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5143500" cx="9144000"/>
  <p:notesSz cx="6858000" cy="9144000"/>
  <p:embeddedFontLst>
    <p:embeddedFont>
      <p:font typeface="Proxima Nova"/>
      <p:regular r:id="rId38"/>
      <p:bold r:id="rId39"/>
      <p:italic r:id="rId40"/>
      <p:boldItalic r:id="rId41"/>
    </p:embeddedFont>
    <p:embeddedFont>
      <p:font typeface="Inter"/>
      <p:regular r:id="rId42"/>
      <p:bold r:id="rId43"/>
      <p:italic r:id="rId44"/>
      <p:boldItalic r:id="rId45"/>
    </p:embeddedFont>
    <p:embeddedFont>
      <p:font typeface="Bebas Neue"/>
      <p:regular r:id="rId46"/>
    </p:embeddedFont>
    <p:embeddedFont>
      <p:font typeface="PT Sans"/>
      <p:regular r:id="rId47"/>
      <p:bold r:id="rId48"/>
      <p:italic r:id="rId49"/>
      <p:boldItalic r:id="rId50"/>
    </p:embeddedFont>
    <p:embeddedFont>
      <p:font typeface="Roboto Mon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5" roundtripDataSignature="AMtx7mjWPEXPamfulo4oPgihCTSZ0JfJ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italic.fntdata"/><Relationship Id="rId42" Type="http://schemas.openxmlformats.org/officeDocument/2006/relationships/font" Target="fonts/Inter-regular.fntdata"/><Relationship Id="rId41" Type="http://schemas.openxmlformats.org/officeDocument/2006/relationships/font" Target="fonts/ProximaNova-boldItalic.fntdata"/><Relationship Id="rId44" Type="http://schemas.openxmlformats.org/officeDocument/2006/relationships/font" Target="fonts/Inter-italic.fntdata"/><Relationship Id="rId43" Type="http://schemas.openxmlformats.org/officeDocument/2006/relationships/font" Target="fonts/Inter-bold.fntdata"/><Relationship Id="rId46" Type="http://schemas.openxmlformats.org/officeDocument/2006/relationships/font" Target="fonts/BebasNeue-regular.fntdata"/><Relationship Id="rId45" Type="http://schemas.openxmlformats.org/officeDocument/2006/relationships/font" Target="fonts/Inter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PTSans-bold.fntdata"/><Relationship Id="rId47" Type="http://schemas.openxmlformats.org/officeDocument/2006/relationships/font" Target="fonts/PTSans-regular.fntdata"/><Relationship Id="rId49" Type="http://schemas.openxmlformats.org/officeDocument/2006/relationships/font" Target="fonts/PT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font" Target="fonts/ProximaNova-bold.fntdata"/><Relationship Id="rId38" Type="http://schemas.openxmlformats.org/officeDocument/2006/relationships/font" Target="fonts/ProximaNova-regular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Mono-regular.fntdata"/><Relationship Id="rId50" Type="http://schemas.openxmlformats.org/officeDocument/2006/relationships/font" Target="fonts/PTSans-boldItalic.fntdata"/><Relationship Id="rId53" Type="http://schemas.openxmlformats.org/officeDocument/2006/relationships/font" Target="fonts/RobotoMono-italic.fntdata"/><Relationship Id="rId52" Type="http://schemas.openxmlformats.org/officeDocument/2006/relationships/font" Target="fonts/RobotoMono-bold.fntdata"/><Relationship Id="rId11" Type="http://schemas.openxmlformats.org/officeDocument/2006/relationships/slide" Target="slides/slide7.xml"/><Relationship Id="rId55" Type="http://customschemas.google.com/relationships/presentationmetadata" Target="metadata"/><Relationship Id="rId10" Type="http://schemas.openxmlformats.org/officeDocument/2006/relationships/slide" Target="slides/slide6.xml"/><Relationship Id="rId54" Type="http://schemas.openxmlformats.org/officeDocument/2006/relationships/font" Target="fonts/RobotoMon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>
        <p15:guide id="1" orient="horz" pos="2880">
          <p15:clr>
            <a:srgbClr val="F26B43"/>
          </p15:clr>
        </p15:guide>
        <p15:guide id="2" pos="2160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348eca727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d348eca72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348eca727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d348eca72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348eca727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d348eca72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2acd12fbb_3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302acd12fbb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49e20a946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3049e20a94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49e20a946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3049e20a94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49e20a946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3049e20a94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049e20a946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3049e20a94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049e20a946_0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3049e20a94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49e20a946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3049e20a94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049e20a946_0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3049e20a94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049e20a946_0_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3049e20a94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049e20a946_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3049e20a94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49e20a946_0_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3049e20a94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049e20a946_0_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3049e20a94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049e20a946_0_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3049e20a94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049e20a946_0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3049e20a94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049e20a946_0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3049e20a94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049e20a946_0_1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3049e20a94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d37b7ebfa7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2d37b7ebfa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d37b7ebfa7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2d37b7ebfa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d37b7ebfa7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2d37b7ebfa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d37b7ebfa7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2d37b7ebfa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ff9a7db458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ff9a7db45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f9a7db458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ff9a7db45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1d9d118c0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301d9d118c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f9a7db458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ff9a7db45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2acd12fbb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302acd12fb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d348eca727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2d348eca72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/>
          <p:nvPr>
            <p:ph hasCustomPrompt="1" type="title"/>
          </p:nvPr>
        </p:nvSpPr>
        <p:spPr>
          <a:xfrm>
            <a:off x="1762950" y="2167788"/>
            <a:ext cx="56181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24"/>
          <p:cNvSpPr txBox="1"/>
          <p:nvPr>
            <p:ph idx="1" type="subTitle"/>
          </p:nvPr>
        </p:nvSpPr>
        <p:spPr>
          <a:xfrm>
            <a:off x="1762950" y="3088213"/>
            <a:ext cx="5618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"/>
          <p:cNvSpPr txBox="1"/>
          <p:nvPr>
            <p:ph type="title"/>
          </p:nvPr>
        </p:nvSpPr>
        <p:spPr>
          <a:xfrm>
            <a:off x="2223600" y="559298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25"/>
          <p:cNvSpPr txBox="1"/>
          <p:nvPr>
            <p:ph idx="1" type="subTitle"/>
          </p:nvPr>
        </p:nvSpPr>
        <p:spPr>
          <a:xfrm>
            <a:off x="2223600" y="1328198"/>
            <a:ext cx="46968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5" name="Google Shape;65;p25"/>
          <p:cNvSpPr txBox="1"/>
          <p:nvPr>
            <p:ph idx="2" type="title"/>
          </p:nvPr>
        </p:nvSpPr>
        <p:spPr>
          <a:xfrm>
            <a:off x="2223600" y="1911554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25"/>
          <p:cNvSpPr txBox="1"/>
          <p:nvPr>
            <p:ph idx="3" type="subTitle"/>
          </p:nvPr>
        </p:nvSpPr>
        <p:spPr>
          <a:xfrm>
            <a:off x="2223600" y="2680454"/>
            <a:ext cx="46968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7" name="Google Shape;67;p25"/>
          <p:cNvSpPr txBox="1"/>
          <p:nvPr>
            <p:ph idx="4" type="title"/>
          </p:nvPr>
        </p:nvSpPr>
        <p:spPr>
          <a:xfrm>
            <a:off x="2223600" y="3263809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5"/>
          <p:cNvSpPr txBox="1"/>
          <p:nvPr>
            <p:ph idx="5" type="subTitle"/>
          </p:nvPr>
        </p:nvSpPr>
        <p:spPr>
          <a:xfrm>
            <a:off x="2223600" y="4032710"/>
            <a:ext cx="46968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6"/>
          <p:cNvSpPr txBox="1"/>
          <p:nvPr>
            <p:ph type="title"/>
          </p:nvPr>
        </p:nvSpPr>
        <p:spPr>
          <a:xfrm>
            <a:off x="5171488" y="933275"/>
            <a:ext cx="3143700" cy="22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26"/>
          <p:cNvSpPr txBox="1"/>
          <p:nvPr>
            <p:ph idx="1" type="subTitle"/>
          </p:nvPr>
        </p:nvSpPr>
        <p:spPr>
          <a:xfrm>
            <a:off x="5171488" y="3090350"/>
            <a:ext cx="31437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6"/>
          <p:cNvSpPr/>
          <p:nvPr>
            <p:ph idx="2" type="pic"/>
          </p:nvPr>
        </p:nvSpPr>
        <p:spPr>
          <a:xfrm>
            <a:off x="828813" y="994525"/>
            <a:ext cx="4008900" cy="315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8"/>
          <p:cNvSpPr txBox="1"/>
          <p:nvPr>
            <p:ph type="title"/>
          </p:nvPr>
        </p:nvSpPr>
        <p:spPr>
          <a:xfrm>
            <a:off x="2268125" y="1651900"/>
            <a:ext cx="4607700" cy="18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9"/>
          <p:cNvSpPr txBox="1"/>
          <p:nvPr>
            <p:ph type="title"/>
          </p:nvPr>
        </p:nvSpPr>
        <p:spPr>
          <a:xfrm>
            <a:off x="543645" y="247892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9"/>
          <p:cNvSpPr txBox="1"/>
          <p:nvPr/>
        </p:nvSpPr>
        <p:spPr>
          <a:xfrm>
            <a:off x="139660" y="264931"/>
            <a:ext cx="50206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/>
          <p:nvPr>
            <p:ph idx="1" type="subTitle"/>
          </p:nvPr>
        </p:nvSpPr>
        <p:spPr>
          <a:xfrm>
            <a:off x="4629344" y="1608575"/>
            <a:ext cx="37947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30"/>
          <p:cNvSpPr txBox="1"/>
          <p:nvPr>
            <p:ph idx="2" type="subTitle"/>
          </p:nvPr>
        </p:nvSpPr>
        <p:spPr>
          <a:xfrm>
            <a:off x="720256" y="1608575"/>
            <a:ext cx="37941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30"/>
          <p:cNvSpPr txBox="1"/>
          <p:nvPr>
            <p:ph idx="3" type="subTitle"/>
          </p:nvPr>
        </p:nvSpPr>
        <p:spPr>
          <a:xfrm>
            <a:off x="719956" y="1294834"/>
            <a:ext cx="37947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30"/>
          <p:cNvSpPr txBox="1"/>
          <p:nvPr>
            <p:ph idx="4" type="subTitle"/>
          </p:nvPr>
        </p:nvSpPr>
        <p:spPr>
          <a:xfrm>
            <a:off x="4629344" y="1294834"/>
            <a:ext cx="37947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30"/>
          <p:cNvSpPr txBox="1"/>
          <p:nvPr>
            <p:ph type="title"/>
          </p:nvPr>
        </p:nvSpPr>
        <p:spPr>
          <a:xfrm>
            <a:off x="543645" y="247892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30"/>
          <p:cNvSpPr txBox="1"/>
          <p:nvPr/>
        </p:nvSpPr>
        <p:spPr>
          <a:xfrm>
            <a:off x="139660" y="264931"/>
            <a:ext cx="50206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1"/>
          <p:cNvSpPr txBox="1"/>
          <p:nvPr>
            <p:ph type="title"/>
          </p:nvPr>
        </p:nvSpPr>
        <p:spPr>
          <a:xfrm>
            <a:off x="543645" y="247892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31"/>
          <p:cNvSpPr txBox="1"/>
          <p:nvPr/>
        </p:nvSpPr>
        <p:spPr>
          <a:xfrm>
            <a:off x="139660" y="264931"/>
            <a:ext cx="50206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3"/>
          <p:cNvSpPr txBox="1"/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33"/>
          <p:cNvSpPr txBox="1"/>
          <p:nvPr>
            <p:ph idx="1" type="subTitle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0"/>
          <p:cNvSpPr/>
          <p:nvPr/>
        </p:nvSpPr>
        <p:spPr>
          <a:xfrm>
            <a:off x="61546" y="0"/>
            <a:ext cx="9513277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" type="subTitle"/>
          </p:nvPr>
        </p:nvSpPr>
        <p:spPr>
          <a:xfrm>
            <a:off x="727531" y="2193177"/>
            <a:ext cx="2354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2" type="subTitle"/>
          </p:nvPr>
        </p:nvSpPr>
        <p:spPr>
          <a:xfrm>
            <a:off x="727531" y="3739399"/>
            <a:ext cx="2354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3" type="subTitle"/>
          </p:nvPr>
        </p:nvSpPr>
        <p:spPr>
          <a:xfrm>
            <a:off x="3399150" y="3739388"/>
            <a:ext cx="234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4" type="subTitle"/>
          </p:nvPr>
        </p:nvSpPr>
        <p:spPr>
          <a:xfrm>
            <a:off x="3399150" y="2193175"/>
            <a:ext cx="234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0"/>
          <p:cNvSpPr txBox="1"/>
          <p:nvPr>
            <p:ph idx="5" type="title"/>
          </p:nvPr>
        </p:nvSpPr>
        <p:spPr>
          <a:xfrm>
            <a:off x="745115" y="1395589"/>
            <a:ext cx="117495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0"/>
          <p:cNvSpPr txBox="1"/>
          <p:nvPr>
            <p:ph idx="6" type="title"/>
          </p:nvPr>
        </p:nvSpPr>
        <p:spPr>
          <a:xfrm>
            <a:off x="3414634" y="2941889"/>
            <a:ext cx="117495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0"/>
          <p:cNvSpPr txBox="1"/>
          <p:nvPr>
            <p:ph idx="7" type="title"/>
          </p:nvPr>
        </p:nvSpPr>
        <p:spPr>
          <a:xfrm>
            <a:off x="745115" y="2941889"/>
            <a:ext cx="117495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0"/>
          <p:cNvSpPr txBox="1"/>
          <p:nvPr>
            <p:ph idx="8" type="title"/>
          </p:nvPr>
        </p:nvSpPr>
        <p:spPr>
          <a:xfrm>
            <a:off x="3414634" y="1395589"/>
            <a:ext cx="117495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0"/>
          <p:cNvSpPr txBox="1"/>
          <p:nvPr>
            <p:ph idx="9" type="subTitle"/>
          </p:nvPr>
        </p:nvSpPr>
        <p:spPr>
          <a:xfrm>
            <a:off x="6066569" y="3739388"/>
            <a:ext cx="234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0"/>
          <p:cNvSpPr txBox="1"/>
          <p:nvPr>
            <p:ph idx="13" type="subTitle"/>
          </p:nvPr>
        </p:nvSpPr>
        <p:spPr>
          <a:xfrm>
            <a:off x="6066569" y="2193175"/>
            <a:ext cx="234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0"/>
          <p:cNvSpPr txBox="1"/>
          <p:nvPr>
            <p:ph idx="14" type="title"/>
          </p:nvPr>
        </p:nvSpPr>
        <p:spPr>
          <a:xfrm>
            <a:off x="6084153" y="2941889"/>
            <a:ext cx="117495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0"/>
          <p:cNvSpPr txBox="1"/>
          <p:nvPr>
            <p:ph idx="15" type="title"/>
          </p:nvPr>
        </p:nvSpPr>
        <p:spPr>
          <a:xfrm>
            <a:off x="6084153" y="1395589"/>
            <a:ext cx="117495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0"/>
          <p:cNvSpPr txBox="1"/>
          <p:nvPr>
            <p:ph idx="16" type="subTitle"/>
          </p:nvPr>
        </p:nvSpPr>
        <p:spPr>
          <a:xfrm>
            <a:off x="727531" y="1911775"/>
            <a:ext cx="2354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" name="Google Shape;24;p20"/>
          <p:cNvSpPr txBox="1"/>
          <p:nvPr>
            <p:ph idx="17" type="subTitle"/>
          </p:nvPr>
        </p:nvSpPr>
        <p:spPr>
          <a:xfrm>
            <a:off x="727531" y="3458008"/>
            <a:ext cx="2354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" name="Google Shape;25;p20"/>
          <p:cNvSpPr txBox="1"/>
          <p:nvPr>
            <p:ph idx="18" type="subTitle"/>
          </p:nvPr>
        </p:nvSpPr>
        <p:spPr>
          <a:xfrm>
            <a:off x="3399150" y="3457998"/>
            <a:ext cx="23499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19" type="subTitle"/>
          </p:nvPr>
        </p:nvSpPr>
        <p:spPr>
          <a:xfrm>
            <a:off x="3399150" y="1911775"/>
            <a:ext cx="23499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" name="Google Shape;27;p20"/>
          <p:cNvSpPr txBox="1"/>
          <p:nvPr>
            <p:ph idx="20" type="subTitle"/>
          </p:nvPr>
        </p:nvSpPr>
        <p:spPr>
          <a:xfrm>
            <a:off x="6066569" y="3457998"/>
            <a:ext cx="23499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" name="Google Shape;28;p20"/>
          <p:cNvSpPr txBox="1"/>
          <p:nvPr>
            <p:ph idx="21" type="subTitle"/>
          </p:nvPr>
        </p:nvSpPr>
        <p:spPr>
          <a:xfrm>
            <a:off x="6066569" y="1911775"/>
            <a:ext cx="23499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869274" y="1902775"/>
            <a:ext cx="4985425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21"/>
          <p:cNvSpPr txBox="1"/>
          <p:nvPr>
            <p:ph idx="2" type="title"/>
          </p:nvPr>
        </p:nvSpPr>
        <p:spPr>
          <a:xfrm>
            <a:off x="869274" y="796775"/>
            <a:ext cx="35732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1" i="0" sz="8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21"/>
          <p:cNvSpPr txBox="1"/>
          <p:nvPr>
            <p:ph idx="1" type="subTitle"/>
          </p:nvPr>
        </p:nvSpPr>
        <p:spPr>
          <a:xfrm>
            <a:off x="869275" y="3011025"/>
            <a:ext cx="35733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543645" y="247892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22"/>
          <p:cNvSpPr txBox="1"/>
          <p:nvPr>
            <p:ph idx="1" type="subTitle"/>
          </p:nvPr>
        </p:nvSpPr>
        <p:spPr>
          <a:xfrm>
            <a:off x="641721" y="1582522"/>
            <a:ext cx="460614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22"/>
          <p:cNvSpPr txBox="1"/>
          <p:nvPr>
            <p:ph idx="2" type="subTitle"/>
          </p:nvPr>
        </p:nvSpPr>
        <p:spPr>
          <a:xfrm>
            <a:off x="641721" y="2702257"/>
            <a:ext cx="460614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22"/>
          <p:cNvSpPr txBox="1"/>
          <p:nvPr>
            <p:ph idx="3" type="subTitle"/>
          </p:nvPr>
        </p:nvSpPr>
        <p:spPr>
          <a:xfrm>
            <a:off x="641721" y="3823192"/>
            <a:ext cx="460614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22"/>
          <p:cNvSpPr txBox="1"/>
          <p:nvPr>
            <p:ph idx="4" type="subTitle"/>
          </p:nvPr>
        </p:nvSpPr>
        <p:spPr>
          <a:xfrm>
            <a:off x="641721" y="1241275"/>
            <a:ext cx="460614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1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9" name="Google Shape;39;p22"/>
          <p:cNvSpPr txBox="1"/>
          <p:nvPr>
            <p:ph idx="5" type="subTitle"/>
          </p:nvPr>
        </p:nvSpPr>
        <p:spPr>
          <a:xfrm>
            <a:off x="641721" y="2350127"/>
            <a:ext cx="460614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1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" name="Google Shape;40;p22"/>
          <p:cNvSpPr txBox="1"/>
          <p:nvPr>
            <p:ph idx="6" type="subTitle"/>
          </p:nvPr>
        </p:nvSpPr>
        <p:spPr>
          <a:xfrm>
            <a:off x="641721" y="3470626"/>
            <a:ext cx="460614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1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1" name="Google Shape;41;p22"/>
          <p:cNvSpPr txBox="1"/>
          <p:nvPr/>
        </p:nvSpPr>
        <p:spPr>
          <a:xfrm>
            <a:off x="139660" y="264931"/>
            <a:ext cx="50206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bg>
      <p:bgPr>
        <a:solidFill>
          <a:schemeClr val="dk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2"/>
          <p:cNvSpPr txBox="1"/>
          <p:nvPr>
            <p:ph type="title"/>
          </p:nvPr>
        </p:nvSpPr>
        <p:spPr>
          <a:xfrm>
            <a:off x="1883694" y="782371"/>
            <a:ext cx="53766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7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32"/>
          <p:cNvSpPr txBox="1"/>
          <p:nvPr>
            <p:ph idx="1" type="subTitle"/>
          </p:nvPr>
        </p:nvSpPr>
        <p:spPr>
          <a:xfrm>
            <a:off x="1883706" y="1890775"/>
            <a:ext cx="5376600" cy="11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sor 1ra Jerarquía">
  <p:cSld name="SECTION_HEADER_1">
    <p:bg>
      <p:bgPr>
        <a:solidFill>
          <a:srgbClr val="3B85F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f789168b6d_0_88"/>
          <p:cNvSpPr txBox="1"/>
          <p:nvPr>
            <p:ph idx="1" type="subTitle"/>
          </p:nvPr>
        </p:nvSpPr>
        <p:spPr>
          <a:xfrm>
            <a:off x="610450" y="1723675"/>
            <a:ext cx="77499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g2f789168b6d_0_88"/>
          <p:cNvSpPr txBox="1"/>
          <p:nvPr>
            <p:ph type="title"/>
          </p:nvPr>
        </p:nvSpPr>
        <p:spPr>
          <a:xfrm>
            <a:off x="599700" y="2063900"/>
            <a:ext cx="7749900" cy="13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type="ctrTitle"/>
          </p:nvPr>
        </p:nvSpPr>
        <p:spPr>
          <a:xfrm>
            <a:off x="1023750" y="1320975"/>
            <a:ext cx="7096800" cy="22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9"/>
          <p:cNvSpPr txBox="1"/>
          <p:nvPr>
            <p:ph idx="1" type="subTitle"/>
          </p:nvPr>
        </p:nvSpPr>
        <p:spPr>
          <a:xfrm>
            <a:off x="1023750" y="3588575"/>
            <a:ext cx="6271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9"/>
          <p:cNvSpPr/>
          <p:nvPr/>
        </p:nvSpPr>
        <p:spPr>
          <a:xfrm>
            <a:off x="7924800" y="0"/>
            <a:ext cx="1219200" cy="85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4800" y="231775"/>
            <a:ext cx="1038313" cy="3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27"/>
          <p:cNvSpPr txBox="1"/>
          <p:nvPr>
            <p:ph type="title"/>
          </p:nvPr>
        </p:nvSpPr>
        <p:spPr>
          <a:xfrm>
            <a:off x="2452325" y="3344975"/>
            <a:ext cx="4239300" cy="126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/>
          <p:nvPr>
            <p:ph type="title"/>
          </p:nvPr>
        </p:nvSpPr>
        <p:spPr>
          <a:xfrm>
            <a:off x="4327725" y="3744550"/>
            <a:ext cx="41031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23"/>
          <p:cNvSpPr txBox="1"/>
          <p:nvPr>
            <p:ph idx="1" type="subTitle"/>
          </p:nvPr>
        </p:nvSpPr>
        <p:spPr>
          <a:xfrm>
            <a:off x="684525" y="2011625"/>
            <a:ext cx="7746300" cy="16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2F2F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75762" y="231289"/>
            <a:ext cx="387351" cy="38735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385">
          <p15:clr>
            <a:srgbClr val="F26B43"/>
          </p15:clr>
        </p15:guide>
        <p15:guide id="3" pos="5375">
          <p15:clr>
            <a:srgbClr val="F26B43"/>
          </p15:clr>
        </p15:guide>
        <p15:guide id="4" orient="horz">
          <p15:clr>
            <a:srgbClr val="F26B43"/>
          </p15:clr>
        </p15:guide>
        <p15:guide id="5" orient="horz" pos="3240">
          <p15:clr>
            <a:srgbClr val="F26B43"/>
          </p15:clr>
        </p15:guide>
        <p15:guide id="6" orient="horz" pos="3003">
          <p15:clr>
            <a:srgbClr val="F26B43"/>
          </p15:clr>
        </p15:guide>
        <p15:guide id="7" orient="horz" pos="237">
          <p15:clr>
            <a:srgbClr val="F26B43"/>
          </p15:clr>
        </p15:guide>
        <p15:guide id="8" orient="horz" pos="486">
          <p15:clr>
            <a:srgbClr val="F26B43"/>
          </p15:clr>
        </p15:guide>
        <p15:guide id="9">
          <p15:clr>
            <a:srgbClr val="F26B43"/>
          </p15:clr>
        </p15:guide>
        <p15:guide id="10" pos="5760">
          <p15:clr>
            <a:srgbClr val="F26B43"/>
          </p15:clr>
        </p15:guide>
        <p15:guide id="11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youtube.com/watch?v=bXK4cjifJQ4&amp;t=20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5675" y="1879600"/>
            <a:ext cx="4692650" cy="945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348eca727_0_21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Ejemplo DCL: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166" name="Google Shape;166;g2d348eca727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975" y="1337647"/>
            <a:ext cx="8380425" cy="2758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348eca727_0_33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TCL (Transaction Control Language)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72" name="Google Shape;172;g2d348eca727_0_33"/>
          <p:cNvSpPr txBox="1"/>
          <p:nvPr/>
        </p:nvSpPr>
        <p:spPr>
          <a:xfrm>
            <a:off x="345600" y="993825"/>
            <a:ext cx="7949400" cy="60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O" sz="1100">
                <a:solidFill>
                  <a:schemeClr val="dk1"/>
                </a:solidFill>
              </a:rPr>
              <a:t>TCL</a:t>
            </a:r>
            <a:r>
              <a:rPr lang="es-CO" sz="1100">
                <a:solidFill>
                  <a:schemeClr val="dk1"/>
                </a:solidFill>
              </a:rPr>
              <a:t> gestiona las transacciones en la base de datos. Una transacción es un conjunto de operaciones que deben cumplirse en su totalidad o no ejecutarse en absoluto (es decir, deben ser atómicas). TCL permite controlar cuándo se confirma o se revierte una transacción.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O" sz="1100">
                <a:solidFill>
                  <a:schemeClr val="dk1"/>
                </a:solidFill>
              </a:rPr>
              <a:t>Operaciones clave de TCL: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COMMIT</a:t>
            </a:r>
            <a:r>
              <a:rPr lang="es-CO" sz="1100">
                <a:solidFill>
                  <a:schemeClr val="dk1"/>
                </a:solidFill>
              </a:rPr>
              <a:t>: Confirma (hace permanentes) los cambios realizados por una transacción.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ROLLBACK</a:t>
            </a:r>
            <a:r>
              <a:rPr lang="es-CO" sz="1100">
                <a:solidFill>
                  <a:schemeClr val="dk1"/>
                </a:solidFill>
              </a:rPr>
              <a:t>: Deshace los cambios realizados por una transacción si ocurre algún error.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SAVEPOINT</a:t>
            </a:r>
            <a:r>
              <a:rPr lang="es-CO" sz="1100">
                <a:solidFill>
                  <a:schemeClr val="dk1"/>
                </a:solidFill>
              </a:rPr>
              <a:t>: Crea un punto de guardado dentro de una transacción, al cual se puede retroceder si es necesario.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SET TRANSACTION</a:t>
            </a:r>
            <a:r>
              <a:rPr lang="es-CO" sz="1100">
                <a:solidFill>
                  <a:schemeClr val="dk1"/>
                </a:solidFill>
              </a:rPr>
              <a:t>: Define características específicas de una transacción (como nivel de aislamiento).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348eca727_0_39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Ejemplo TCL: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178" name="Google Shape;178;g2d348eca727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318019"/>
            <a:ext cx="8839200" cy="3246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02acd12fbb_3_6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CONCLUSIÓN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84" name="Google Shape;184;g302acd12fbb_3_6"/>
          <p:cNvSpPr txBox="1"/>
          <p:nvPr/>
        </p:nvSpPr>
        <p:spPr>
          <a:xfrm>
            <a:off x="909450" y="1303550"/>
            <a:ext cx="7412700" cy="21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s-CO" sz="1100">
                <a:solidFill>
                  <a:schemeClr val="dk1"/>
                </a:solidFill>
              </a:rPr>
              <a:t>DML</a:t>
            </a:r>
            <a:r>
              <a:rPr lang="es-CO" sz="1100">
                <a:solidFill>
                  <a:schemeClr val="dk1"/>
                </a:solidFill>
              </a:rPr>
              <a:t>: Manipula los datos dentro de las tablas (INSERT, UPDATE, DELETE, SELECT).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s-CO" sz="1100">
                <a:solidFill>
                  <a:schemeClr val="dk1"/>
                </a:solidFill>
              </a:rPr>
              <a:t>DDL</a:t>
            </a:r>
            <a:r>
              <a:rPr lang="es-CO" sz="1100">
                <a:solidFill>
                  <a:schemeClr val="dk1"/>
                </a:solidFill>
              </a:rPr>
              <a:t>: Define y modifica la estructura de la base de datos (CREATE, ALTER, DROP).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s-CO" sz="1100">
                <a:solidFill>
                  <a:schemeClr val="dk1"/>
                </a:solidFill>
              </a:rPr>
              <a:t>DCL</a:t>
            </a:r>
            <a:r>
              <a:rPr lang="es-CO" sz="1100">
                <a:solidFill>
                  <a:schemeClr val="dk1"/>
                </a:solidFill>
              </a:rPr>
              <a:t>: Controla los permisos y accesos a los datos (GRANT, REVOKE).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s-CO" sz="1100">
                <a:solidFill>
                  <a:schemeClr val="dk1"/>
                </a:solidFill>
              </a:rPr>
              <a:t>TCL</a:t>
            </a:r>
            <a:r>
              <a:rPr lang="es-CO" sz="1100">
                <a:solidFill>
                  <a:schemeClr val="dk1"/>
                </a:solidFill>
              </a:rPr>
              <a:t>: Gestiona las transacciones y la integridad de los datos (COMMIT, ROLLBACK).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Estos lenguajes son fundamentales para interactuar y gestionar cualquier base de datos relacional, y conocer cuándo y cómo usarlos es clave para el desarrollo en bases de datos.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049e20a946_0_16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Ejercicio 1: Crear la base de datos y tablas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90" name="Google Shape;190;g3049e20a946_0_16"/>
          <p:cNvSpPr txBox="1"/>
          <p:nvPr/>
        </p:nvSpPr>
        <p:spPr>
          <a:xfrm>
            <a:off x="909450" y="1303550"/>
            <a:ext cx="7412700" cy="38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O" sz="1100">
                <a:solidFill>
                  <a:schemeClr val="dk1"/>
                </a:solidFill>
              </a:rPr>
              <a:t>Contexto:</a:t>
            </a:r>
            <a:r>
              <a:rPr lang="es-CO" sz="1100">
                <a:solidFill>
                  <a:schemeClr val="dk1"/>
                </a:solidFill>
              </a:rPr>
              <a:t> deberán crear una base de datos y definir dos tablas: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Autores</a:t>
            </a:r>
            <a:r>
              <a:rPr lang="es-CO" sz="1100">
                <a:solidFill>
                  <a:schemeClr val="dk1"/>
                </a:solidFill>
              </a:rPr>
              <a:t> y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Libros</a:t>
            </a:r>
            <a:r>
              <a:rPr lang="es-CO" sz="1100">
                <a:solidFill>
                  <a:schemeClr val="dk1"/>
                </a:solidFill>
              </a:rPr>
              <a:t> con una relación de clave foránea.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O" sz="1100">
                <a:solidFill>
                  <a:schemeClr val="dk1"/>
                </a:solidFill>
              </a:rPr>
              <a:t>Instrucciones: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CO" sz="1100">
                <a:solidFill>
                  <a:schemeClr val="dk1"/>
                </a:solidFill>
              </a:rPr>
              <a:t>Crear una base de datos llamada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Libreria</a:t>
            </a:r>
            <a:r>
              <a:rPr lang="es-CO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CO" sz="1100">
                <a:solidFill>
                  <a:schemeClr val="dk1"/>
                </a:solidFill>
              </a:rPr>
              <a:t>Crear las tablas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Autores</a:t>
            </a:r>
            <a:r>
              <a:rPr lang="es-CO" sz="1100">
                <a:solidFill>
                  <a:schemeClr val="dk1"/>
                </a:solidFill>
              </a:rPr>
              <a:t> (con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s-CO" sz="1100">
                <a:solidFill>
                  <a:schemeClr val="dk1"/>
                </a:solidFill>
              </a:rPr>
              <a:t>,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nombre</a:t>
            </a:r>
            <a:r>
              <a:rPr lang="es-CO" sz="1100">
                <a:solidFill>
                  <a:schemeClr val="dk1"/>
                </a:solidFill>
              </a:rPr>
              <a:t>,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apellido</a:t>
            </a:r>
            <a:r>
              <a:rPr lang="es-CO" sz="1100">
                <a:solidFill>
                  <a:schemeClr val="dk1"/>
                </a:solidFill>
              </a:rPr>
              <a:t>) y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Libros</a:t>
            </a:r>
            <a:r>
              <a:rPr lang="es-CO" sz="1100">
                <a:solidFill>
                  <a:schemeClr val="dk1"/>
                </a:solidFill>
              </a:rPr>
              <a:t> (con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s-CO" sz="1100">
                <a:solidFill>
                  <a:schemeClr val="dk1"/>
                </a:solidFill>
              </a:rPr>
              <a:t>,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titulo</a:t>
            </a:r>
            <a:r>
              <a:rPr lang="es-CO" sz="1100">
                <a:solidFill>
                  <a:schemeClr val="dk1"/>
                </a:solidFill>
              </a:rPr>
              <a:t>,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autor_id</a:t>
            </a:r>
            <a:r>
              <a:rPr lang="es-CO" sz="1100">
                <a:solidFill>
                  <a:schemeClr val="dk1"/>
                </a:solidFill>
              </a:rPr>
              <a:t>,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precio</a:t>
            </a:r>
            <a:r>
              <a:rPr lang="es-CO" sz="1100">
                <a:solidFill>
                  <a:schemeClr val="dk1"/>
                </a:solidFill>
              </a:rPr>
              <a:t>), donde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autor_id</a:t>
            </a:r>
            <a:r>
              <a:rPr lang="es-CO" sz="1100">
                <a:solidFill>
                  <a:schemeClr val="dk1"/>
                </a:solidFill>
              </a:rPr>
              <a:t> es una clave foránea que referencia a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Autores</a:t>
            </a:r>
            <a:r>
              <a:rPr lang="es-CO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O" sz="2000">
                <a:solidFill>
                  <a:schemeClr val="dk1"/>
                </a:solidFill>
              </a:rPr>
              <a:t>OJO ver el </a:t>
            </a:r>
            <a:r>
              <a:rPr b="1" lang="es-CO" sz="2000" u="sng">
                <a:solidFill>
                  <a:schemeClr val="hlink"/>
                </a:solidFill>
                <a:hlinkClick r:id="rId3"/>
              </a:rPr>
              <a:t>video</a:t>
            </a:r>
            <a:r>
              <a:rPr b="1" lang="es-CO" sz="2000">
                <a:solidFill>
                  <a:schemeClr val="dk1"/>
                </a:solidFill>
              </a:rPr>
              <a:t>  para </a:t>
            </a:r>
            <a:r>
              <a:rPr b="1" lang="es-CO" sz="2000">
                <a:solidFill>
                  <a:schemeClr val="dk1"/>
                </a:solidFill>
              </a:rPr>
              <a:t>entender</a:t>
            </a:r>
            <a:r>
              <a:rPr b="1" lang="es-CO" sz="2000">
                <a:solidFill>
                  <a:schemeClr val="dk1"/>
                </a:solidFill>
              </a:rPr>
              <a:t> que son llaves primaria y llaves foranea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049e20a946_0_22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Solución: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196" name="Google Shape;196;g3049e20a946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9163" y="771519"/>
            <a:ext cx="5145674" cy="3844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049e20a946_0_28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Ejercicio 2: Insertar datos (DML)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02" name="Google Shape;202;g3049e20a946_0_28"/>
          <p:cNvSpPr txBox="1"/>
          <p:nvPr/>
        </p:nvSpPr>
        <p:spPr>
          <a:xfrm>
            <a:off x="1261500" y="1535975"/>
            <a:ext cx="66210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O" sz="1600">
                <a:solidFill>
                  <a:schemeClr val="dk1"/>
                </a:solidFill>
              </a:rPr>
              <a:t>Contexto:</a:t>
            </a:r>
            <a:r>
              <a:rPr lang="es-CO" sz="1600">
                <a:solidFill>
                  <a:schemeClr val="dk1"/>
                </a:solidFill>
              </a:rPr>
              <a:t> Ahora que las tablas están creadas, los estudiantes </a:t>
            </a:r>
            <a:r>
              <a:rPr lang="es-CO" sz="1600">
                <a:solidFill>
                  <a:schemeClr val="dk1"/>
                </a:solidFill>
              </a:rPr>
              <a:t>agregaron</a:t>
            </a:r>
            <a:r>
              <a:rPr lang="es-CO" sz="1600">
                <a:solidFill>
                  <a:schemeClr val="dk1"/>
                </a:solidFill>
              </a:rPr>
              <a:t> algunos datos para poblarlas usando </a:t>
            </a:r>
            <a:r>
              <a:rPr lang="es-CO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INSERT</a:t>
            </a:r>
            <a:r>
              <a:rPr lang="es-CO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O" sz="1600">
                <a:solidFill>
                  <a:schemeClr val="dk1"/>
                </a:solidFill>
              </a:rPr>
              <a:t>Instrucciones: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s-CO" sz="1600">
                <a:solidFill>
                  <a:schemeClr val="dk1"/>
                </a:solidFill>
              </a:rPr>
              <a:t>Insertar 3 autores y 3 libros en las tablas correspondientes.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49e20a946_0_36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Solución: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208" name="Google Shape;208;g3049e20a946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1882"/>
            <a:ext cx="8839199" cy="20597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049e20a946_0_45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Ejercicio 3: Actualizar datos (DML)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14" name="Google Shape;214;g3049e20a946_0_45"/>
          <p:cNvSpPr txBox="1"/>
          <p:nvPr/>
        </p:nvSpPr>
        <p:spPr>
          <a:xfrm>
            <a:off x="931700" y="1600650"/>
            <a:ext cx="72453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O" sz="1600">
                <a:solidFill>
                  <a:schemeClr val="dk1"/>
                </a:solidFill>
              </a:rPr>
              <a:t>Contexto:</a:t>
            </a:r>
            <a:r>
              <a:rPr lang="es-CO" sz="1600">
                <a:solidFill>
                  <a:schemeClr val="dk1"/>
                </a:solidFill>
              </a:rPr>
              <a:t> Los estudiantes practicarán cómo modificar datos existentes con </a:t>
            </a:r>
            <a:r>
              <a:rPr lang="es-CO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UPDATE</a:t>
            </a:r>
            <a:r>
              <a:rPr lang="es-CO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O" sz="1600">
                <a:solidFill>
                  <a:schemeClr val="dk1"/>
                </a:solidFill>
              </a:rPr>
              <a:t>Instrucciones: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s-CO" sz="1600">
                <a:solidFill>
                  <a:schemeClr val="dk1"/>
                </a:solidFill>
              </a:rPr>
              <a:t>Actualizar el precio del libro "Cien años de soledad" a 21.99.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049e20a946_0_54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Solución: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220" name="Google Shape;220;g3049e20a946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0" y="1883894"/>
            <a:ext cx="8839200" cy="1468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611200" y="2469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O"/>
              <a:t>AGENDA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4" name="Google Shape;104;p3"/>
          <p:cNvSpPr txBox="1"/>
          <p:nvPr>
            <p:ph idx="5" type="title"/>
          </p:nvPr>
        </p:nvSpPr>
        <p:spPr>
          <a:xfrm>
            <a:off x="727531" y="1348279"/>
            <a:ext cx="722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O"/>
              <a:t>01</a:t>
            </a:r>
            <a:endParaRPr/>
          </a:p>
        </p:txBody>
      </p:sp>
      <p:sp>
        <p:nvSpPr>
          <p:cNvPr id="105" name="Google Shape;105;p3"/>
          <p:cNvSpPr txBox="1"/>
          <p:nvPr>
            <p:ph idx="7" type="title"/>
          </p:nvPr>
        </p:nvSpPr>
        <p:spPr>
          <a:xfrm>
            <a:off x="727531" y="2992546"/>
            <a:ext cx="722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O"/>
              <a:t>04</a:t>
            </a:r>
            <a:endParaRPr/>
          </a:p>
        </p:txBody>
      </p:sp>
      <p:sp>
        <p:nvSpPr>
          <p:cNvPr id="106" name="Google Shape;106;p3"/>
          <p:cNvSpPr txBox="1"/>
          <p:nvPr>
            <p:ph idx="8" type="title"/>
          </p:nvPr>
        </p:nvSpPr>
        <p:spPr>
          <a:xfrm>
            <a:off x="3397050" y="1348279"/>
            <a:ext cx="722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O"/>
              <a:t>02</a:t>
            </a:r>
            <a:endParaRPr/>
          </a:p>
        </p:txBody>
      </p:sp>
      <p:sp>
        <p:nvSpPr>
          <p:cNvPr id="107" name="Google Shape;107;p3"/>
          <p:cNvSpPr txBox="1"/>
          <p:nvPr>
            <p:ph idx="15" type="title"/>
          </p:nvPr>
        </p:nvSpPr>
        <p:spPr>
          <a:xfrm>
            <a:off x="6066569" y="1348279"/>
            <a:ext cx="722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O"/>
              <a:t>03</a:t>
            </a:r>
            <a:endParaRPr/>
          </a:p>
        </p:txBody>
      </p:sp>
      <p:sp>
        <p:nvSpPr>
          <p:cNvPr id="108" name="Google Shape;108;p3"/>
          <p:cNvSpPr txBox="1"/>
          <p:nvPr>
            <p:ph idx="16" type="subTitle"/>
          </p:nvPr>
        </p:nvSpPr>
        <p:spPr>
          <a:xfrm>
            <a:off x="1205525" y="1120850"/>
            <a:ext cx="1899300" cy="214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lang="es-CO"/>
              <a:t>DML (Data Manipulation Language)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109" name="Google Shape;109;p3"/>
          <p:cNvSpPr txBox="1"/>
          <p:nvPr>
            <p:ph idx="17" type="subTitle"/>
          </p:nvPr>
        </p:nvSpPr>
        <p:spPr>
          <a:xfrm>
            <a:off x="1276250" y="3027550"/>
            <a:ext cx="2354100" cy="16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lang="es-CO"/>
              <a:t>TCL (Transaction Control Language)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</a:pPr>
            <a:r>
              <a:t/>
            </a:r>
            <a:endParaRPr b="1"/>
          </a:p>
        </p:txBody>
      </p:sp>
      <p:sp>
        <p:nvSpPr>
          <p:cNvPr id="110" name="Google Shape;110;p3"/>
          <p:cNvSpPr txBox="1"/>
          <p:nvPr>
            <p:ph idx="19" type="subTitle"/>
          </p:nvPr>
        </p:nvSpPr>
        <p:spPr>
          <a:xfrm>
            <a:off x="3849900" y="1215050"/>
            <a:ext cx="25134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lang="es-CO"/>
              <a:t>DDL (Data Definition Language)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</a:pPr>
            <a:r>
              <a:t/>
            </a:r>
            <a:endParaRPr b="1"/>
          </a:p>
        </p:txBody>
      </p:sp>
      <p:sp>
        <p:nvSpPr>
          <p:cNvPr id="111" name="Google Shape;111;p3"/>
          <p:cNvSpPr txBox="1"/>
          <p:nvPr>
            <p:ph idx="21" type="subTitle"/>
          </p:nvPr>
        </p:nvSpPr>
        <p:spPr>
          <a:xfrm>
            <a:off x="6300000" y="1457300"/>
            <a:ext cx="3242700" cy="14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lang="es-CO"/>
              <a:t>DCL (Data Control Language)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</a:pPr>
            <a:r>
              <a:t/>
            </a:r>
            <a:endParaRPr b="1"/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5225" y="85726"/>
            <a:ext cx="1300925" cy="13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>
            <p:ph idx="7" type="title"/>
          </p:nvPr>
        </p:nvSpPr>
        <p:spPr>
          <a:xfrm>
            <a:off x="3849906" y="3027546"/>
            <a:ext cx="722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O"/>
              <a:t>05</a:t>
            </a:r>
            <a:endParaRPr/>
          </a:p>
        </p:txBody>
      </p:sp>
      <p:sp>
        <p:nvSpPr>
          <p:cNvPr id="114" name="Google Shape;114;p3"/>
          <p:cNvSpPr txBox="1"/>
          <p:nvPr>
            <p:ph idx="17" type="subTitle"/>
          </p:nvPr>
        </p:nvSpPr>
        <p:spPr>
          <a:xfrm>
            <a:off x="3849900" y="3377750"/>
            <a:ext cx="23541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lang="es-CO"/>
              <a:t>Ejercicios prácticos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</a:pPr>
            <a:r>
              <a:t/>
            </a:r>
            <a:endParaRPr b="1"/>
          </a:p>
        </p:txBody>
      </p:sp>
      <p:sp>
        <p:nvSpPr>
          <p:cNvPr id="115" name="Google Shape;115;p3"/>
          <p:cNvSpPr txBox="1"/>
          <p:nvPr>
            <p:ph idx="7" type="title"/>
          </p:nvPr>
        </p:nvSpPr>
        <p:spPr>
          <a:xfrm>
            <a:off x="6124406" y="3027546"/>
            <a:ext cx="722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O"/>
              <a:t>06</a:t>
            </a:r>
            <a:endParaRPr/>
          </a:p>
        </p:txBody>
      </p:sp>
      <p:sp>
        <p:nvSpPr>
          <p:cNvPr id="116" name="Google Shape;116;p3"/>
          <p:cNvSpPr txBox="1"/>
          <p:nvPr>
            <p:ph idx="17" type="subTitle"/>
          </p:nvPr>
        </p:nvSpPr>
        <p:spPr>
          <a:xfrm>
            <a:off x="6744300" y="3086250"/>
            <a:ext cx="2354100" cy="14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lang="es-CO"/>
              <a:t>Ejercicios prácticos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49e20a946_0_61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Ejercicio 4: Eliminar registros (DML)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26" name="Google Shape;226;g3049e20a946_0_61"/>
          <p:cNvSpPr txBox="1"/>
          <p:nvPr/>
        </p:nvSpPr>
        <p:spPr>
          <a:xfrm>
            <a:off x="1257600" y="1384400"/>
            <a:ext cx="6628800" cy="18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O" sz="1600">
                <a:solidFill>
                  <a:schemeClr val="dk1"/>
                </a:solidFill>
              </a:rPr>
              <a:t>Contexto:</a:t>
            </a:r>
            <a:r>
              <a:rPr lang="es-CO" sz="1600">
                <a:solidFill>
                  <a:schemeClr val="dk1"/>
                </a:solidFill>
              </a:rPr>
              <a:t> Los estudiantes aprenderán cómo eliminar datos de las tablas usando </a:t>
            </a:r>
            <a:r>
              <a:rPr lang="es-CO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lang="es-CO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O" sz="1600">
                <a:solidFill>
                  <a:schemeClr val="dk1"/>
                </a:solidFill>
              </a:rPr>
              <a:t>Instrucciones: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s-CO" sz="1600">
                <a:solidFill>
                  <a:schemeClr val="dk1"/>
                </a:solidFill>
              </a:rPr>
              <a:t>Eliminar al autor "Jorge Luis Borges" y sus libros relacionados de la base de datos.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049e20a946_0_69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Ejercicio 4: Eliminar registros (DML)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232" name="Google Shape;232;g3049e20a946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6219"/>
            <a:ext cx="8839199" cy="1958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049e20a946_0_75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Solución: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238" name="Google Shape;238;g3049e20a946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6219"/>
            <a:ext cx="8839199" cy="1958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049e20a946_0_80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Ejercicio 5: Consultas con SELECT (DML)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44" name="Google Shape;244;g3049e20a946_0_80"/>
          <p:cNvSpPr txBox="1"/>
          <p:nvPr/>
        </p:nvSpPr>
        <p:spPr>
          <a:xfrm>
            <a:off x="992325" y="1707750"/>
            <a:ext cx="72252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O" sz="1600">
                <a:solidFill>
                  <a:schemeClr val="dk1"/>
                </a:solidFill>
              </a:rPr>
              <a:t>Contexto:</a:t>
            </a:r>
            <a:r>
              <a:rPr lang="es-CO" sz="1600">
                <a:solidFill>
                  <a:schemeClr val="dk1"/>
                </a:solidFill>
              </a:rPr>
              <a:t> Los estudiantes practicarán consultas con </a:t>
            </a:r>
            <a:r>
              <a:rPr lang="es-CO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s-CO" sz="1600">
                <a:solidFill>
                  <a:schemeClr val="dk1"/>
                </a:solidFill>
              </a:rPr>
              <a:t> para obtener datos de varias tablas.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O" sz="1600">
                <a:solidFill>
                  <a:schemeClr val="dk1"/>
                </a:solidFill>
              </a:rPr>
              <a:t>Instrucciones: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s-CO" sz="1600">
                <a:solidFill>
                  <a:schemeClr val="dk1"/>
                </a:solidFill>
              </a:rPr>
              <a:t>Mostrar los libros junto con el nombre del autor para cada uno.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049e20a946_0_88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Solución: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250" name="Google Shape;250;g3049e20a946_0_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6219"/>
            <a:ext cx="8839201" cy="1980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49e20a946_0_94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Ejercicio 6: Control de permisos (DCL)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56" name="Google Shape;256;g3049e20a946_0_94"/>
          <p:cNvSpPr txBox="1"/>
          <p:nvPr/>
        </p:nvSpPr>
        <p:spPr>
          <a:xfrm>
            <a:off x="962000" y="1707750"/>
            <a:ext cx="7014900" cy="19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O">
                <a:solidFill>
                  <a:schemeClr val="dk1"/>
                </a:solidFill>
              </a:rPr>
              <a:t>Contexto:</a:t>
            </a:r>
            <a:r>
              <a:rPr lang="es-CO">
                <a:solidFill>
                  <a:schemeClr val="dk1"/>
                </a:solidFill>
              </a:rPr>
              <a:t> Los estudiantes verán cómo se pueden controlar los permisos de acceso a la base de datos con </a:t>
            </a:r>
            <a:r>
              <a:rPr lang="es-CO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GRANT</a:t>
            </a:r>
            <a:r>
              <a:rPr lang="es-CO">
                <a:solidFill>
                  <a:schemeClr val="dk1"/>
                </a:solidFill>
              </a:rPr>
              <a:t> y </a:t>
            </a:r>
            <a:r>
              <a:rPr lang="es-CO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REVOKE</a:t>
            </a:r>
            <a:r>
              <a:rPr lang="es-CO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O">
                <a:solidFill>
                  <a:schemeClr val="dk1"/>
                </a:solidFill>
              </a:rPr>
              <a:t>Instrucciones: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-CO">
                <a:solidFill>
                  <a:schemeClr val="dk1"/>
                </a:solidFill>
              </a:rPr>
              <a:t>Otorgar permisos de solo lectura a un usuario llamado </a:t>
            </a:r>
            <a:r>
              <a:rPr lang="es-CO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usuario_lectura</a:t>
            </a:r>
            <a:r>
              <a:rPr lang="es-CO">
                <a:solidFill>
                  <a:schemeClr val="dk1"/>
                </a:solidFill>
              </a:rPr>
              <a:t> para la tabla </a:t>
            </a:r>
            <a:r>
              <a:rPr lang="es-CO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Autores</a:t>
            </a:r>
            <a:r>
              <a:rPr lang="es-CO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-CO">
                <a:solidFill>
                  <a:schemeClr val="dk1"/>
                </a:solidFill>
              </a:rPr>
              <a:t>Luego, revocar esos permisos.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049e20a946_0_102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Solución: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262" name="Google Shape;262;g3049e20a946_0_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6219"/>
            <a:ext cx="8839203" cy="2373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049e20a946_0_108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Ejercicio 7: Control de transacciones (TCL)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68" name="Google Shape;268;g3049e20a946_0_108"/>
          <p:cNvSpPr txBox="1"/>
          <p:nvPr/>
        </p:nvSpPr>
        <p:spPr>
          <a:xfrm>
            <a:off x="1063050" y="1263150"/>
            <a:ext cx="71847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O" sz="1500">
                <a:solidFill>
                  <a:schemeClr val="dk1"/>
                </a:solidFill>
              </a:rPr>
              <a:t>Contexto:</a:t>
            </a:r>
            <a:r>
              <a:rPr lang="es-CO" sz="1500">
                <a:solidFill>
                  <a:schemeClr val="dk1"/>
                </a:solidFill>
              </a:rPr>
              <a:t> Los estudiantes trabajarán con transacciones para asegurar la integridad de los datos. Aprenderán a usar </a:t>
            </a:r>
            <a:r>
              <a:rPr lang="es-CO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COMMIT</a:t>
            </a:r>
            <a:r>
              <a:rPr lang="es-CO" sz="1500">
                <a:solidFill>
                  <a:schemeClr val="dk1"/>
                </a:solidFill>
              </a:rPr>
              <a:t> y </a:t>
            </a:r>
            <a:r>
              <a:rPr lang="es-CO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ROLLBACK</a:t>
            </a:r>
            <a:r>
              <a:rPr lang="es-CO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O" sz="1500">
                <a:solidFill>
                  <a:schemeClr val="dk1"/>
                </a:solidFill>
              </a:rPr>
              <a:t>Instrucciones: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s-CO" sz="1500">
                <a:solidFill>
                  <a:schemeClr val="dk1"/>
                </a:solidFill>
              </a:rPr>
              <a:t>Iniciar una transacción para agregar un nuevo libro. Si ocurre algún error, revertir la transacción.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049e20a946_0_116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Ejercicio 7: Control de transacciones (TCL)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274" name="Google Shape;274;g3049e20a946_0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6219"/>
            <a:ext cx="8839201" cy="3014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d37b7ebfa7_0_1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CONCLUSIÓN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0" lang="es-CO" sz="1100">
                <a:solidFill>
                  <a:schemeClr val="dk1"/>
                </a:solidFill>
              </a:rPr>
              <a:t>Crear base de datos y tablas.</a:t>
            </a:r>
            <a:endParaRPr b="0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0" lang="es-CO" sz="1100">
                <a:solidFill>
                  <a:schemeClr val="dk1"/>
                </a:solidFill>
              </a:rPr>
              <a:t>Insertar datos (DML).</a:t>
            </a:r>
            <a:endParaRPr b="0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0" lang="es-CO" sz="1100">
                <a:solidFill>
                  <a:schemeClr val="dk1"/>
                </a:solidFill>
              </a:rPr>
              <a:t>Actualizar datos (DML).</a:t>
            </a:r>
            <a:endParaRPr b="0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0" lang="es-CO" sz="1100">
                <a:solidFill>
                  <a:schemeClr val="dk1"/>
                </a:solidFill>
              </a:rPr>
              <a:t>Eliminar registros (DML).</a:t>
            </a:r>
            <a:endParaRPr b="0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0" lang="es-CO" sz="1100">
                <a:solidFill>
                  <a:schemeClr val="dk1"/>
                </a:solidFill>
              </a:rPr>
              <a:t>Consultas con </a:t>
            </a:r>
            <a:r>
              <a:rPr b="0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b="0" lang="es-CO" sz="1100">
                <a:solidFill>
                  <a:schemeClr val="dk1"/>
                </a:solidFill>
              </a:rPr>
              <a:t> (DML).</a:t>
            </a:r>
            <a:endParaRPr b="0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0" lang="es-CO" sz="1100">
                <a:solidFill>
                  <a:schemeClr val="dk1"/>
                </a:solidFill>
              </a:rPr>
              <a:t>Controlar permisos con </a:t>
            </a:r>
            <a:r>
              <a:rPr b="0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GRANT</a:t>
            </a:r>
            <a:r>
              <a:rPr b="0" lang="es-CO" sz="1100">
                <a:solidFill>
                  <a:schemeClr val="dk1"/>
                </a:solidFill>
              </a:rPr>
              <a:t> y </a:t>
            </a:r>
            <a:r>
              <a:rPr b="0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REVOKE</a:t>
            </a:r>
            <a:r>
              <a:rPr b="0" lang="es-CO" sz="1100">
                <a:solidFill>
                  <a:schemeClr val="dk1"/>
                </a:solidFill>
              </a:rPr>
              <a:t> (DCL).</a:t>
            </a:r>
            <a:endParaRPr b="0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0" lang="es-CO" sz="1100">
                <a:solidFill>
                  <a:schemeClr val="dk1"/>
                </a:solidFill>
              </a:rPr>
              <a:t>Controlar transacciones con </a:t>
            </a:r>
            <a:r>
              <a:rPr b="0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COMMIT</a:t>
            </a:r>
            <a:r>
              <a:rPr b="0" lang="es-CO" sz="1100">
                <a:solidFill>
                  <a:schemeClr val="dk1"/>
                </a:solidFill>
              </a:rPr>
              <a:t> y </a:t>
            </a:r>
            <a:r>
              <a:rPr b="0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ROLLBACK</a:t>
            </a:r>
            <a:r>
              <a:rPr b="0" lang="es-CO" sz="1100">
                <a:solidFill>
                  <a:schemeClr val="dk1"/>
                </a:solidFill>
              </a:rPr>
              <a:t> (TCL).</a:t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-CO" sz="1100">
                <a:solidFill>
                  <a:schemeClr val="dk1"/>
                </a:solidFill>
              </a:rPr>
              <a:t>Estos ejercicios cubren una amplia gama de operaciones comunes en SQL y brindan una base sólida para entender los conceptos clave de DML, DDL, DCL y TCL.</a:t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311626" y="3760450"/>
            <a:ext cx="6016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lang="es-CO" sz="1700"/>
              <a:t>Fundamentos de SQL: DML, DDL, DCL y TCL - Control y Gestión de Bases de Datos Relacionales</a:t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1700"/>
          </a:p>
        </p:txBody>
      </p:sp>
      <p:sp>
        <p:nvSpPr>
          <p:cNvPr id="122" name="Google Shape;122;p4"/>
          <p:cNvSpPr txBox="1"/>
          <p:nvPr>
            <p:ph idx="2" type="title"/>
          </p:nvPr>
        </p:nvSpPr>
        <p:spPr>
          <a:xfrm>
            <a:off x="1045374" y="2681100"/>
            <a:ext cx="1734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s-CO"/>
              <a:t>01</a:t>
            </a:r>
            <a:endParaRPr/>
          </a:p>
        </p:txBody>
      </p:sp>
      <p:pic>
        <p:nvPicPr>
          <p:cNvPr id="123" name="Google Shape;12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2925" y="1044675"/>
            <a:ext cx="2792900" cy="169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d37b7ebfa7_0_7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Ejercicio Integrador: Gestión de una Biblioteca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100">
                <a:solidFill>
                  <a:schemeClr val="dk1"/>
                </a:solidFill>
              </a:rPr>
              <a:t>Contexto:</a:t>
            </a:r>
            <a:r>
              <a:rPr b="0" lang="es-CO" sz="1100">
                <a:solidFill>
                  <a:schemeClr val="dk1"/>
                </a:solidFill>
              </a:rPr>
              <a:t> Imagina que estás desarrollando un sistema de gestión para una biblioteca. El sistema necesita gestionar los libros, autores y préstamos de los usuarios. Los estudiantes deberán crear la base de datos, agregar datos, actualizar información, realizar consultas y gestionar permisos y transacciones.</a:t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100">
                <a:solidFill>
                  <a:schemeClr val="dk1"/>
                </a:solidFill>
              </a:rPr>
              <a:t>Requisitos del ejercicio: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CO" sz="1100">
                <a:solidFill>
                  <a:schemeClr val="dk1"/>
                </a:solidFill>
              </a:rPr>
              <a:t>Crear la base de datos</a:t>
            </a:r>
            <a:r>
              <a:rPr b="0" lang="es-CO" sz="1100">
                <a:solidFill>
                  <a:schemeClr val="dk1"/>
                </a:solidFill>
              </a:rPr>
              <a:t>:</a:t>
            </a:r>
            <a:endParaRPr b="0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CO" sz="1100">
                <a:solidFill>
                  <a:schemeClr val="dk1"/>
                </a:solidFill>
              </a:rPr>
              <a:t>Crea una base de datos llamada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Biblioteca</a:t>
            </a:r>
            <a:r>
              <a:rPr lang="es-CO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CO" sz="1100">
                <a:solidFill>
                  <a:schemeClr val="dk1"/>
                </a:solidFill>
              </a:rPr>
              <a:t>Crear tablas (DDL)</a:t>
            </a:r>
            <a:r>
              <a:rPr b="0" lang="es-CO" sz="1100">
                <a:solidFill>
                  <a:schemeClr val="dk1"/>
                </a:solidFill>
              </a:rPr>
              <a:t>:</a:t>
            </a:r>
            <a:endParaRPr b="0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CO" sz="1100">
                <a:solidFill>
                  <a:schemeClr val="dk1"/>
                </a:solidFill>
              </a:rPr>
              <a:t>Crea las siguientes tablas: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Autores</a:t>
            </a:r>
            <a:r>
              <a:rPr lang="es-CO" sz="1100">
                <a:solidFill>
                  <a:schemeClr val="dk1"/>
                </a:solidFill>
              </a:rPr>
              <a:t>: con columnas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s-CO" sz="1100">
                <a:solidFill>
                  <a:schemeClr val="dk1"/>
                </a:solidFill>
              </a:rPr>
              <a:t>,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nombre</a:t>
            </a:r>
            <a:r>
              <a:rPr lang="es-CO" sz="1100">
                <a:solidFill>
                  <a:schemeClr val="dk1"/>
                </a:solidFill>
              </a:rPr>
              <a:t>,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apellido</a:t>
            </a:r>
            <a:r>
              <a:rPr lang="es-CO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Libros</a:t>
            </a:r>
            <a:r>
              <a:rPr lang="es-CO" sz="1100">
                <a:solidFill>
                  <a:schemeClr val="dk1"/>
                </a:solidFill>
              </a:rPr>
              <a:t>: con columnas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s-CO" sz="1100">
                <a:solidFill>
                  <a:schemeClr val="dk1"/>
                </a:solidFill>
              </a:rPr>
              <a:t>,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titulo</a:t>
            </a:r>
            <a:r>
              <a:rPr lang="es-CO" sz="1100">
                <a:solidFill>
                  <a:schemeClr val="dk1"/>
                </a:solidFill>
              </a:rPr>
              <a:t>,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autor_id</a:t>
            </a:r>
            <a:r>
              <a:rPr lang="es-CO" sz="1100">
                <a:solidFill>
                  <a:schemeClr val="dk1"/>
                </a:solidFill>
              </a:rPr>
              <a:t> (clave foránea a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Autores</a:t>
            </a:r>
            <a:r>
              <a:rPr lang="es-CO" sz="1100">
                <a:solidFill>
                  <a:schemeClr val="dk1"/>
                </a:solidFill>
              </a:rPr>
              <a:t>),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cantidad_disponible</a:t>
            </a:r>
            <a:r>
              <a:rPr lang="es-CO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Usuarios</a:t>
            </a:r>
            <a:r>
              <a:rPr lang="es-CO" sz="1100">
                <a:solidFill>
                  <a:schemeClr val="dk1"/>
                </a:solidFill>
              </a:rPr>
              <a:t>: con columnas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s-CO" sz="1100">
                <a:solidFill>
                  <a:schemeClr val="dk1"/>
                </a:solidFill>
              </a:rPr>
              <a:t>,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nombre</a:t>
            </a:r>
            <a:r>
              <a:rPr lang="es-CO" sz="1100">
                <a:solidFill>
                  <a:schemeClr val="dk1"/>
                </a:solidFill>
              </a:rPr>
              <a:t>,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apellido</a:t>
            </a:r>
            <a:r>
              <a:rPr lang="es-CO" sz="1100">
                <a:solidFill>
                  <a:schemeClr val="dk1"/>
                </a:solidFill>
              </a:rPr>
              <a:t>,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email</a:t>
            </a:r>
            <a:r>
              <a:rPr lang="es-CO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Prestamos</a:t>
            </a:r>
            <a:r>
              <a:rPr lang="es-CO" sz="1100">
                <a:solidFill>
                  <a:schemeClr val="dk1"/>
                </a:solidFill>
              </a:rPr>
              <a:t>: con columnas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s-CO" sz="1100">
                <a:solidFill>
                  <a:schemeClr val="dk1"/>
                </a:solidFill>
              </a:rPr>
              <a:t>,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usuario_id</a:t>
            </a:r>
            <a:r>
              <a:rPr lang="es-CO" sz="1100">
                <a:solidFill>
                  <a:schemeClr val="dk1"/>
                </a:solidFill>
              </a:rPr>
              <a:t> (clave foránea a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Usuarios</a:t>
            </a:r>
            <a:r>
              <a:rPr lang="es-CO" sz="1100">
                <a:solidFill>
                  <a:schemeClr val="dk1"/>
                </a:solidFill>
              </a:rPr>
              <a:t>),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libro_id</a:t>
            </a:r>
            <a:r>
              <a:rPr lang="es-CO" sz="1100">
                <a:solidFill>
                  <a:schemeClr val="dk1"/>
                </a:solidFill>
              </a:rPr>
              <a:t> (clave foránea a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Libros</a:t>
            </a:r>
            <a:r>
              <a:rPr lang="es-CO" sz="1100">
                <a:solidFill>
                  <a:schemeClr val="dk1"/>
                </a:solidFill>
              </a:rPr>
              <a:t>),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fecha_prestamo</a:t>
            </a:r>
            <a:r>
              <a:rPr lang="es-CO" sz="1100">
                <a:solidFill>
                  <a:schemeClr val="dk1"/>
                </a:solidFill>
              </a:rPr>
              <a:t>,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fecha_devolucion</a:t>
            </a:r>
            <a:r>
              <a:rPr lang="es-CO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d37b7ebfa7_0_12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Ejercicio Integrador: Gestión de una Biblioteca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100">
                <a:solidFill>
                  <a:schemeClr val="dk1"/>
                </a:solidFill>
              </a:rPr>
              <a:t>Insertar datos (DML)</a:t>
            </a:r>
            <a:r>
              <a:rPr b="0" lang="es-CO" sz="1100">
                <a:solidFill>
                  <a:schemeClr val="dk1"/>
                </a:solidFill>
              </a:rPr>
              <a:t>:</a:t>
            </a:r>
            <a:endParaRPr b="0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Agrega los siguientes autores, libros y usuarios:</a:t>
            </a:r>
            <a:endParaRPr b="0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CO" sz="1100">
                <a:solidFill>
                  <a:schemeClr val="dk1"/>
                </a:solidFill>
              </a:rPr>
              <a:t>Autores: Gabriel García Márquez, J.K. Rowling, George Orwell.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CO" sz="1100">
                <a:solidFill>
                  <a:schemeClr val="dk1"/>
                </a:solidFill>
              </a:rPr>
              <a:t>Libros: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Cien años de soledad</a:t>
            </a:r>
            <a:r>
              <a:rPr lang="es-CO" sz="1100">
                <a:solidFill>
                  <a:schemeClr val="dk1"/>
                </a:solidFill>
              </a:rPr>
              <a:t>,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Harry Potter y la piedra filosofal</a:t>
            </a:r>
            <a:r>
              <a:rPr lang="es-CO" sz="1100">
                <a:solidFill>
                  <a:schemeClr val="dk1"/>
                </a:solidFill>
              </a:rPr>
              <a:t>,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1984</a:t>
            </a:r>
            <a:r>
              <a:rPr lang="es-CO" sz="1100">
                <a:solidFill>
                  <a:schemeClr val="dk1"/>
                </a:solidFill>
              </a:rPr>
              <a:t> con una cantidad disponible de 10, 5 y 8, respectivamente.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CO" sz="1100">
                <a:solidFill>
                  <a:schemeClr val="dk1"/>
                </a:solidFill>
              </a:rPr>
              <a:t>Usuarios: Juan Pérez, María Gómez, Carlos Ramírez.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100">
                <a:solidFill>
                  <a:schemeClr val="dk1"/>
                </a:solidFill>
              </a:rPr>
              <a:t>Actualizar datos (DML)</a:t>
            </a:r>
            <a:r>
              <a:rPr b="0" lang="es-CO" sz="1100">
                <a:solidFill>
                  <a:schemeClr val="dk1"/>
                </a:solidFill>
              </a:rPr>
              <a:t>:</a:t>
            </a:r>
            <a:endParaRPr b="0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Un usuario ha devuelto un libro. Actualiza la cantidad de libros disponibles para el libro </a:t>
            </a:r>
            <a:r>
              <a:rPr b="0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1984</a:t>
            </a:r>
            <a:r>
              <a:rPr b="0" lang="es-CO" sz="1100">
                <a:solidFill>
                  <a:schemeClr val="dk1"/>
                </a:solidFill>
              </a:rPr>
              <a:t>, incrementando la cantidad en 1.</a:t>
            </a:r>
            <a:endParaRPr b="0" sz="11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d37b7ebfa7_0_17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Ejercicio Integrador: Gestión de una Biblioteca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100">
                <a:solidFill>
                  <a:schemeClr val="dk1"/>
                </a:solidFill>
              </a:rPr>
              <a:t>Consultas (DML)</a:t>
            </a:r>
            <a:r>
              <a:rPr b="0" lang="es-CO" sz="1100">
                <a:solidFill>
                  <a:schemeClr val="dk1"/>
                </a:solidFill>
              </a:rPr>
              <a:t>:</a:t>
            </a:r>
            <a:endParaRPr b="0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Realiza una consulta para mostrar los libros prestados por el usuario </a:t>
            </a:r>
            <a:r>
              <a:rPr b="0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Juan Pérez</a:t>
            </a:r>
            <a:r>
              <a:rPr b="0" lang="es-CO" sz="1100">
                <a:solidFill>
                  <a:schemeClr val="dk1"/>
                </a:solidFill>
              </a:rPr>
              <a:t>, incluyendo la fecha de préstamo y el título del libro.</a:t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100">
                <a:solidFill>
                  <a:schemeClr val="dk1"/>
                </a:solidFill>
              </a:rPr>
              <a:t>Controlar permisos (DCL)</a:t>
            </a:r>
            <a:r>
              <a:rPr b="0" lang="es-CO" sz="1100">
                <a:solidFill>
                  <a:schemeClr val="dk1"/>
                </a:solidFill>
              </a:rPr>
              <a:t>:</a:t>
            </a:r>
            <a:endParaRPr b="0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Crea un nuevo usuario de base de datos llamado </a:t>
            </a:r>
            <a:r>
              <a:rPr b="0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bibliotecario</a:t>
            </a:r>
            <a:r>
              <a:rPr b="0" lang="es-CO" sz="1100">
                <a:solidFill>
                  <a:schemeClr val="dk1"/>
                </a:solidFill>
              </a:rPr>
              <a:t> con permisos de lectura y escritura en las tablas </a:t>
            </a:r>
            <a:r>
              <a:rPr b="0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Libros</a:t>
            </a:r>
            <a:r>
              <a:rPr b="0" lang="es-CO" sz="1100">
                <a:solidFill>
                  <a:schemeClr val="dk1"/>
                </a:solidFill>
              </a:rPr>
              <a:t> y </a:t>
            </a:r>
            <a:r>
              <a:rPr b="0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Prestamos</a:t>
            </a:r>
            <a:r>
              <a:rPr b="0" lang="es-CO" sz="1100">
                <a:solidFill>
                  <a:schemeClr val="dk1"/>
                </a:solidFill>
              </a:rPr>
              <a:t>, pero con solo permisos de lectura para la tabla </a:t>
            </a:r>
            <a:r>
              <a:rPr b="0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Usuarios</a:t>
            </a:r>
            <a:r>
              <a:rPr b="0" lang="es-CO" sz="1100">
                <a:solidFill>
                  <a:schemeClr val="dk1"/>
                </a:solidFill>
              </a:rPr>
              <a:t>.</a:t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100">
                <a:solidFill>
                  <a:schemeClr val="dk1"/>
                </a:solidFill>
              </a:rPr>
              <a:t>Control de transacciones (TCL)</a:t>
            </a:r>
            <a:r>
              <a:rPr b="0" lang="es-CO" sz="1100">
                <a:solidFill>
                  <a:schemeClr val="dk1"/>
                </a:solidFill>
              </a:rPr>
              <a:t>:</a:t>
            </a:r>
            <a:endParaRPr b="0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Realiza una transacción para agregar un nuevo préstamo. Si el libro no tiene ejemplares disponibles, revierte la transacción.</a:t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1883694" y="2143085"/>
            <a:ext cx="53766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O"/>
              <a:t>GRACIAS</a:t>
            </a:r>
            <a:r>
              <a:rPr lang="es-CO">
                <a:solidFill>
                  <a:schemeClr val="dk2"/>
                </a:solidFill>
              </a:rPr>
              <a:t>!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0" name="Google Shape;300;p16"/>
          <p:cNvSpPr txBox="1"/>
          <p:nvPr/>
        </p:nvSpPr>
        <p:spPr>
          <a:xfrm>
            <a:off x="1883694" y="4015829"/>
            <a:ext cx="5376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Please keep this slide for attribution</a:t>
            </a:r>
            <a:endParaRPr b="0" i="0" sz="12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01" name="Google Shape;30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1550" y="2531050"/>
            <a:ext cx="2612450" cy="26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f9a7db458_0_7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Fundamentos de SQL: DML, DDL, DCL y TCL - Control y Gestión de Bases de Datos Relacionales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129" name="Google Shape;129;g2ff9a7db458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438" y="1822950"/>
            <a:ext cx="6484426" cy="28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f9a7db458_0_13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O"/>
              <a:t>DML (Data Manipulation Language)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35" name="Google Shape;135;g2ff9a7db458_0_13"/>
          <p:cNvSpPr txBox="1"/>
          <p:nvPr/>
        </p:nvSpPr>
        <p:spPr>
          <a:xfrm>
            <a:off x="780125" y="1143875"/>
            <a:ext cx="7488000" cy="31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-CO" sz="1100">
                <a:solidFill>
                  <a:schemeClr val="dk1"/>
                </a:solidFill>
              </a:rPr>
              <a:t>DML</a:t>
            </a:r>
            <a:r>
              <a:rPr lang="es-CO" sz="1100">
                <a:solidFill>
                  <a:schemeClr val="dk1"/>
                </a:solidFill>
              </a:rPr>
              <a:t> se refiere a las sentencias de SQL que manipulan los datos dentro de las tablas. A través de DML podemos agregar, modificar, eliminar y consultar datos. Es el lenguaje que interactúa con los registros, sin modificar la estructura de las tablas.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1100">
                <a:solidFill>
                  <a:schemeClr val="dk1"/>
                </a:solidFill>
              </a:rPr>
              <a:t>Operaciones clave de DML: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INSERT</a:t>
            </a:r>
            <a:r>
              <a:rPr lang="es-CO" sz="1100">
                <a:solidFill>
                  <a:schemeClr val="dk1"/>
                </a:solidFill>
              </a:rPr>
              <a:t>: Se utiliza para insertar nuevos registros en una tabla.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UPDATE</a:t>
            </a:r>
            <a:r>
              <a:rPr lang="es-CO" sz="1100">
                <a:solidFill>
                  <a:schemeClr val="dk1"/>
                </a:solidFill>
              </a:rPr>
              <a:t>: Permite modificar los datos de registros existentes.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DELETE</a:t>
            </a:r>
            <a:r>
              <a:rPr lang="es-CO" sz="1100">
                <a:solidFill>
                  <a:schemeClr val="dk1"/>
                </a:solidFill>
              </a:rPr>
              <a:t>: Elimina registros de una tabla.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SELECT</a:t>
            </a:r>
            <a:r>
              <a:rPr lang="es-CO" sz="1100">
                <a:solidFill>
                  <a:schemeClr val="dk1"/>
                </a:solidFill>
              </a:rPr>
              <a:t>: Consulta los datos de una o más tablas.</a:t>
            </a:r>
            <a:endParaRPr sz="11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1d9d118c0_0_15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Ejemplo DML: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41" name="Google Shape;141;g301d9d118c0_0_15"/>
          <p:cNvSpPr txBox="1"/>
          <p:nvPr/>
        </p:nvSpPr>
        <p:spPr>
          <a:xfrm>
            <a:off x="417550" y="721000"/>
            <a:ext cx="80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g301d9d118c0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25" y="1121201"/>
            <a:ext cx="8044874" cy="328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f9a7db458_0_19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DDL (Data Definition Language)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48" name="Google Shape;148;g2ff9a7db458_0_19"/>
          <p:cNvSpPr txBox="1"/>
          <p:nvPr/>
        </p:nvSpPr>
        <p:spPr>
          <a:xfrm>
            <a:off x="345600" y="993825"/>
            <a:ext cx="7949400" cy="57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O" sz="1100">
                <a:solidFill>
                  <a:schemeClr val="dk1"/>
                </a:solidFill>
              </a:rPr>
              <a:t>DDL se encarga de definir la estructura de las bases de datos y las tablas. A través de DDL podemos crear, modificar o eliminar objetos de la base de datos, como tablas, índices y restricciones. Es el lenguaje que interactúa con la definición de los objetos</a:t>
            </a:r>
            <a:r>
              <a:rPr lang="es-CO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1100">
                <a:solidFill>
                  <a:schemeClr val="dk1"/>
                </a:solidFill>
              </a:rPr>
              <a:t>Operaciones clave de DDL: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lang="es-CO" sz="1100">
                <a:solidFill>
                  <a:schemeClr val="dk1"/>
                </a:solidFill>
              </a:rPr>
              <a:t>: Crea objetos en la base de datos, como tablas, índices o bases de datos.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ALTER</a:t>
            </a:r>
            <a:r>
              <a:rPr lang="es-CO" sz="1100">
                <a:solidFill>
                  <a:schemeClr val="dk1"/>
                </a:solidFill>
              </a:rPr>
              <a:t>: Modifica la estructura de un objeto existente, como añadir una columna a una tabla.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DROP</a:t>
            </a:r>
            <a:r>
              <a:rPr lang="es-CO" sz="1100">
                <a:solidFill>
                  <a:schemeClr val="dk1"/>
                </a:solidFill>
              </a:rPr>
              <a:t>: Elimina un objeto de la base de datos, como una tabla o una base de datos.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TRUNCATE</a:t>
            </a:r>
            <a:r>
              <a:rPr lang="es-CO" sz="1100">
                <a:solidFill>
                  <a:schemeClr val="dk1"/>
                </a:solidFill>
              </a:rPr>
              <a:t>: Elimina todos los registros de una tabla sin borrar su estructura.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2acd12fbb_3_0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Ejemplo DDL: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pic>
        <p:nvPicPr>
          <p:cNvPr id="154" name="Google Shape;154;g302acd12fbb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900" y="922394"/>
            <a:ext cx="7014174" cy="3844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348eca727_0_14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O"/>
              <a:t>DCL (Data Control Language)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60" name="Google Shape;160;g2d348eca727_0_14"/>
          <p:cNvSpPr txBox="1"/>
          <p:nvPr/>
        </p:nvSpPr>
        <p:spPr>
          <a:xfrm>
            <a:off x="557225" y="1143875"/>
            <a:ext cx="7710900" cy="29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O" sz="1100">
                <a:solidFill>
                  <a:schemeClr val="dk1"/>
                </a:solidFill>
              </a:rPr>
              <a:t>DCL</a:t>
            </a:r>
            <a:r>
              <a:rPr lang="es-CO" sz="1100">
                <a:solidFill>
                  <a:schemeClr val="dk1"/>
                </a:solidFill>
              </a:rPr>
              <a:t> se encarga de controlar los permisos y la seguridad dentro de la base de datos. A través de DCL podemos otorgar o revocar permisos a usuarios o roles para que puedan ejecutar ciertas operaciones (como lectura, escritura, etc.).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O" sz="1100">
                <a:solidFill>
                  <a:schemeClr val="dk1"/>
                </a:solidFill>
              </a:rPr>
              <a:t>Operaciones clave de DCL: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GRANT</a:t>
            </a:r>
            <a:r>
              <a:rPr lang="es-CO" sz="1100">
                <a:solidFill>
                  <a:schemeClr val="dk1"/>
                </a:solidFill>
              </a:rPr>
              <a:t>: Otorga permisos a un usuario o rol para realizar ciertas operaciones en la base de datos.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REVOKE</a:t>
            </a:r>
            <a:r>
              <a:rPr lang="es-CO" sz="1100">
                <a:solidFill>
                  <a:schemeClr val="dk1"/>
                </a:solidFill>
              </a:rPr>
              <a:t>: Revoca los permisos previamente otorgados a un usuario o rol.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ffects of School Bullying on Teenagers Thesis Defense by Slidesgo">
  <a:themeElements>
    <a:clrScheme name="Nodo">
      <a:dk1>
        <a:srgbClr val="000000"/>
      </a:dk1>
      <a:lt1>
        <a:srgbClr val="FFFFFF"/>
      </a:lt1>
      <a:dk2>
        <a:srgbClr val="000023"/>
      </a:dk2>
      <a:lt2>
        <a:srgbClr val="000066"/>
      </a:lt2>
      <a:accent1>
        <a:srgbClr val="006FFF"/>
      </a:accent1>
      <a:accent2>
        <a:srgbClr val="00D9AC"/>
      </a:accent2>
      <a:accent3>
        <a:srgbClr val="F8D300"/>
      </a:accent3>
      <a:accent4>
        <a:srgbClr val="FF8F1B"/>
      </a:accent4>
      <a:accent5>
        <a:srgbClr val="7979FF"/>
      </a:accent5>
      <a:accent6>
        <a:srgbClr val="CFD0D2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0x0101002D3715C159A3E1429C79038F1E10A35A</vt:lpwstr>
  </property>
</Properties>
</file>