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Inter"/>
      <p:regular r:id="rId33"/>
      <p:bold r:id="rId34"/>
      <p:italic r:id="rId35"/>
      <p:boldItalic r:id="rId36"/>
    </p:embeddedFont>
    <p:embeddedFont>
      <p:font typeface="Bebas Neue"/>
      <p:regular r:id="rId37"/>
    </p:embeddedFont>
    <p:embeddedFont>
      <p:font typeface="PT Sans"/>
      <p:regular r:id="rId38"/>
      <p:bold r:id="rId39"/>
      <p:italic r:id="rId40"/>
      <p:boldItalic r:id="rId41"/>
    </p:embeddedFon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i8QXiH7+gntAi5CdiIBr2ugwBh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italic.fntdata"/><Relationship Id="rId20" Type="http://schemas.openxmlformats.org/officeDocument/2006/relationships/slide" Target="slides/slide16.xml"/><Relationship Id="rId42" Type="http://schemas.openxmlformats.org/officeDocument/2006/relationships/font" Target="fonts/RobotoMono-regular.fntdata"/><Relationship Id="rId41" Type="http://schemas.openxmlformats.org/officeDocument/2006/relationships/font" Target="fonts/PTSans-bold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7.xml"/><Relationship Id="rId43" Type="http://schemas.openxmlformats.org/officeDocument/2006/relationships/font" Target="fonts/RobotoMono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7.xml"/><Relationship Id="rId33" Type="http://schemas.openxmlformats.org/officeDocument/2006/relationships/font" Target="fonts/Inter-regular.fntdata"/><Relationship Id="rId10" Type="http://schemas.openxmlformats.org/officeDocument/2006/relationships/slide" Target="slides/slide6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35" Type="http://schemas.openxmlformats.org/officeDocument/2006/relationships/font" Target="fonts/Inter-italic.fntdata"/><Relationship Id="rId12" Type="http://schemas.openxmlformats.org/officeDocument/2006/relationships/slide" Target="slides/slide8.xml"/><Relationship Id="rId34" Type="http://schemas.openxmlformats.org/officeDocument/2006/relationships/font" Target="fonts/Inter-bold.fntdata"/><Relationship Id="rId15" Type="http://schemas.openxmlformats.org/officeDocument/2006/relationships/slide" Target="slides/slide11.xml"/><Relationship Id="rId37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36" Type="http://schemas.openxmlformats.org/officeDocument/2006/relationships/font" Target="fonts/Inter-boldItalic.fntdata"/><Relationship Id="rId17" Type="http://schemas.openxmlformats.org/officeDocument/2006/relationships/slide" Target="slides/slide13.xml"/><Relationship Id="rId39" Type="http://schemas.openxmlformats.org/officeDocument/2006/relationships/font" Target="fonts/PTSans-bold.fntdata"/><Relationship Id="rId16" Type="http://schemas.openxmlformats.org/officeDocument/2006/relationships/slide" Target="slides/slide12.xml"/><Relationship Id="rId38" Type="http://schemas.openxmlformats.org/officeDocument/2006/relationships/font" Target="fonts/PTSans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7a792376c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07a79237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a792376c_0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07a792376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6002396d9_0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06002396d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7a792376c_0_1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07a792376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7a792376c_0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307a792376c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7a792376c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07a792376c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07a792376c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07a792376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07a792376c_0_1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07a792376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7a792376c_0_1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07a792376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07a792376c_0_1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07a792376c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7a792376c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307a792376c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7a792376c_0_1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07a792376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07a792376c_0_1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07a792376c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07a792376c_0_1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07a792376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f9a7db45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ff9a7db4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a792376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07a79237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6002396d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06002396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f9a7db45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ff9a7db4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1d9d118c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01d9d11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7a792376c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07a79237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7a792376c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07a792376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hasCustomPrompt="1" type="title"/>
          </p:nvPr>
        </p:nvSpPr>
        <p:spPr>
          <a:xfrm>
            <a:off x="1762950" y="2167788"/>
            <a:ext cx="56181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1762950" y="3088213"/>
            <a:ext cx="5618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2223600" y="55929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2223600" y="1328198"/>
            <a:ext cx="4696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2" type="title"/>
          </p:nvPr>
        </p:nvSpPr>
        <p:spPr>
          <a:xfrm>
            <a:off x="2223600" y="191155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3" type="subTitle"/>
          </p:nvPr>
        </p:nvSpPr>
        <p:spPr>
          <a:xfrm>
            <a:off x="2223600" y="2680454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4" type="title"/>
          </p:nvPr>
        </p:nvSpPr>
        <p:spPr>
          <a:xfrm>
            <a:off x="2223600" y="326380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5" type="subTitle"/>
          </p:nvPr>
        </p:nvSpPr>
        <p:spPr>
          <a:xfrm>
            <a:off x="2223600" y="4032710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5171488" y="933275"/>
            <a:ext cx="31437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" type="subTitle"/>
          </p:nvPr>
        </p:nvSpPr>
        <p:spPr>
          <a:xfrm>
            <a:off x="5171488" y="3090350"/>
            <a:ext cx="31437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828813" y="994525"/>
            <a:ext cx="4008900" cy="315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2268125" y="1651900"/>
            <a:ext cx="46077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9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idx="1" type="subTitle"/>
          </p:nvPr>
        </p:nvSpPr>
        <p:spPr>
          <a:xfrm>
            <a:off x="4629344" y="1608575"/>
            <a:ext cx="3794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2" type="subTitle"/>
          </p:nvPr>
        </p:nvSpPr>
        <p:spPr>
          <a:xfrm>
            <a:off x="720256" y="1608575"/>
            <a:ext cx="37941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3" type="subTitle"/>
          </p:nvPr>
        </p:nvSpPr>
        <p:spPr>
          <a:xfrm>
            <a:off x="719956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4" type="subTitle"/>
          </p:nvPr>
        </p:nvSpPr>
        <p:spPr>
          <a:xfrm>
            <a:off x="4629344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0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1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3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/>
        </p:nvSpPr>
        <p:spPr>
          <a:xfrm>
            <a:off x="61546" y="0"/>
            <a:ext cx="9513277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727531" y="2193177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2" type="subTitle"/>
          </p:nvPr>
        </p:nvSpPr>
        <p:spPr>
          <a:xfrm>
            <a:off x="727531" y="3739399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3" type="subTitle"/>
          </p:nvPr>
        </p:nvSpPr>
        <p:spPr>
          <a:xfrm>
            <a:off x="3399150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4" type="subTitle"/>
          </p:nvPr>
        </p:nvSpPr>
        <p:spPr>
          <a:xfrm>
            <a:off x="3399150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5" type="title"/>
          </p:nvPr>
        </p:nvSpPr>
        <p:spPr>
          <a:xfrm>
            <a:off x="745115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6" type="title"/>
          </p:nvPr>
        </p:nvSpPr>
        <p:spPr>
          <a:xfrm>
            <a:off x="3414634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7" type="title"/>
          </p:nvPr>
        </p:nvSpPr>
        <p:spPr>
          <a:xfrm>
            <a:off x="745115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8" type="title"/>
          </p:nvPr>
        </p:nvSpPr>
        <p:spPr>
          <a:xfrm>
            <a:off x="3414634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9" type="subTitle"/>
          </p:nvPr>
        </p:nvSpPr>
        <p:spPr>
          <a:xfrm>
            <a:off x="6066569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3" type="subTitle"/>
          </p:nvPr>
        </p:nvSpPr>
        <p:spPr>
          <a:xfrm>
            <a:off x="6066569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4" type="title"/>
          </p:nvPr>
        </p:nvSpPr>
        <p:spPr>
          <a:xfrm>
            <a:off x="6084153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5" type="title"/>
          </p:nvPr>
        </p:nvSpPr>
        <p:spPr>
          <a:xfrm>
            <a:off x="6084153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6" type="subTitle"/>
          </p:nvPr>
        </p:nvSpPr>
        <p:spPr>
          <a:xfrm>
            <a:off x="727531" y="1911775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7" type="subTitle"/>
          </p:nvPr>
        </p:nvSpPr>
        <p:spPr>
          <a:xfrm>
            <a:off x="727531" y="3458008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8" type="subTitle"/>
          </p:nvPr>
        </p:nvSpPr>
        <p:spPr>
          <a:xfrm>
            <a:off x="3399150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9" type="subTitle"/>
          </p:nvPr>
        </p:nvSpPr>
        <p:spPr>
          <a:xfrm>
            <a:off x="3399150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20" type="subTitle"/>
          </p:nvPr>
        </p:nvSpPr>
        <p:spPr>
          <a:xfrm>
            <a:off x="6066569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21" type="subTitle"/>
          </p:nvPr>
        </p:nvSpPr>
        <p:spPr>
          <a:xfrm>
            <a:off x="6066569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641721" y="1582522"/>
            <a:ext cx="460614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2" type="subTitle"/>
          </p:nvPr>
        </p:nvSpPr>
        <p:spPr>
          <a:xfrm>
            <a:off x="641721" y="2702257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3" type="subTitle"/>
          </p:nvPr>
        </p:nvSpPr>
        <p:spPr>
          <a:xfrm>
            <a:off x="641721" y="3823192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4" type="subTitle"/>
          </p:nvPr>
        </p:nvSpPr>
        <p:spPr>
          <a:xfrm>
            <a:off x="641721" y="1241275"/>
            <a:ext cx="460614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5" type="subTitle"/>
          </p:nvPr>
        </p:nvSpPr>
        <p:spPr>
          <a:xfrm>
            <a:off x="641721" y="2350127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6" type="subTitle"/>
          </p:nvPr>
        </p:nvSpPr>
        <p:spPr>
          <a:xfrm>
            <a:off x="641721" y="3470626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22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883694" y="782371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7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1883706" y="1890775"/>
            <a:ext cx="5376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69274" y="1902775"/>
            <a:ext cx="4985425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title"/>
          </p:nvPr>
        </p:nvSpPr>
        <p:spPr>
          <a:xfrm>
            <a:off x="869274" y="796775"/>
            <a:ext cx="35732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1" i="0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869275" y="3011025"/>
            <a:ext cx="3573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789168b6d_0_8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2f789168b6d_0_8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ctrTitle"/>
          </p:nvPr>
        </p:nvSpPr>
        <p:spPr>
          <a:xfrm>
            <a:off x="1023750" y="1320975"/>
            <a:ext cx="70968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subTitle"/>
          </p:nvPr>
        </p:nvSpPr>
        <p:spPr>
          <a:xfrm>
            <a:off x="1023750" y="3588575"/>
            <a:ext cx="6271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9"/>
          <p:cNvSpPr/>
          <p:nvPr/>
        </p:nvSpPr>
        <p:spPr>
          <a:xfrm>
            <a:off x="7924800" y="0"/>
            <a:ext cx="1219200" cy="8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800" y="231775"/>
            <a:ext cx="1038313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7"/>
          <p:cNvSpPr txBox="1"/>
          <p:nvPr>
            <p:ph type="title"/>
          </p:nvPr>
        </p:nvSpPr>
        <p:spPr>
          <a:xfrm>
            <a:off x="2452325" y="3344975"/>
            <a:ext cx="4239300" cy="12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327725" y="3744550"/>
            <a:ext cx="4103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" type="subTitle"/>
          </p:nvPr>
        </p:nvSpPr>
        <p:spPr>
          <a:xfrm>
            <a:off x="684525" y="2011625"/>
            <a:ext cx="77463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5762" y="231289"/>
            <a:ext cx="387351" cy="3873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85">
          <p15:clr>
            <a:srgbClr val="F26B43"/>
          </p15:clr>
        </p15:guide>
        <p15:guide id="3" pos="5375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3240">
          <p15:clr>
            <a:srgbClr val="F26B43"/>
          </p15:clr>
        </p15:guide>
        <p15:guide id="6" orient="horz" pos="3003">
          <p15:clr>
            <a:srgbClr val="F26B43"/>
          </p15:clr>
        </p15:guide>
        <p15:guide id="7" orient="horz" pos="237">
          <p15:clr>
            <a:srgbClr val="F26B43"/>
          </p15:clr>
        </p15:guide>
        <p15:guide id="8" orient="horz" pos="486">
          <p15:clr>
            <a:srgbClr val="F26B43"/>
          </p15:clr>
        </p15:guide>
        <p15:guide id="9">
          <p15:clr>
            <a:srgbClr val="F26B43"/>
          </p15:clr>
        </p15:guide>
        <p15:guide id="10" pos="5760">
          <p15:clr>
            <a:srgbClr val="F26B43"/>
          </p15:clr>
        </p15:guide>
        <p15:guide id="1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ula.nodoeafit.com/contenido/2425/metodos-htt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dXF3cc8mkHM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75" y="1879600"/>
            <a:ext cx="4692650" cy="94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7a792376c_0_11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5xx – Errores del Servidor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500">
                <a:solidFill>
                  <a:schemeClr val="dk1"/>
                </a:solidFill>
              </a:rPr>
              <a:t>Estos códigos indican que el servidor ha encontrado un error o es incapaz de cumplir con la solicitud.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500 Internal Server Error</a:t>
            </a:r>
            <a:r>
              <a:rPr b="0" lang="es-CO" sz="1500">
                <a:solidFill>
                  <a:schemeClr val="dk1"/>
                </a:solidFill>
              </a:rPr>
              <a:t>: Indica que ha ocurrido un error inesperado en el servidor.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502 Bad Gateway</a:t>
            </a:r>
            <a:r>
              <a:rPr b="0" lang="es-CO" sz="1500">
                <a:solidFill>
                  <a:schemeClr val="dk1"/>
                </a:solidFill>
              </a:rPr>
              <a:t>: Se devuelve cuando el servidor, actuando como puerta de enlace o proxy, recibe una respuesta inválida desde un servidor upstream.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503 Service Unavailable</a:t>
            </a:r>
            <a:r>
              <a:rPr b="0" lang="es-CO" sz="1500">
                <a:solidFill>
                  <a:schemeClr val="dk1"/>
                </a:solidFill>
              </a:rPr>
              <a:t>: Indica que el servidor no está disponible, generalmente debido a sobrecarga o mantenimiento.</a:t>
            </a:r>
            <a:endParaRPr b="0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6" name="Google Shape;166;g307a792376c_0_11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7a792376c_0_12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Ejemplos Prácticos y su Uso: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O" sz="1500">
                <a:solidFill>
                  <a:schemeClr val="dk1"/>
                </a:solidFill>
              </a:rPr>
              <a:t>GET</a:t>
            </a:r>
            <a:r>
              <a:rPr b="0" lang="es-CO" sz="1500">
                <a:solidFill>
                  <a:schemeClr val="dk1"/>
                </a:solidFill>
              </a:rPr>
              <a:t> con </a:t>
            </a:r>
            <a:r>
              <a:rPr lang="es-CO" sz="1500">
                <a:solidFill>
                  <a:schemeClr val="dk1"/>
                </a:solidFill>
              </a:rPr>
              <a:t>200 OK</a:t>
            </a:r>
            <a:r>
              <a:rPr b="0" lang="es-CO" sz="1500">
                <a:solidFill>
                  <a:schemeClr val="dk1"/>
                </a:solidFill>
              </a:rPr>
              <a:t>: Cuando el cliente solicita datos y el recurso existe, el servidor devuelve la respuesta exitosa con </a:t>
            </a:r>
            <a:r>
              <a:rPr lang="es-CO" sz="1500">
                <a:solidFill>
                  <a:schemeClr val="dk1"/>
                </a:solidFill>
              </a:rPr>
              <a:t>200 OK</a:t>
            </a:r>
            <a:r>
              <a:rPr b="0" lang="es-CO" sz="1500">
                <a:solidFill>
                  <a:schemeClr val="dk1"/>
                </a:solidFill>
              </a:rPr>
              <a:t>.</a:t>
            </a:r>
            <a:endParaRPr b="0" sz="15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O" sz="1500">
                <a:solidFill>
                  <a:schemeClr val="dk1"/>
                </a:solidFill>
              </a:rPr>
              <a:t>POST</a:t>
            </a:r>
            <a:r>
              <a:rPr b="0" lang="es-CO" sz="1500">
                <a:solidFill>
                  <a:schemeClr val="dk1"/>
                </a:solidFill>
              </a:rPr>
              <a:t> con </a:t>
            </a:r>
            <a:r>
              <a:rPr lang="es-CO" sz="1500">
                <a:solidFill>
                  <a:schemeClr val="dk1"/>
                </a:solidFill>
              </a:rPr>
              <a:t>201 Created</a:t>
            </a:r>
            <a:r>
              <a:rPr b="0" lang="es-CO" sz="1500">
                <a:solidFill>
                  <a:schemeClr val="dk1"/>
                </a:solidFill>
              </a:rPr>
              <a:t>: Al crear un nuevo recurso, como un usuario o producto, y el servidor confirma la creación exitosa con </a:t>
            </a:r>
            <a:r>
              <a:rPr lang="es-CO" sz="1500">
                <a:solidFill>
                  <a:schemeClr val="dk1"/>
                </a:solidFill>
              </a:rPr>
              <a:t>201 Created</a:t>
            </a:r>
            <a:r>
              <a:rPr b="0" lang="es-CO" sz="1500">
                <a:solidFill>
                  <a:schemeClr val="dk1"/>
                </a:solidFill>
              </a:rPr>
              <a:t>.</a:t>
            </a:r>
            <a:endParaRPr b="0" sz="15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O" sz="1500">
                <a:solidFill>
                  <a:schemeClr val="dk1"/>
                </a:solidFill>
              </a:rPr>
              <a:t>DELETE</a:t>
            </a:r>
            <a:r>
              <a:rPr b="0" lang="es-CO" sz="1500">
                <a:solidFill>
                  <a:schemeClr val="dk1"/>
                </a:solidFill>
              </a:rPr>
              <a:t> con </a:t>
            </a:r>
            <a:r>
              <a:rPr lang="es-CO" sz="1500">
                <a:solidFill>
                  <a:schemeClr val="dk1"/>
                </a:solidFill>
              </a:rPr>
              <a:t>204 No Content</a:t>
            </a:r>
            <a:r>
              <a:rPr b="0" lang="es-CO" sz="1500">
                <a:solidFill>
                  <a:schemeClr val="dk1"/>
                </a:solidFill>
              </a:rPr>
              <a:t>: Indica que el recurso se eliminó sin problemas, pero no se devuelve contenido en la respuesta.</a:t>
            </a:r>
            <a:endParaRPr b="0" sz="15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s-CO" sz="1500">
                <a:solidFill>
                  <a:schemeClr val="dk1"/>
                </a:solidFill>
              </a:rPr>
              <a:t>PUT</a:t>
            </a:r>
            <a:r>
              <a:rPr b="0" lang="es-CO" sz="1500">
                <a:solidFill>
                  <a:schemeClr val="dk1"/>
                </a:solidFill>
              </a:rPr>
              <a:t> con </a:t>
            </a:r>
            <a:r>
              <a:rPr lang="es-CO" sz="1500">
                <a:solidFill>
                  <a:schemeClr val="dk1"/>
                </a:solidFill>
              </a:rPr>
              <a:t>200 OK</a:t>
            </a:r>
            <a:r>
              <a:rPr b="0" lang="es-CO" sz="1500">
                <a:solidFill>
                  <a:schemeClr val="dk1"/>
                </a:solidFill>
              </a:rPr>
              <a:t> o </a:t>
            </a:r>
            <a:r>
              <a:rPr lang="es-CO" sz="1500">
                <a:solidFill>
                  <a:schemeClr val="dk1"/>
                </a:solidFill>
              </a:rPr>
              <a:t>404 Not Found</a:t>
            </a:r>
            <a:r>
              <a:rPr b="0" lang="es-CO" sz="1500">
                <a:solidFill>
                  <a:schemeClr val="dk1"/>
                </a:solidFill>
              </a:rPr>
              <a:t>: Si el recurso a actualizar no existe, el servidor puede devolver un </a:t>
            </a:r>
            <a:r>
              <a:rPr lang="es-CO" sz="1500">
                <a:solidFill>
                  <a:schemeClr val="dk1"/>
                </a:solidFill>
              </a:rPr>
              <a:t>404</a:t>
            </a:r>
            <a:r>
              <a:rPr b="0" lang="es-CO" sz="1500">
                <a:solidFill>
                  <a:schemeClr val="dk1"/>
                </a:solidFill>
              </a:rPr>
              <a:t>, o un </a:t>
            </a:r>
            <a:r>
              <a:rPr lang="es-CO" sz="1500">
                <a:solidFill>
                  <a:schemeClr val="dk1"/>
                </a:solidFill>
              </a:rPr>
              <a:t>200 OK</a:t>
            </a:r>
            <a:r>
              <a:rPr b="0" lang="es-CO" sz="1500">
                <a:solidFill>
                  <a:schemeClr val="dk1"/>
                </a:solidFill>
              </a:rPr>
              <a:t> si la actualización fue exitosa.</a:t>
            </a:r>
            <a:endParaRPr b="0"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2" name="Google Shape;172;g307a792376c_0_12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6002396d9_0_41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Ejemplo prácticos de verbos HTTP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Paso a Paso: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Abrir IntelliJ IDEA.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Ir a "File &gt; New &gt; Project".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Seleccionar "Spring Initializr" como tipo de proyecto.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Configuración de Spring Initializr.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Group</a:t>
            </a:r>
            <a:r>
              <a:rPr lang="es-CO" sz="1100">
                <a:solidFill>
                  <a:schemeClr val="dk1"/>
                </a:solidFill>
              </a:rPr>
              <a:t>: com.example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Artifact</a:t>
            </a:r>
            <a:r>
              <a:rPr lang="es-CO" sz="1100">
                <a:solidFill>
                  <a:schemeClr val="dk1"/>
                </a:solidFill>
              </a:rPr>
              <a:t>: ProductAPI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Name</a:t>
            </a:r>
            <a:r>
              <a:rPr lang="es-CO" sz="1100">
                <a:solidFill>
                  <a:schemeClr val="dk1"/>
                </a:solidFill>
              </a:rPr>
              <a:t>: ProductAPI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Type</a:t>
            </a:r>
            <a:r>
              <a:rPr lang="es-CO" sz="1100">
                <a:solidFill>
                  <a:schemeClr val="dk1"/>
                </a:solidFill>
              </a:rPr>
              <a:t>: Maven Project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Packaging</a:t>
            </a:r>
            <a:r>
              <a:rPr lang="es-CO" sz="1100">
                <a:solidFill>
                  <a:schemeClr val="dk1"/>
                </a:solidFill>
              </a:rPr>
              <a:t>: Jar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s-CO" sz="1100">
                <a:solidFill>
                  <a:schemeClr val="dk1"/>
                </a:solidFill>
              </a:rPr>
              <a:t>Java Version</a:t>
            </a:r>
            <a:r>
              <a:rPr lang="es-CO" sz="1100">
                <a:solidFill>
                  <a:schemeClr val="dk1"/>
                </a:solidFill>
              </a:rPr>
              <a:t>: 17 (o la versión que estés utilizando).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Dependencias necesarias: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Spring Web</a:t>
            </a:r>
            <a:r>
              <a:rPr b="0" lang="es-CO" sz="1100">
                <a:solidFill>
                  <a:schemeClr val="dk1"/>
                </a:solidFill>
              </a:rPr>
              <a:t>: Para crear controladores REST y manejar peticiones HTTP.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Generar el proyecto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Hacer clic en "Generate" para crear el proyecto y descargarlo. Luego, importarlo a IntelliJ.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7a792376c_0_134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Ejemplo prácticos de verbos HTTP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Modelo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es-C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Crear una clase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b="0" lang="es-CO" sz="1100">
                <a:solidFill>
                  <a:schemeClr val="dk1"/>
                </a:solidFill>
              </a:rPr>
              <a:t> en el paquete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com.example.productapi.model</a:t>
            </a:r>
            <a:r>
              <a:rPr b="0" lang="es-CO" sz="1100">
                <a:solidFill>
                  <a:schemeClr val="dk1"/>
                </a:solidFill>
              </a:rPr>
              <a:t> con los siguientes atributos: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183" name="Google Shape;183;g307a792376c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200" y="2571750"/>
            <a:ext cx="4986820" cy="19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7a792376c_0_142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Ejemplo prácticos de verbos HTTP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Controlador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ProductController</a:t>
            </a:r>
            <a:r>
              <a:rPr lang="es-C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Crear una clase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ProductController</a:t>
            </a:r>
            <a:r>
              <a:rPr b="0" lang="es-CO" sz="1100">
                <a:solidFill>
                  <a:schemeClr val="dk1"/>
                </a:solidFill>
              </a:rPr>
              <a:t> en el paquete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com.example.productapi.controller</a:t>
            </a:r>
            <a:r>
              <a:rPr b="0" lang="es-CO" sz="1100">
                <a:solidFill>
                  <a:schemeClr val="dk1"/>
                </a:solidFill>
              </a:rPr>
              <a:t>. Este controlador manejará las peticiones HTTP para gestionar productos.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Ir al codigo  y explixar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7a792376c_0_20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Ejemplo prácticos de verbos HTTP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Controlador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ProductController</a:t>
            </a:r>
            <a:r>
              <a:rPr lang="es-CO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package com.example.metodos.controller;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import com.example.metodos.model.Product;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import org.springframework.http.HttpStatus;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import org.springframework.http.ResponseEntity;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import org.springframework.web.bind.annotation.*;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import java.util.ArrayList;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import java.util.List;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// Anotación que indica que esta clase es un controlador REST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@RestController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// Define que todas las rutas dentro de esta clase comenzarán con "/products"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@RequestMapping("/products")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public class ProductController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Lista de productos que simula una base de datos en memoria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private List&lt;Product&gt; products = new ArrayList&lt;&gt;();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Método GET que devuelve todos los productos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@GetMapping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ResponseEntity permite devolver el cuerpo de la respuesta y el código de estado HTTP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public ResponseEntity&lt;List&lt;Product&gt;&gt; getAllProducts()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Devuelve la lista de productos con un estado HTTP 200 (OK)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return ResponseEntity.ok(products);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Método POST que crea un nuevo producto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@PostMapping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@RequestBody indica que el cuerpo de la solicitud HTTP será convertido a un objeto Product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public ResponseEntity&lt;Product&gt; createProduct(@RequestBody Product product)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Agrega el nuevo producto a la lista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products.add(product);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Devuelve el producto creado con un estado HTTP 201 (CREATED)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return new ResponseEntity&lt;&gt;(product, HttpStatus.CREATED);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Método PUT que actualiza un producto existente por su ID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@PathVariable indica que el ID será tomado de la ruta de la solicitud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@PutMapping("/{id}")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public ResponseEntity&lt;Product&gt; updateProduct(@PathVariable Long id, @RequestBody Product updatedProduct)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Itera sobre la lista de productos para buscar el producto con el ID especificado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for (Product product : products)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// Si encuentra el producto con el ID coincidente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if (product.getId().equals(id))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    // Actualiza los valores del nombre y precio del producto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    product.setName(updatedProduct.getName());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    product.setPrice(updatedProduct.getPrice());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    // Devuelve el producto actualizado con un estado HTTP 200 (OK)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    return ResponseEntity.ok(product);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Si no se encuentra el producto, devuelve un estado HTTP 404 (NOT FOUND)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return new ResponseEntity&lt;&gt;(HttpStatus.NOT_FOUND);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Método DELETE que elimina un producto por su ID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@DeleteMapping("/{id}")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public ResponseEntity&lt;Void&gt; deleteProduct(@PathVariable Long id)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Elimina el producto si encuentra un ID coincidente, retorna true si se eliminó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boolean removed = products.removeIf(product -&gt; product.getId().equals(id));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Si el producto fue eliminado correctamente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if (removed)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// Retorna un estado HTTP 204 (NO CONTENT), sin cuerpo en la respuesta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return new ResponseEntity&lt;&gt;(HttpStatus.NO_CONTENT);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} else {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// Si no se encontró el producto, retorna un estado HTTP 404 (NOT FOUND)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return new ResponseEntity&lt;&gt;(HttpStatus.NOT_FOUND);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7a792376c_0_14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Validar que los métodos implementados funcionan correctamente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Uso de Postman o cURL para probar las peticiones: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GET</a:t>
            </a:r>
            <a:r>
              <a:rPr b="0" lang="es-CO" sz="1100">
                <a:solidFill>
                  <a:schemeClr val="dk1"/>
                </a:solidFill>
              </a:rPr>
              <a:t>: Recuperar la lista de productos: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GET http://localhost:8080/products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POST</a:t>
            </a:r>
            <a:r>
              <a:rPr b="0" lang="es-CO" sz="1100">
                <a:solidFill>
                  <a:schemeClr val="dk1"/>
                </a:solidFill>
              </a:rPr>
              <a:t>: Crear un nuevo producto: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 http://localhost:8080/products</a:t>
            </a:r>
            <a:r>
              <a:rPr b="0" lang="es-CO" sz="1100">
                <a:solidFill>
                  <a:schemeClr val="dk1"/>
                </a:solidFill>
              </a:rPr>
              <a:t> con cuerpo JSON: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199" name="Google Shape;199;g307a792376c_0_1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675" y="3009524"/>
            <a:ext cx="6018649" cy="175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7a792376c_0_154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Validar que los métodos implementados funcionan correctamente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PUT</a:t>
            </a:r>
            <a:r>
              <a:rPr b="0" lang="es-CO" sz="1100">
                <a:solidFill>
                  <a:schemeClr val="dk1"/>
                </a:solidFill>
              </a:rPr>
              <a:t>: Actualizar un producto existente: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PUT http://localhost:8080/products/1</a:t>
            </a:r>
            <a:r>
              <a:rPr b="0" lang="es-CO" sz="1100">
                <a:solidFill>
                  <a:schemeClr val="dk1"/>
                </a:solidFill>
              </a:rPr>
              <a:t> con cuerpo JSON: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DELETE</a:t>
            </a:r>
            <a:r>
              <a:rPr b="0" lang="es-CO" sz="1100">
                <a:solidFill>
                  <a:schemeClr val="dk1"/>
                </a:solidFill>
              </a:rPr>
              <a:t>: Eliminar un producto: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DELETE http://localhost:8080/products/1</a:t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205" name="Google Shape;205;g307a792376c_0_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9975" y="2003904"/>
            <a:ext cx="5444276" cy="14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7a792376c_0_162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Ejercicios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Creación del Proyecto en Spring Boot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Proyecto en IntelliJ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Abre IntelliJ y selecciona </a:t>
            </a:r>
            <a:r>
              <a:rPr b="1" lang="es-CO" sz="1100">
                <a:solidFill>
                  <a:schemeClr val="dk1"/>
                </a:solidFill>
              </a:rPr>
              <a:t>File &gt; New &gt; Project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Selecciona </a:t>
            </a:r>
            <a:r>
              <a:rPr b="1" lang="es-CO" sz="1100">
                <a:solidFill>
                  <a:schemeClr val="dk1"/>
                </a:solidFill>
              </a:rPr>
              <a:t>Spring Initializr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Configura el proyecto: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chemeClr val="dk1"/>
                </a:solidFill>
              </a:rPr>
              <a:t>Grupo: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com.example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chemeClr val="dk1"/>
                </a:solidFill>
              </a:rPr>
              <a:t>Artefacto: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springboot-http-examples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chemeClr val="dk1"/>
                </a:solidFill>
              </a:rPr>
              <a:t>Nombre: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springboot-http-examples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s-CO" sz="1100">
                <a:solidFill>
                  <a:schemeClr val="dk1"/>
                </a:solidFill>
              </a:rPr>
              <a:t>Tipo de proyecto: </a:t>
            </a:r>
            <a:r>
              <a:rPr b="1" lang="es-CO" sz="1100">
                <a:solidFill>
                  <a:schemeClr val="dk1"/>
                </a:solidFill>
              </a:rPr>
              <a:t>Maven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Haz clic en </a:t>
            </a:r>
            <a:r>
              <a:rPr b="1" lang="es-CO" sz="1100">
                <a:solidFill>
                  <a:schemeClr val="dk1"/>
                </a:solidFill>
              </a:rPr>
              <a:t>Next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Agregar Dependencias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En la siguiente pantalla, selecciona las siguientes dependencias:</a:t>
            </a:r>
            <a:endParaRPr sz="1100"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b="1" lang="es-CO" sz="1100">
                <a:solidFill>
                  <a:schemeClr val="dk1"/>
                </a:solidFill>
              </a:rPr>
              <a:t>Spring Web</a:t>
            </a:r>
            <a:r>
              <a:rPr lang="es-CO" sz="1100">
                <a:solidFill>
                  <a:schemeClr val="dk1"/>
                </a:solidFill>
              </a:rPr>
              <a:t> (para crear controladores y manejar solicitudes HTTP).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Haz clic en </a:t>
            </a:r>
            <a:r>
              <a:rPr b="1" lang="es-CO" sz="1100">
                <a:solidFill>
                  <a:schemeClr val="dk1"/>
                </a:solidFill>
              </a:rPr>
              <a:t>Finish</a:t>
            </a:r>
            <a:r>
              <a:rPr lang="es-CO" sz="1100">
                <a:solidFill>
                  <a:schemeClr val="dk1"/>
                </a:solidFill>
              </a:rPr>
              <a:t> para generar el proyecto.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07a792376c_0_16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Ejercicios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s-CO" sz="1300">
                <a:solidFill>
                  <a:schemeClr val="dk1"/>
                </a:solidFill>
              </a:rPr>
              <a:t>Modelo: Clase </a:t>
            </a:r>
            <a:r>
              <a:rPr lang="es-CO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endParaRPr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chemeClr val="dk1"/>
                </a:solidFill>
              </a:rPr>
              <a:t>Crea el modelo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lang="es-CO" sz="1100">
                <a:solidFill>
                  <a:schemeClr val="dk1"/>
                </a:solidFill>
              </a:rPr>
              <a:t>, que será la clase base para los datos que manipularemos en los ejercicios.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el modelo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En la carpeta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src/main/java/com/example/springboothttpexamples</a:t>
            </a:r>
            <a:r>
              <a:rPr lang="es-CO" sz="1100">
                <a:solidFill>
                  <a:schemeClr val="dk1"/>
                </a:solidFill>
              </a:rPr>
              <a:t>, crea una nueva clase llamada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User.java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Controlador: Implementación de Ejercicios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el Controlador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En la carpeta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src/main/java/com/example/springboothttpexamples</a:t>
            </a:r>
            <a:r>
              <a:rPr lang="es-CO" sz="1100">
                <a:solidFill>
                  <a:schemeClr val="dk1"/>
                </a:solidFill>
              </a:rPr>
              <a:t>, crea una nueva clase llamada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UserController.java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11200" y="246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3"/>
          <p:cNvSpPr txBox="1"/>
          <p:nvPr>
            <p:ph idx="5" type="title"/>
          </p:nvPr>
        </p:nvSpPr>
        <p:spPr>
          <a:xfrm>
            <a:off x="727531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01</a:t>
            </a:r>
            <a:endParaRPr/>
          </a:p>
        </p:txBody>
      </p:sp>
      <p:sp>
        <p:nvSpPr>
          <p:cNvPr id="105" name="Google Shape;105;p3"/>
          <p:cNvSpPr txBox="1"/>
          <p:nvPr>
            <p:ph idx="7" type="title"/>
          </p:nvPr>
        </p:nvSpPr>
        <p:spPr>
          <a:xfrm>
            <a:off x="727531" y="2992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04</a:t>
            </a:r>
            <a:endParaRPr/>
          </a:p>
        </p:txBody>
      </p:sp>
      <p:sp>
        <p:nvSpPr>
          <p:cNvPr id="106" name="Google Shape;106;p3"/>
          <p:cNvSpPr txBox="1"/>
          <p:nvPr>
            <p:ph idx="8" type="title"/>
          </p:nvPr>
        </p:nvSpPr>
        <p:spPr>
          <a:xfrm>
            <a:off x="2972650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02</a:t>
            </a:r>
            <a:endParaRPr/>
          </a:p>
        </p:txBody>
      </p:sp>
      <p:sp>
        <p:nvSpPr>
          <p:cNvPr id="107" name="Google Shape;107;p3"/>
          <p:cNvSpPr txBox="1"/>
          <p:nvPr>
            <p:ph idx="15" type="title"/>
          </p:nvPr>
        </p:nvSpPr>
        <p:spPr>
          <a:xfrm>
            <a:off x="5959094" y="1297754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03</a:t>
            </a:r>
            <a:endParaRPr/>
          </a:p>
        </p:txBody>
      </p:sp>
      <p:sp>
        <p:nvSpPr>
          <p:cNvPr id="108" name="Google Shape;108;p3"/>
          <p:cNvSpPr txBox="1"/>
          <p:nvPr>
            <p:ph idx="16" type="subTitle"/>
          </p:nvPr>
        </p:nvSpPr>
        <p:spPr>
          <a:xfrm>
            <a:off x="1182550" y="1026500"/>
            <a:ext cx="18993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Verbos HTTP (Métodos HTTP)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9" name="Google Shape;109;p3"/>
          <p:cNvSpPr txBox="1"/>
          <p:nvPr>
            <p:ph idx="17" type="subTitle"/>
          </p:nvPr>
        </p:nvSpPr>
        <p:spPr>
          <a:xfrm>
            <a:off x="1285000" y="2707300"/>
            <a:ext cx="23541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Ejercicios </a:t>
            </a:r>
            <a:r>
              <a:rPr b="1" lang="es-CO"/>
              <a:t>prácticos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0" name="Google Shape;110;p3"/>
          <p:cNvSpPr txBox="1"/>
          <p:nvPr>
            <p:ph idx="19" type="subTitle"/>
          </p:nvPr>
        </p:nvSpPr>
        <p:spPr>
          <a:xfrm>
            <a:off x="3445700" y="1235250"/>
            <a:ext cx="251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1" name="Google Shape;111;p3"/>
          <p:cNvSpPr txBox="1"/>
          <p:nvPr>
            <p:ph idx="21" type="subTitle"/>
          </p:nvPr>
        </p:nvSpPr>
        <p:spPr>
          <a:xfrm>
            <a:off x="3445700" y="1348275"/>
            <a:ext cx="32427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Códigos de respuesta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25" y="85726"/>
            <a:ext cx="1300925" cy="1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>
            <p:ph idx="7" type="title"/>
          </p:nvPr>
        </p:nvSpPr>
        <p:spPr>
          <a:xfrm>
            <a:off x="3849906" y="3027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05</a:t>
            </a:r>
            <a:endParaRPr/>
          </a:p>
        </p:txBody>
      </p:sp>
      <p:sp>
        <p:nvSpPr>
          <p:cNvPr id="114" name="Google Shape;114;p3"/>
          <p:cNvSpPr txBox="1"/>
          <p:nvPr>
            <p:ph idx="17" type="subTitle"/>
          </p:nvPr>
        </p:nvSpPr>
        <p:spPr>
          <a:xfrm>
            <a:off x="6425775" y="1510875"/>
            <a:ext cx="23541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Ejemplo prácticos de verbos HTTP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5" name="Google Shape;115;p3"/>
          <p:cNvSpPr txBox="1"/>
          <p:nvPr>
            <p:ph idx="17" type="subTitle"/>
          </p:nvPr>
        </p:nvSpPr>
        <p:spPr>
          <a:xfrm>
            <a:off x="4390825" y="2770375"/>
            <a:ext cx="23541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Dudas y preguntas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7a792376c_0_174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Instrucciones para Probar con Postman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1. GET - Listar Todos los Usuarios: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Tipo de solicitud: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Respuesta esperada:</a:t>
            </a:r>
            <a:endParaRPr b="0"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221" name="Google Shape;221;g307a792376c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1413" y="2248750"/>
            <a:ext cx="3721175" cy="235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7a792376c_0_18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Instrucciones para Probar con Postman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2. POST - Agregar Nuevo Usuario: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Tipo de solicitud: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Cuerpo de la solicitud (JSON):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227" name="Google Shape;227;g307a792376c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2875" y="2392671"/>
            <a:ext cx="4419600" cy="200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7a792376c_0_19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Instrucciones para Probar con Postman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3. GET - Obtener Usuario por ID: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Tipo de solicitud: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http://localhost:8080/users/1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Respuesta esperada: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233" name="Google Shape;233;g307a792376c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250" y="2571748"/>
            <a:ext cx="5075499" cy="23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07a792376c_0_19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/>
              <a:t>Instrucciones para Probar con Postman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300">
                <a:solidFill>
                  <a:schemeClr val="dk1"/>
                </a:solidFill>
              </a:rPr>
              <a:t>Resumen de Pasos:</a:t>
            </a:r>
            <a:endParaRPr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el proyecto en IntelliJ</a:t>
            </a:r>
            <a:r>
              <a:rPr b="0" lang="es-CO" sz="1100">
                <a:solidFill>
                  <a:schemeClr val="dk1"/>
                </a:solidFill>
              </a:rPr>
              <a:t> con las dependencias necesarias (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Spring Web</a:t>
            </a:r>
            <a:r>
              <a:rPr b="0" lang="es-CO" sz="1100">
                <a:solidFill>
                  <a:schemeClr val="dk1"/>
                </a:solidFill>
              </a:rPr>
              <a:t>).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Crear el modelo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b="0" lang="es-CO" sz="1100">
                <a:solidFill>
                  <a:schemeClr val="dk1"/>
                </a:solidFill>
              </a:rPr>
              <a:t> con atributos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lang="es-CO" sz="1100">
                <a:solidFill>
                  <a:schemeClr val="dk1"/>
                </a:solidFill>
              </a:rPr>
              <a:t>,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0" lang="es-CO" sz="1100">
                <a:solidFill>
                  <a:schemeClr val="dk1"/>
                </a:solidFill>
              </a:rPr>
              <a:t>, y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Implementar el controlador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UserController</a:t>
            </a:r>
            <a:r>
              <a:rPr b="0" lang="es-CO" sz="1100">
                <a:solidFill>
                  <a:schemeClr val="dk1"/>
                </a:solidFill>
              </a:rPr>
              <a:t> que maneja las solicitudes HTTP GET y POST.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Probar los endpoints</a:t>
            </a:r>
            <a:r>
              <a:rPr b="0" lang="es-CO" sz="1100">
                <a:solidFill>
                  <a:schemeClr val="dk1"/>
                </a:solidFill>
              </a:rPr>
              <a:t> con Postman usando los ejemplos detallados.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Este flujo es ideal para que puedan practicar con Postman y entender cómo funcionan los métodos HTTP en Spring Boot.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/>
          <p:nvPr>
            <p:ph type="title"/>
          </p:nvPr>
        </p:nvSpPr>
        <p:spPr>
          <a:xfrm>
            <a:off x="1883694" y="2143085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GRACIAS</a:t>
            </a:r>
            <a:r>
              <a:rPr lang="es-CO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4" name="Google Shape;244;p16"/>
          <p:cNvSpPr txBox="1"/>
          <p:nvPr/>
        </p:nvSpPr>
        <p:spPr>
          <a:xfrm>
            <a:off x="1883694" y="4015829"/>
            <a:ext cx="5376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550" y="2531050"/>
            <a:ext cx="2612450" cy="2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f9a7db458_0_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¿Qué </a:t>
            </a:r>
            <a:r>
              <a:rPr lang="es-CO">
                <a:solidFill>
                  <a:schemeClr val="dk1"/>
                </a:solidFill>
              </a:rPr>
              <a:t>métodos</a:t>
            </a:r>
            <a:r>
              <a:rPr lang="es-CO">
                <a:solidFill>
                  <a:schemeClr val="dk1"/>
                </a:solidFill>
              </a:rPr>
              <a:t> Http?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121" name="Google Shape;121;g2ff9a7db45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00" y="1055269"/>
            <a:ext cx="4340378" cy="3844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7a792376c_0_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Verbos HTTP (Métodos HTTP)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7" name="Google Shape;127;g307a792376c_0_3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07a792376c_0_3"/>
          <p:cNvSpPr txBox="1"/>
          <p:nvPr/>
        </p:nvSpPr>
        <p:spPr>
          <a:xfrm>
            <a:off x="547700" y="1283350"/>
            <a:ext cx="8367000" cy="5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Los verbos HTTP indican la acción que se quiere hacer con los datos en el servidor.</a:t>
            </a:r>
            <a:endParaRPr sz="11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GET</a:t>
            </a:r>
            <a:r>
              <a:rPr lang="es-CO" sz="1700">
                <a:solidFill>
                  <a:schemeClr val="dk1"/>
                </a:solidFill>
              </a:rPr>
              <a:t>: Recupera información. Ejemplo: Ver el menú de pizzas.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POST</a:t>
            </a:r>
            <a:r>
              <a:rPr lang="es-CO" sz="1700">
                <a:solidFill>
                  <a:schemeClr val="dk1"/>
                </a:solidFill>
              </a:rPr>
              <a:t>: Envía información para crear algo. Ejemplo: Hacer un pedido de pizza.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PUT</a:t>
            </a:r>
            <a:r>
              <a:rPr lang="es-CO" sz="1700">
                <a:solidFill>
                  <a:schemeClr val="dk1"/>
                </a:solidFill>
              </a:rPr>
              <a:t>: Actualiza información existente. Ejemplo: Cambiar tu dirección en el sistema de pedidos.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DELETE</a:t>
            </a:r>
            <a:r>
              <a:rPr lang="es-CO" sz="1700">
                <a:solidFill>
                  <a:schemeClr val="dk1"/>
                </a:solidFill>
              </a:rPr>
              <a:t>: Elimina información. Ejemplo: Cancelar un pedido.</a:t>
            </a:r>
            <a:endParaRPr sz="17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b="1" lang="es-CO" sz="1700">
                <a:solidFill>
                  <a:schemeClr val="dk1"/>
                </a:solidFill>
              </a:rPr>
              <a:t>PATCH</a:t>
            </a:r>
            <a:r>
              <a:rPr lang="es-CO" sz="1700">
                <a:solidFill>
                  <a:schemeClr val="dk1"/>
                </a:solidFill>
              </a:rPr>
              <a:t>: Actualiza parcialmente. Ejemplo: Cambiar solo el número de teléfono en tu perfil.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29" name="Google Shape;129;g307a792376c_0_3"/>
          <p:cNvSpPr txBox="1"/>
          <p:nvPr/>
        </p:nvSpPr>
        <p:spPr>
          <a:xfrm>
            <a:off x="4448275" y="3951075"/>
            <a:ext cx="45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u="sng">
                <a:solidFill>
                  <a:schemeClr val="hlink"/>
                </a:solidFill>
                <a:hlinkClick r:id="rId3"/>
              </a:rPr>
              <a:t>https://aula.nodoeafit.com/contenido/2425/metodos-http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6002396d9_0_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¿</a:t>
            </a:r>
            <a:r>
              <a:rPr lang="es-CO">
                <a:solidFill>
                  <a:schemeClr val="dk1"/>
                </a:solidFill>
              </a:rPr>
              <a:t>Métodos</a:t>
            </a:r>
            <a:r>
              <a:rPr lang="es-CO">
                <a:solidFill>
                  <a:schemeClr val="dk1"/>
                </a:solidFill>
              </a:rPr>
              <a:t> HTTP?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descr="✔️ Master en desarrollo web Full Stack (APIs REST y Webapps) 👉 https://victorroblesweb.es/master-fullstack&#10;&#10;🔥Suscribete: https://youtube.com/c/VictorRoblesWEB?sub_confirmation=1&#10;🎓Cursos online de desarrollo web: https://victorroblesweb.es/academy&#10;📰Blog: https://victorroblesweb.es&#10;📧Newsletter: http://eepurl.com/dgDGnf&#10;📷Instagram: https://www.instagram.com/victorroblesweb&#10;📑Facebook: https://www.facebook.com/Víctor-Robles-WEB-146046699278162&#10;🐦Twitter: https://twitter.com/victorobs&#10;👨‍💼LinkedIn: https://www.linkedin.com/in/victorroblesweb&#10;💻Mi PC: https://amzn.to/2P33Pah&#10;🧢Mi gorra: https://amzn.to/2lDH1wv&#10;&#10;🌐 Hosting que recomiendo 👉 https://victorroblesweb.es/hosting&#10;🖥️ Servidor VPS recomendado 👉 https://victorroblesweb.es/vps&#10;(Cupón de descuento extra para ambos: VICTORROBLESWEB)&#10;&#10;En este vídeo te explico cuales son los diferentes métodos y verbos http, cuales son los más utilizados y cual es la diferencia entre ellos.&#10;&#10;Te ayudará mucho este vídeo :)&#10;&#10;¿Como aprender a programar y por que lenguaje empezar?&#10;https://www.youtube.com/watch?v=heW7U12HcLM&#10;&#10;Puedes ver más vídeos como este aquí: &#10;https://www.youtube.com/playlist?list=PLBdkl5-ytBTyK22A6883Ezh38F_DYJjLv&#10;&#10;#victorroblesweb" id="135" name="Google Shape;135;g306002396d9_0_8" title="Métodos HTTP ¡EXPLICADOS! 🚀 Diferencia entre GET, POST, PUT y DELETE 🛰️ Crear un BACKEND RESTful ✔️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5700" y="1502353"/>
            <a:ext cx="4750600" cy="26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f9a7db458_0_1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Códigos de respuesta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1" name="Google Shape;141;g2ff9a7db458_0_13"/>
          <p:cNvSpPr txBox="1"/>
          <p:nvPr/>
        </p:nvSpPr>
        <p:spPr>
          <a:xfrm>
            <a:off x="427325" y="1189475"/>
            <a:ext cx="83742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CO" sz="1800">
                <a:solidFill>
                  <a:schemeClr val="dk1"/>
                </a:solidFill>
              </a:rPr>
              <a:t>Los códigos de estado de respuesta HTTP indican si se ha completado satisfactoriamente una solicitud HTTP específica. Las respuestas se agrupan en cinco clases: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</a:rPr>
              <a:t>Respuestas informativas (100–199),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</a:rPr>
              <a:t>Respuestas satisfactorias (200–299),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</a:rPr>
              <a:t>Redirecciones (300–399),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</a:rPr>
              <a:t>Errores de los clientes (400–499),</a:t>
            </a:r>
            <a:endParaRPr b="1"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s-CO" sz="1600">
                <a:solidFill>
                  <a:schemeClr val="dk1"/>
                </a:solidFill>
              </a:rPr>
              <a:t>y errores de los servidores (500–599).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1d9d118c0_0_1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2xx – Respuestas Exitosas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500">
                <a:solidFill>
                  <a:schemeClr val="dk1"/>
                </a:solidFill>
              </a:rPr>
              <a:t>Indican que la solicitud fue recibida, entendida y procesada correctamente por el servidor.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200 OK</a:t>
            </a:r>
            <a:r>
              <a:rPr b="0" lang="es-CO" sz="1500">
                <a:solidFill>
                  <a:schemeClr val="dk1"/>
                </a:solidFill>
              </a:rPr>
              <a:t>: El recurso solicitado se ha encontrado y se devuelve exitosamente.</a:t>
            </a:r>
            <a:endParaRPr b="0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CO" sz="1500">
                <a:solidFill>
                  <a:schemeClr val="dk1"/>
                </a:solidFill>
              </a:rPr>
              <a:t>Ejemplo</a:t>
            </a:r>
            <a:r>
              <a:rPr lang="es-CO" sz="1500">
                <a:solidFill>
                  <a:schemeClr val="dk1"/>
                </a:solidFill>
              </a:rPr>
              <a:t>: Al realizar una solicitud </a:t>
            </a:r>
            <a:r>
              <a:rPr b="1" lang="es-CO" sz="1500">
                <a:solidFill>
                  <a:schemeClr val="dk1"/>
                </a:solidFill>
              </a:rPr>
              <a:t>GET</a:t>
            </a:r>
            <a:r>
              <a:rPr lang="es-CO" sz="1500">
                <a:solidFill>
                  <a:schemeClr val="dk1"/>
                </a:solidFill>
              </a:rPr>
              <a:t> para obtener una lista de productos.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201 Created</a:t>
            </a:r>
            <a:r>
              <a:rPr b="0" lang="es-CO" sz="1500">
                <a:solidFill>
                  <a:schemeClr val="dk1"/>
                </a:solidFill>
              </a:rPr>
              <a:t>: Indica que el recurso fue creado exitosamente en el servidor.</a:t>
            </a:r>
            <a:endParaRPr b="0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CO" sz="1500">
                <a:solidFill>
                  <a:schemeClr val="dk1"/>
                </a:solidFill>
              </a:rPr>
              <a:t>Ejemplo</a:t>
            </a:r>
            <a:r>
              <a:rPr lang="es-CO" sz="1500">
                <a:solidFill>
                  <a:schemeClr val="dk1"/>
                </a:solidFill>
              </a:rPr>
              <a:t>: Al realizar una solicitud </a:t>
            </a:r>
            <a:r>
              <a:rPr b="1" lang="es-CO" sz="1500">
                <a:solidFill>
                  <a:schemeClr val="dk1"/>
                </a:solidFill>
              </a:rPr>
              <a:t>POST</a:t>
            </a:r>
            <a:r>
              <a:rPr lang="es-CO" sz="1500">
                <a:solidFill>
                  <a:schemeClr val="dk1"/>
                </a:solidFill>
              </a:rPr>
              <a:t> para agregar un nuevo producto, el servidor responde con </a:t>
            </a:r>
            <a:r>
              <a:rPr b="1" lang="es-CO" sz="1500">
                <a:solidFill>
                  <a:schemeClr val="dk1"/>
                </a:solidFill>
              </a:rPr>
              <a:t>201</a:t>
            </a:r>
            <a:r>
              <a:rPr lang="es-CO" sz="1500">
                <a:solidFill>
                  <a:schemeClr val="dk1"/>
                </a:solidFill>
              </a:rPr>
              <a:t> si el producto se creó correctamente.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204 No Content</a:t>
            </a:r>
            <a:r>
              <a:rPr b="0" lang="es-CO" sz="1500">
                <a:solidFill>
                  <a:schemeClr val="dk1"/>
                </a:solidFill>
              </a:rPr>
              <a:t>: Se utilizó con éxito una solicitud que no devuelve contenido en el cuerpo de la respuesta, como una solicitud </a:t>
            </a:r>
            <a:r>
              <a:rPr lang="es-CO" sz="1500">
                <a:solidFill>
                  <a:schemeClr val="dk1"/>
                </a:solidFill>
              </a:rPr>
              <a:t>DELETE</a:t>
            </a:r>
            <a:r>
              <a:rPr b="0" lang="es-CO" sz="1500">
                <a:solidFill>
                  <a:schemeClr val="dk1"/>
                </a:solidFill>
              </a:rPr>
              <a:t> exitosa.</a:t>
            </a:r>
            <a:endParaRPr b="0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s-CO" sz="1500">
                <a:solidFill>
                  <a:schemeClr val="dk1"/>
                </a:solidFill>
              </a:rPr>
              <a:t>Ejemplo</a:t>
            </a:r>
            <a:r>
              <a:rPr lang="es-CO" sz="1500">
                <a:solidFill>
                  <a:schemeClr val="dk1"/>
                </a:solidFill>
              </a:rPr>
              <a:t>: Al eliminar un producto.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7" name="Google Shape;147;g301d9d118c0_0_1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7a792376c_0_10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3xx – Redirecciones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500">
                <a:solidFill>
                  <a:schemeClr val="dk1"/>
                </a:solidFill>
              </a:rPr>
              <a:t>Indican que el cliente debe realizar acciones adicionales para completar la solicitud, generalmente una redirección.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301 Moved Permanently</a:t>
            </a:r>
            <a:r>
              <a:rPr b="0" lang="es-CO" sz="1500">
                <a:solidFill>
                  <a:schemeClr val="dk1"/>
                </a:solidFill>
              </a:rPr>
              <a:t>: Indica que el recurso solicitado se ha movido permanentemente a una nueva URL.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302 Found</a:t>
            </a:r>
            <a:r>
              <a:rPr b="0" lang="es-CO" sz="1500">
                <a:solidFill>
                  <a:schemeClr val="dk1"/>
                </a:solidFill>
              </a:rPr>
              <a:t>: El recurso solicitado está temporalmente en otra ubicación, pero el cliente debe seguir solicitándolo en la URL original.</a:t>
            </a:r>
            <a:endParaRPr b="0"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s-CO" sz="1500">
                <a:solidFill>
                  <a:schemeClr val="dk1"/>
                </a:solidFill>
              </a:rPr>
              <a:t>304 Not Modified</a:t>
            </a:r>
            <a:r>
              <a:rPr b="0" lang="es-CO" sz="1500">
                <a:solidFill>
                  <a:schemeClr val="dk1"/>
                </a:solidFill>
              </a:rPr>
              <a:t>: Se devuelve si el recurso no ha cambiado desde la última vez que fue solicitado, lo que permite al cliente usar una versión en caché.</a:t>
            </a:r>
            <a:endParaRPr b="0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3" name="Google Shape;153;g307a792376c_0_10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7a792376c_0_11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4xx – Errores del Cliente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9" name="Google Shape;159;g307a792376c_0_110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307a792376c_0_110"/>
          <p:cNvSpPr txBox="1"/>
          <p:nvPr/>
        </p:nvSpPr>
        <p:spPr>
          <a:xfrm>
            <a:off x="496250" y="721000"/>
            <a:ext cx="8304900" cy="42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Estos códigos indican que la solicitud del cliente no puede ser procesada debido a errores cometidos por el propio cliente.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400 Bad Request: </a:t>
            </a:r>
            <a:r>
              <a:rPr lang="es-CO"/>
              <a:t>Se devuelve cuando el servidor no puede procesar la solicitud debido a un error del cliente, como un formato incorrecto o parámetros no válidos.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Ejemplo: En una solicitud POST para crear un producto, si los datos enviados son inválidos (campos vacíos, formato incorrecto), se devuelve 400.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401 Unauthorized: </a:t>
            </a:r>
            <a:r>
              <a:rPr lang="es-CO"/>
              <a:t>Indica que la autenticación es necesaria y ha fallado o no se ha proporcionado.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403 Forbidden: </a:t>
            </a:r>
            <a:r>
              <a:rPr lang="es-CO"/>
              <a:t>El cliente está autorizado, pero no tiene permisos para acceder al recurso solicitado.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404 Not Found: </a:t>
            </a:r>
            <a:r>
              <a:rPr lang="es-CO"/>
              <a:t>El recurso solicitado no se encuentra en el servidor.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Ejemplo: En una solicitud GET o DELETE para un producto inexistente, el servidor responderá con 404.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/>
              <a:t>409 Conflict: </a:t>
            </a:r>
            <a:r>
              <a:rPr lang="es-CO"/>
              <a:t>Indica un conflicto con el estado actual del recurso, por ejemplo, cuando dos usuarios intentan actualizar el mismo recurso simultáneamente.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ffects of School Bullying on Teenagers Thesis Defense by Slidesgo">
  <a:themeElements>
    <a:clrScheme name="Nodo">
      <a:dk1>
        <a:srgbClr val="000000"/>
      </a:dk1>
      <a:lt1>
        <a:srgbClr val="FFFFFF"/>
      </a:lt1>
      <a:dk2>
        <a:srgbClr val="000023"/>
      </a:dk2>
      <a:lt2>
        <a:srgbClr val="000066"/>
      </a:lt2>
      <a:accent1>
        <a:srgbClr val="006FFF"/>
      </a:accent1>
      <a:accent2>
        <a:srgbClr val="00D9AC"/>
      </a:accent2>
      <a:accent3>
        <a:srgbClr val="F8D300"/>
      </a:accent3>
      <a:accent4>
        <a:srgbClr val="FF8F1B"/>
      </a:accent4>
      <a:accent5>
        <a:srgbClr val="7979FF"/>
      </a:accent5>
      <a:accent6>
        <a:srgbClr val="CFD0D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0x0101002D3715C159A3E1429C79038F1E10A35A</vt:lpwstr>
  </property>
</Properties>
</file>