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Proxima Nova"/>
      <p:regular r:id="rId30"/>
      <p:bold r:id="rId31"/>
      <p:italic r:id="rId32"/>
      <p:boldItalic r:id="rId33"/>
    </p:embeddedFont>
    <p:embeddedFont>
      <p:font typeface="Inter"/>
      <p:regular r:id="rId34"/>
      <p:bold r:id="rId35"/>
      <p:italic r:id="rId36"/>
      <p:boldItalic r:id="rId37"/>
    </p:embeddedFont>
    <p:embeddedFont>
      <p:font typeface="Bebas Neue"/>
      <p:regular r:id="rId38"/>
    </p:embeddedFont>
    <p:embeddedFont>
      <p:font typeface="PT Sans"/>
      <p:regular r:id="rId39"/>
      <p:bold r:id="rId40"/>
      <p:italic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7" roundtripDataSignature="AMtx7mgGXu++n3gYuSOYkBhardzyLKSb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bold.fntdata"/><Relationship Id="rId20" Type="http://schemas.openxmlformats.org/officeDocument/2006/relationships/slide" Target="slides/slide16.xml"/><Relationship Id="rId42" Type="http://schemas.openxmlformats.org/officeDocument/2006/relationships/font" Target="fonts/PTSans-boldItalic.fntdata"/><Relationship Id="rId41" Type="http://schemas.openxmlformats.org/officeDocument/2006/relationships/font" Target="fonts/PTSans-italic.fntdata"/><Relationship Id="rId22" Type="http://schemas.openxmlformats.org/officeDocument/2006/relationships/slide" Target="slides/slide18.xml"/><Relationship Id="rId44" Type="http://schemas.openxmlformats.org/officeDocument/2006/relationships/font" Target="fonts/RobotoMono-bold.fntdata"/><Relationship Id="rId21" Type="http://schemas.openxmlformats.org/officeDocument/2006/relationships/slide" Target="slides/slide17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20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9.xml"/><Relationship Id="rId45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47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roximaNova-bold.fntdata"/><Relationship Id="rId30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33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32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35" Type="http://schemas.openxmlformats.org/officeDocument/2006/relationships/font" Target="fonts/Inter-bold.fntdata"/><Relationship Id="rId12" Type="http://schemas.openxmlformats.org/officeDocument/2006/relationships/slide" Target="slides/slide8.xml"/><Relationship Id="rId34" Type="http://schemas.openxmlformats.org/officeDocument/2006/relationships/font" Target="fonts/Inter-regular.fntdata"/><Relationship Id="rId15" Type="http://schemas.openxmlformats.org/officeDocument/2006/relationships/slide" Target="slides/slide11.xml"/><Relationship Id="rId37" Type="http://schemas.openxmlformats.org/officeDocument/2006/relationships/font" Target="fonts/Inter-boldItalic.fntdata"/><Relationship Id="rId14" Type="http://schemas.openxmlformats.org/officeDocument/2006/relationships/slide" Target="slides/slide10.xml"/><Relationship Id="rId36" Type="http://schemas.openxmlformats.org/officeDocument/2006/relationships/font" Target="fonts/Inter-italic.fntdata"/><Relationship Id="rId17" Type="http://schemas.openxmlformats.org/officeDocument/2006/relationships/slide" Target="slides/slide13.xml"/><Relationship Id="rId39" Type="http://schemas.openxmlformats.org/officeDocument/2006/relationships/font" Target="fonts/PTSans-regular.fntdata"/><Relationship Id="rId16" Type="http://schemas.openxmlformats.org/officeDocument/2006/relationships/slide" Target="slides/slide12.xml"/><Relationship Id="rId38" Type="http://schemas.openxmlformats.org/officeDocument/2006/relationships/font" Target="fonts/BebasNeue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>
        <p15:guide id="1" orient="horz" pos="288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07a792376c_0_1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07a792376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913016458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091301645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7a792376c_0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307a792376c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913016458_0_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091301645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d41dbac024_0_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d41dbac02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0913016458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g30913016458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07a792376c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307a792376c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913016458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3091301645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913016458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3091301645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913016458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091301645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d41dbac024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2d41dbac02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d41dbac024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d41dbac02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d41dbac024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2d41dbac02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41dbac024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2d41dbac02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d41dbac024_0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d41dbac02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f9a7db458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2ff9a7db4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7a792376c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07a792376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6002396d9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06002396d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f9a7db458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ff9a7db45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913016458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091301645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1d9d118c0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01d9d118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913016458_0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091301645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7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 txBox="1"/>
          <p:nvPr>
            <p:ph hasCustomPrompt="1" type="title"/>
          </p:nvPr>
        </p:nvSpPr>
        <p:spPr>
          <a:xfrm>
            <a:off x="1762950" y="2167788"/>
            <a:ext cx="5618100" cy="111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1" i="0" sz="7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  <a:defRPr b="0" i="0" sz="9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61" name="Google Shape;61;p24"/>
          <p:cNvSpPr txBox="1"/>
          <p:nvPr>
            <p:ph idx="1" type="subTitle"/>
          </p:nvPr>
        </p:nvSpPr>
        <p:spPr>
          <a:xfrm>
            <a:off x="1762950" y="3088213"/>
            <a:ext cx="56181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5"/>
          <p:cNvSpPr txBox="1"/>
          <p:nvPr>
            <p:ph type="title"/>
          </p:nvPr>
        </p:nvSpPr>
        <p:spPr>
          <a:xfrm>
            <a:off x="2223600" y="559298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5"/>
          <p:cNvSpPr txBox="1"/>
          <p:nvPr>
            <p:ph idx="1" type="subTitle"/>
          </p:nvPr>
        </p:nvSpPr>
        <p:spPr>
          <a:xfrm>
            <a:off x="2223600" y="1328198"/>
            <a:ext cx="46968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5" name="Google Shape;65;p25"/>
          <p:cNvSpPr txBox="1"/>
          <p:nvPr>
            <p:ph idx="2" type="title"/>
          </p:nvPr>
        </p:nvSpPr>
        <p:spPr>
          <a:xfrm>
            <a:off x="2223600" y="1911554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5"/>
          <p:cNvSpPr txBox="1"/>
          <p:nvPr>
            <p:ph idx="3" type="subTitle"/>
          </p:nvPr>
        </p:nvSpPr>
        <p:spPr>
          <a:xfrm>
            <a:off x="2223600" y="2680454"/>
            <a:ext cx="4696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67" name="Google Shape;67;p25"/>
          <p:cNvSpPr txBox="1"/>
          <p:nvPr>
            <p:ph idx="4" type="title"/>
          </p:nvPr>
        </p:nvSpPr>
        <p:spPr>
          <a:xfrm>
            <a:off x="2223600" y="3263809"/>
            <a:ext cx="46968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0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5"/>
          <p:cNvSpPr txBox="1"/>
          <p:nvPr>
            <p:ph idx="5" type="subTitle"/>
          </p:nvPr>
        </p:nvSpPr>
        <p:spPr>
          <a:xfrm>
            <a:off x="2223600" y="4032710"/>
            <a:ext cx="4696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b="0" i="0" sz="18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b="0" i="0" sz="2100" u="none" cap="none" strike="noStrike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9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type="title"/>
          </p:nvPr>
        </p:nvSpPr>
        <p:spPr>
          <a:xfrm>
            <a:off x="5171488" y="933275"/>
            <a:ext cx="3143700" cy="22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6"/>
          <p:cNvSpPr txBox="1"/>
          <p:nvPr>
            <p:ph idx="1" type="subTitle"/>
          </p:nvPr>
        </p:nvSpPr>
        <p:spPr>
          <a:xfrm>
            <a:off x="5171488" y="3090350"/>
            <a:ext cx="31437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6"/>
          <p:cNvSpPr/>
          <p:nvPr>
            <p:ph idx="2" type="pic"/>
          </p:nvPr>
        </p:nvSpPr>
        <p:spPr>
          <a:xfrm>
            <a:off x="828813" y="994525"/>
            <a:ext cx="4008900" cy="315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8"/>
          <p:cNvSpPr txBox="1"/>
          <p:nvPr>
            <p:ph type="title"/>
          </p:nvPr>
        </p:nvSpPr>
        <p:spPr>
          <a:xfrm>
            <a:off x="2268125" y="1651900"/>
            <a:ext cx="4607700" cy="18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9"/>
          <p:cNvSpPr txBox="1"/>
          <p:nvPr>
            <p:ph type="title"/>
          </p:nvPr>
        </p:nvSpPr>
        <p:spPr>
          <a:xfrm>
            <a:off x="543645" y="247892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29"/>
          <p:cNvSpPr txBox="1"/>
          <p:nvPr/>
        </p:nvSpPr>
        <p:spPr>
          <a:xfrm>
            <a:off x="139660" y="264931"/>
            <a:ext cx="5020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idx="1" type="subTitle"/>
          </p:nvPr>
        </p:nvSpPr>
        <p:spPr>
          <a:xfrm>
            <a:off x="4629344" y="1608575"/>
            <a:ext cx="37947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30"/>
          <p:cNvSpPr txBox="1"/>
          <p:nvPr>
            <p:ph idx="2" type="subTitle"/>
          </p:nvPr>
        </p:nvSpPr>
        <p:spPr>
          <a:xfrm>
            <a:off x="720256" y="1608575"/>
            <a:ext cx="37941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30"/>
          <p:cNvSpPr txBox="1"/>
          <p:nvPr>
            <p:ph idx="3" type="subTitle"/>
          </p:nvPr>
        </p:nvSpPr>
        <p:spPr>
          <a:xfrm>
            <a:off x="719956" y="1294834"/>
            <a:ext cx="3794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30"/>
          <p:cNvSpPr txBox="1"/>
          <p:nvPr>
            <p:ph idx="4" type="subTitle"/>
          </p:nvPr>
        </p:nvSpPr>
        <p:spPr>
          <a:xfrm>
            <a:off x="4629344" y="1294834"/>
            <a:ext cx="37947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30"/>
          <p:cNvSpPr txBox="1"/>
          <p:nvPr>
            <p:ph type="title"/>
          </p:nvPr>
        </p:nvSpPr>
        <p:spPr>
          <a:xfrm>
            <a:off x="543645" y="247892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30"/>
          <p:cNvSpPr txBox="1"/>
          <p:nvPr/>
        </p:nvSpPr>
        <p:spPr>
          <a:xfrm>
            <a:off x="139660" y="264931"/>
            <a:ext cx="5020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543645" y="247892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31"/>
          <p:cNvSpPr txBox="1"/>
          <p:nvPr/>
        </p:nvSpPr>
        <p:spPr>
          <a:xfrm>
            <a:off x="139660" y="264931"/>
            <a:ext cx="5020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/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33"/>
          <p:cNvSpPr txBox="1"/>
          <p:nvPr>
            <p:ph idx="1" type="subTitle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0"/>
          <p:cNvSpPr/>
          <p:nvPr/>
        </p:nvSpPr>
        <p:spPr>
          <a:xfrm>
            <a:off x="61546" y="0"/>
            <a:ext cx="9513277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subTitle"/>
          </p:nvPr>
        </p:nvSpPr>
        <p:spPr>
          <a:xfrm>
            <a:off x="727531" y="2193177"/>
            <a:ext cx="235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2" type="subTitle"/>
          </p:nvPr>
        </p:nvSpPr>
        <p:spPr>
          <a:xfrm>
            <a:off x="727531" y="3739399"/>
            <a:ext cx="23541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3" type="subTitle"/>
          </p:nvPr>
        </p:nvSpPr>
        <p:spPr>
          <a:xfrm>
            <a:off x="3399150" y="3739388"/>
            <a:ext cx="23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4" type="subTitle"/>
          </p:nvPr>
        </p:nvSpPr>
        <p:spPr>
          <a:xfrm>
            <a:off x="3399150" y="2193175"/>
            <a:ext cx="23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0"/>
          <p:cNvSpPr txBox="1"/>
          <p:nvPr>
            <p:ph idx="5" type="title"/>
          </p:nvPr>
        </p:nvSpPr>
        <p:spPr>
          <a:xfrm>
            <a:off x="745115" y="13955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0"/>
          <p:cNvSpPr txBox="1"/>
          <p:nvPr>
            <p:ph idx="6" type="title"/>
          </p:nvPr>
        </p:nvSpPr>
        <p:spPr>
          <a:xfrm>
            <a:off x="3414634" y="29418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0"/>
          <p:cNvSpPr txBox="1"/>
          <p:nvPr>
            <p:ph idx="7" type="title"/>
          </p:nvPr>
        </p:nvSpPr>
        <p:spPr>
          <a:xfrm>
            <a:off x="745115" y="29418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8" type="title"/>
          </p:nvPr>
        </p:nvSpPr>
        <p:spPr>
          <a:xfrm>
            <a:off x="3414634" y="13955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9" type="subTitle"/>
          </p:nvPr>
        </p:nvSpPr>
        <p:spPr>
          <a:xfrm>
            <a:off x="6066569" y="3739388"/>
            <a:ext cx="23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0"/>
          <p:cNvSpPr txBox="1"/>
          <p:nvPr>
            <p:ph idx="13" type="subTitle"/>
          </p:nvPr>
        </p:nvSpPr>
        <p:spPr>
          <a:xfrm>
            <a:off x="6066569" y="2193175"/>
            <a:ext cx="2349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0"/>
          <p:cNvSpPr txBox="1"/>
          <p:nvPr>
            <p:ph idx="14" type="title"/>
          </p:nvPr>
        </p:nvSpPr>
        <p:spPr>
          <a:xfrm>
            <a:off x="6084153" y="29418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0"/>
          <p:cNvSpPr txBox="1"/>
          <p:nvPr>
            <p:ph idx="15" type="title"/>
          </p:nvPr>
        </p:nvSpPr>
        <p:spPr>
          <a:xfrm>
            <a:off x="6084153" y="1395589"/>
            <a:ext cx="117495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0"/>
          <p:cNvSpPr txBox="1"/>
          <p:nvPr>
            <p:ph idx="16" type="subTitle"/>
          </p:nvPr>
        </p:nvSpPr>
        <p:spPr>
          <a:xfrm>
            <a:off x="727531" y="1911775"/>
            <a:ext cx="2354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20"/>
          <p:cNvSpPr txBox="1"/>
          <p:nvPr>
            <p:ph idx="17" type="subTitle"/>
          </p:nvPr>
        </p:nvSpPr>
        <p:spPr>
          <a:xfrm>
            <a:off x="727531" y="3458008"/>
            <a:ext cx="2354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20"/>
          <p:cNvSpPr txBox="1"/>
          <p:nvPr>
            <p:ph idx="18" type="subTitle"/>
          </p:nvPr>
        </p:nvSpPr>
        <p:spPr>
          <a:xfrm>
            <a:off x="3399150" y="3457998"/>
            <a:ext cx="2349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9" type="subTitle"/>
          </p:nvPr>
        </p:nvSpPr>
        <p:spPr>
          <a:xfrm>
            <a:off x="3399150" y="1911775"/>
            <a:ext cx="2349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" name="Google Shape;27;p20"/>
          <p:cNvSpPr txBox="1"/>
          <p:nvPr>
            <p:ph idx="20" type="subTitle"/>
          </p:nvPr>
        </p:nvSpPr>
        <p:spPr>
          <a:xfrm>
            <a:off x="6066569" y="3457998"/>
            <a:ext cx="2349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20"/>
          <p:cNvSpPr txBox="1"/>
          <p:nvPr>
            <p:ph idx="21" type="subTitle"/>
          </p:nvPr>
        </p:nvSpPr>
        <p:spPr>
          <a:xfrm>
            <a:off x="6066569" y="1911775"/>
            <a:ext cx="23499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543645" y="247892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1" type="subTitle"/>
          </p:nvPr>
        </p:nvSpPr>
        <p:spPr>
          <a:xfrm>
            <a:off x="641721" y="1582522"/>
            <a:ext cx="4606140" cy="6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2"/>
          <p:cNvSpPr txBox="1"/>
          <p:nvPr>
            <p:ph idx="2" type="subTitle"/>
          </p:nvPr>
        </p:nvSpPr>
        <p:spPr>
          <a:xfrm>
            <a:off x="641721" y="2702257"/>
            <a:ext cx="460614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22"/>
          <p:cNvSpPr txBox="1"/>
          <p:nvPr>
            <p:ph idx="3" type="subTitle"/>
          </p:nvPr>
        </p:nvSpPr>
        <p:spPr>
          <a:xfrm>
            <a:off x="641721" y="3823192"/>
            <a:ext cx="460614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22"/>
          <p:cNvSpPr txBox="1"/>
          <p:nvPr>
            <p:ph idx="4" type="subTitle"/>
          </p:nvPr>
        </p:nvSpPr>
        <p:spPr>
          <a:xfrm>
            <a:off x="641721" y="1241275"/>
            <a:ext cx="460614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22"/>
          <p:cNvSpPr txBox="1"/>
          <p:nvPr>
            <p:ph idx="5" type="subTitle"/>
          </p:nvPr>
        </p:nvSpPr>
        <p:spPr>
          <a:xfrm>
            <a:off x="641721" y="2350127"/>
            <a:ext cx="460614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" name="Google Shape;36;p22"/>
          <p:cNvSpPr txBox="1"/>
          <p:nvPr>
            <p:ph idx="6" type="subTitle"/>
          </p:nvPr>
        </p:nvSpPr>
        <p:spPr>
          <a:xfrm>
            <a:off x="641721" y="3470626"/>
            <a:ext cx="460614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1" i="0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Bebas Neue"/>
              <a:buNone/>
              <a:defRPr b="0" i="0" sz="2400" u="none" cap="none" strike="noStrik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" name="Google Shape;37;p22"/>
          <p:cNvSpPr txBox="1"/>
          <p:nvPr/>
        </p:nvSpPr>
        <p:spPr>
          <a:xfrm>
            <a:off x="139660" y="264931"/>
            <a:ext cx="50206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2"/>
          <p:cNvSpPr txBox="1"/>
          <p:nvPr>
            <p:ph type="title"/>
          </p:nvPr>
        </p:nvSpPr>
        <p:spPr>
          <a:xfrm>
            <a:off x="1883694" y="782371"/>
            <a:ext cx="5376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7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" type="subTitle"/>
          </p:nvPr>
        </p:nvSpPr>
        <p:spPr>
          <a:xfrm>
            <a:off x="1883706" y="1890775"/>
            <a:ext cx="5376600" cy="11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869274" y="1902775"/>
            <a:ext cx="4985425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1" i="0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21"/>
          <p:cNvSpPr txBox="1"/>
          <p:nvPr>
            <p:ph idx="2" type="title"/>
          </p:nvPr>
        </p:nvSpPr>
        <p:spPr>
          <a:xfrm>
            <a:off x="869274" y="796775"/>
            <a:ext cx="3573299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1" i="0" sz="8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 b="0" i="0" sz="6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1"/>
          <p:cNvSpPr txBox="1"/>
          <p:nvPr>
            <p:ph idx="1" type="subTitle"/>
          </p:nvPr>
        </p:nvSpPr>
        <p:spPr>
          <a:xfrm>
            <a:off x="869275" y="3011025"/>
            <a:ext cx="35733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sor 1ra Jerarquía">
  <p:cSld name="SECTION_HEADER_1">
    <p:bg>
      <p:bgPr>
        <a:solidFill>
          <a:srgbClr val="3B85FF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f789168b6d_0_88"/>
          <p:cNvSpPr txBox="1"/>
          <p:nvPr>
            <p:ph idx="1" type="subTitle"/>
          </p:nvPr>
        </p:nvSpPr>
        <p:spPr>
          <a:xfrm>
            <a:off x="610450" y="1723675"/>
            <a:ext cx="77499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g2f789168b6d_0_88"/>
          <p:cNvSpPr txBox="1"/>
          <p:nvPr>
            <p:ph type="title"/>
          </p:nvPr>
        </p:nvSpPr>
        <p:spPr>
          <a:xfrm>
            <a:off x="599700" y="2063900"/>
            <a:ext cx="77499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ctrTitle"/>
          </p:nvPr>
        </p:nvSpPr>
        <p:spPr>
          <a:xfrm>
            <a:off x="1023750" y="1320975"/>
            <a:ext cx="7096800" cy="2226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1" i="0" sz="5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b="0" i="0" sz="5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9"/>
          <p:cNvSpPr txBox="1"/>
          <p:nvPr>
            <p:ph idx="1" type="subTitle"/>
          </p:nvPr>
        </p:nvSpPr>
        <p:spPr>
          <a:xfrm>
            <a:off x="1023750" y="3588575"/>
            <a:ext cx="6271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19"/>
          <p:cNvSpPr/>
          <p:nvPr/>
        </p:nvSpPr>
        <p:spPr>
          <a:xfrm>
            <a:off x="7924800" y="0"/>
            <a:ext cx="1219200" cy="850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800" y="231775"/>
            <a:ext cx="1038313" cy="3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7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7"/>
          <p:cNvSpPr txBox="1"/>
          <p:nvPr>
            <p:ph type="title"/>
          </p:nvPr>
        </p:nvSpPr>
        <p:spPr>
          <a:xfrm>
            <a:off x="2452325" y="3344975"/>
            <a:ext cx="4239300" cy="12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 txBox="1"/>
          <p:nvPr>
            <p:ph type="title"/>
          </p:nvPr>
        </p:nvSpPr>
        <p:spPr>
          <a:xfrm>
            <a:off x="4327725" y="3744550"/>
            <a:ext cx="41031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23"/>
          <p:cNvSpPr txBox="1"/>
          <p:nvPr>
            <p:ph idx="1" type="subTitle"/>
          </p:nvPr>
        </p:nvSpPr>
        <p:spPr>
          <a:xfrm>
            <a:off x="684525" y="2011625"/>
            <a:ext cx="7746300" cy="169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2F2F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75762" y="231289"/>
            <a:ext cx="387351" cy="3873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385">
          <p15:clr>
            <a:srgbClr val="F26B43"/>
          </p15:clr>
        </p15:guide>
        <p15:guide id="3" pos="5375">
          <p15:clr>
            <a:srgbClr val="F26B43"/>
          </p15:clr>
        </p15:guide>
        <p15:guide id="4" orient="horz">
          <p15:clr>
            <a:srgbClr val="F26B43"/>
          </p15:clr>
        </p15:guide>
        <p15:guide id="5" orient="horz" pos="3240">
          <p15:clr>
            <a:srgbClr val="F26B43"/>
          </p15:clr>
        </p15:guide>
        <p15:guide id="6" orient="horz" pos="3003">
          <p15:clr>
            <a:srgbClr val="F26B43"/>
          </p15:clr>
        </p15:guide>
        <p15:guide id="7" orient="horz" pos="237">
          <p15:clr>
            <a:srgbClr val="F26B43"/>
          </p15:clr>
        </p15:guide>
        <p15:guide id="8" orient="horz" pos="486">
          <p15:clr>
            <a:srgbClr val="F26B43"/>
          </p15:clr>
        </p15:guide>
        <p15:guide id="9">
          <p15:clr>
            <a:srgbClr val="F26B43"/>
          </p15:clr>
        </p15:guide>
        <p15:guide id="10" pos="5760">
          <p15:clr>
            <a:srgbClr val="F26B43"/>
          </p15:clr>
        </p15:guide>
        <p15:guide id="11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5675" y="1879600"/>
            <a:ext cx="4692650" cy="945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7a792376c_0_105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Headers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Contexto: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s-CO" sz="1600">
                <a:solidFill>
                  <a:schemeClr val="dk1"/>
                </a:solidFill>
              </a:rPr>
              <a:t>Los </a:t>
            </a:r>
            <a:r>
              <a:rPr lang="es-CO" sz="1600">
                <a:solidFill>
                  <a:schemeClr val="dk1"/>
                </a:solidFill>
              </a:rPr>
              <a:t>headers HTTP</a:t>
            </a:r>
            <a:r>
              <a:rPr b="0" lang="es-CO" sz="1600">
                <a:solidFill>
                  <a:schemeClr val="dk1"/>
                </a:solidFill>
              </a:rPr>
              <a:t> son parte esencial de las peticiones y respuestas HTTP, ya que proporcionan información adicional que le indica al servidor o cliente cómo procesar la solicitud. Algunos headers comunes son,</a:t>
            </a:r>
            <a:endParaRPr b="0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0" lang="es-CO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Content-Type</a:t>
            </a:r>
            <a:endParaRPr b="0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0" lang="es-CO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Authorization</a:t>
            </a:r>
            <a:endParaRPr b="0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0" lang="es-CO" sz="1600">
                <a:solidFill>
                  <a:schemeClr val="dk1"/>
                </a:solidFill>
              </a:rPr>
              <a:t> </a:t>
            </a:r>
            <a:r>
              <a:rPr b="0" lang="es-CO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Accept</a:t>
            </a:r>
            <a:r>
              <a:rPr b="0" lang="es-CO" sz="1600">
                <a:solidFill>
                  <a:schemeClr val="dk1"/>
                </a:solidFill>
              </a:rPr>
              <a:t>.</a:t>
            </a:r>
            <a:endParaRPr b="0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60" name="Google Shape;160;g307a792376c_0_105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913016458_0_27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Headers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chemeClr val="dk1"/>
                </a:solidFill>
              </a:rPr>
              <a:t>Práctica sugerida: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-CO" sz="1400">
                <a:solidFill>
                  <a:schemeClr val="dk1"/>
                </a:solidFill>
              </a:rPr>
              <a:t>Objetivo</a:t>
            </a:r>
            <a:r>
              <a:rPr b="0" lang="es-CO" sz="1400">
                <a:solidFill>
                  <a:schemeClr val="dk1"/>
                </a:solidFill>
              </a:rPr>
              <a:t>: Enviar una petición HTTP con diferentes headers y observar cómo cambian las respuestas.</a:t>
            </a:r>
            <a:endParaRPr b="0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-CO" sz="1400">
                <a:solidFill>
                  <a:schemeClr val="dk1"/>
                </a:solidFill>
              </a:rPr>
              <a:t>Herramienta</a:t>
            </a:r>
            <a:r>
              <a:rPr b="0" lang="es-CO" sz="1400">
                <a:solidFill>
                  <a:schemeClr val="dk1"/>
                </a:solidFill>
              </a:rPr>
              <a:t>: </a:t>
            </a:r>
            <a:r>
              <a:rPr lang="es-CO" sz="1400">
                <a:solidFill>
                  <a:schemeClr val="dk1"/>
                </a:solidFill>
              </a:rPr>
              <a:t>Postman</a:t>
            </a:r>
            <a:r>
              <a:rPr b="0" lang="es-CO" sz="1400">
                <a:solidFill>
                  <a:schemeClr val="dk1"/>
                </a:solidFill>
              </a:rPr>
              <a:t>.</a:t>
            </a:r>
            <a:endParaRPr b="0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es-CO" sz="1400">
                <a:solidFill>
                  <a:schemeClr val="dk1"/>
                </a:solidFill>
              </a:rPr>
              <a:t>Descripción del ejercicio</a:t>
            </a:r>
            <a:r>
              <a:rPr b="0" lang="es-CO" sz="1400">
                <a:solidFill>
                  <a:schemeClr val="dk1"/>
                </a:solidFill>
              </a:rPr>
              <a:t>:</a:t>
            </a:r>
            <a:endParaRPr b="0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CO">
                <a:solidFill>
                  <a:schemeClr val="dk1"/>
                </a:solidFill>
              </a:rPr>
              <a:t>Hacer una petición GET a un servicio que devuelva contenido en diferentes formatos, dependiendo del </a:t>
            </a:r>
            <a:r>
              <a:rPr b="1" lang="es-CO">
                <a:solidFill>
                  <a:schemeClr val="dk1"/>
                </a:solidFill>
              </a:rPr>
              <a:t>header Accept</a:t>
            </a:r>
            <a:r>
              <a:rPr lang="es-CO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CO">
                <a:solidFill>
                  <a:schemeClr val="dk1"/>
                </a:solidFill>
              </a:rPr>
              <a:t>Usar dos headers diferentes: </a:t>
            </a:r>
            <a:r>
              <a:rPr lang="es-CO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Accept: application/json</a:t>
            </a:r>
            <a:r>
              <a:rPr lang="es-CO">
                <a:solidFill>
                  <a:schemeClr val="dk1"/>
                </a:solidFill>
              </a:rPr>
              <a:t> y </a:t>
            </a:r>
            <a:r>
              <a:rPr lang="es-CO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Accept: application/xml</a:t>
            </a:r>
            <a:r>
              <a:rPr lang="es-CO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66" name="Google Shape;166;g30913016458_0_27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7a792376c_0_110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Ejercicio 2: Headers (Accept, Content-Type y Authorization)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Contexto: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chemeClr val="dk1"/>
                </a:solidFill>
              </a:rPr>
              <a:t>En este ejercicio, </a:t>
            </a:r>
            <a:r>
              <a:rPr b="0" lang="es-CO" sz="1100">
                <a:solidFill>
                  <a:schemeClr val="dk1"/>
                </a:solidFill>
              </a:rPr>
              <a:t>exploramos</a:t>
            </a:r>
            <a:r>
              <a:rPr b="0" lang="es-CO" sz="1100">
                <a:solidFill>
                  <a:schemeClr val="dk1"/>
                </a:solidFill>
              </a:rPr>
              <a:t> cómo se utilizan diferentes </a:t>
            </a:r>
            <a:r>
              <a:rPr lang="es-CO" sz="1100">
                <a:solidFill>
                  <a:schemeClr val="dk1"/>
                </a:solidFill>
              </a:rPr>
              <a:t>headers</a:t>
            </a:r>
            <a:r>
              <a:rPr b="0" lang="es-CO" sz="1100">
                <a:solidFill>
                  <a:schemeClr val="dk1"/>
                </a:solidFill>
              </a:rPr>
              <a:t> HTTP como </a:t>
            </a:r>
            <a:r>
              <a:rPr lang="es-CO" sz="1100">
                <a:solidFill>
                  <a:schemeClr val="dk1"/>
                </a:solidFill>
              </a:rPr>
              <a:t>Accept</a:t>
            </a:r>
            <a:r>
              <a:rPr b="0" lang="es-CO" sz="1100">
                <a:solidFill>
                  <a:schemeClr val="dk1"/>
                </a:solidFill>
              </a:rPr>
              <a:t>, </a:t>
            </a:r>
            <a:r>
              <a:rPr lang="es-CO" sz="1100">
                <a:solidFill>
                  <a:schemeClr val="dk1"/>
                </a:solidFill>
              </a:rPr>
              <a:t>Content-Type</a:t>
            </a:r>
            <a:r>
              <a:rPr b="0" lang="es-CO" sz="1100">
                <a:solidFill>
                  <a:schemeClr val="dk1"/>
                </a:solidFill>
              </a:rPr>
              <a:t>, y </a:t>
            </a:r>
            <a:r>
              <a:rPr lang="es-CO" sz="1100">
                <a:solidFill>
                  <a:schemeClr val="dk1"/>
                </a:solidFill>
              </a:rPr>
              <a:t>Authorization</a:t>
            </a:r>
            <a:r>
              <a:rPr b="0" lang="es-CO" sz="1100">
                <a:solidFill>
                  <a:schemeClr val="dk1"/>
                </a:solidFill>
              </a:rPr>
              <a:t> para cambiar el comportamiento de las peticiones y respuestas.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Modelo: User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chemeClr val="dk1"/>
                </a:solidFill>
              </a:rPr>
              <a:t>Usaremos el mismo modelo de usuario del ejercicio anterior.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Controlador: UserController con Headers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chemeClr val="dk1"/>
                </a:solidFill>
              </a:rPr>
              <a:t>Ampliemos el controlador para manejar diferentes formatos de respuesta (JSON y XML) y agregar un mecanismo de autenticación básica utilizando el header </a:t>
            </a:r>
            <a:r>
              <a:rPr lang="es-CO" sz="1100">
                <a:solidFill>
                  <a:schemeClr val="dk1"/>
                </a:solidFill>
              </a:rPr>
              <a:t>Authorization</a:t>
            </a:r>
            <a:r>
              <a:rPr b="0" lang="es-CO" sz="1100">
                <a:solidFill>
                  <a:schemeClr val="dk1"/>
                </a:solidFill>
              </a:rPr>
              <a:t>.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72" name="Google Shape;172;g307a792376c_0_110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913016458_0_38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Ejercicio 2: Headers (Accept, Content-Type y Authorization)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78" name="Google Shape;178;g30913016458_0_38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g30913016458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2026" y="1233175"/>
            <a:ext cx="5160023" cy="3910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d41dbac024_0_40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Ejercicio 2: Headers (Accept, Content-Type y Authorization)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B3AE60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@RestController</a:t>
            </a:r>
            <a:endParaRPr b="0" sz="1100">
              <a:solidFill>
                <a:srgbClr val="B3AE60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B3AE60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@RequestMapping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s-CO" sz="11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"/users"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UserController {</a:t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s-CO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private 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List&lt;User&gt; </a:t>
            </a:r>
            <a:r>
              <a:rPr b="0" lang="es-CO" sz="1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users 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b="0" lang="es-CO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ArrayList&lt;&gt;();</a:t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s-CO" sz="11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Método GET que responde en JSON o XML según el header Accept</a:t>
            </a:r>
            <a:endParaRPr b="0" sz="11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s-CO" sz="1100">
                <a:solidFill>
                  <a:srgbClr val="B3AE60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@GetMapping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(produces = {MediaType.</a:t>
            </a:r>
            <a:r>
              <a:rPr b="0" i="1" lang="es-CO" sz="1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APPLICATION_JSON_VALUE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MediaType.</a:t>
            </a:r>
            <a:r>
              <a:rPr b="0" i="1" lang="es-CO" sz="1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APPLICATION_XML_VALUE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s-CO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ResponseEntity&lt;List&lt;User&gt;&gt; </a:t>
            </a:r>
            <a:r>
              <a:rPr b="0" lang="es-CO" sz="11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getUsers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s-CO" sz="1100">
                <a:solidFill>
                  <a:srgbClr val="B3AE60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@RequestHeader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(value = </a:t>
            </a:r>
            <a:r>
              <a:rPr b="0" lang="es-CO" sz="11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"Authorization"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required = </a:t>
            </a:r>
            <a:r>
              <a:rPr b="0" lang="es-CO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 String authHeader,</a:t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</a:t>
            </a:r>
            <a:r>
              <a:rPr b="0" lang="es-CO" sz="1100">
                <a:solidFill>
                  <a:srgbClr val="B3AE60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@RequestHeader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(value = </a:t>
            </a:r>
            <a:r>
              <a:rPr b="0" lang="es-CO" sz="11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"Accept"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 String acceptHeader) {</a:t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lang="es-CO" sz="11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Autenticación simple</a:t>
            </a:r>
            <a:endParaRPr b="0" sz="11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lang="es-CO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(authHeader == </a:t>
            </a:r>
            <a:r>
              <a:rPr b="0" lang="es-CO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null 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|| !authHeader.equals(</a:t>
            </a:r>
            <a:r>
              <a:rPr b="0" lang="es-CO" sz="11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"Bearer token123"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0" lang="es-CO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new 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ResponseEntity&lt;&gt;(HttpStatus.</a:t>
            </a:r>
            <a:r>
              <a:rPr b="0" i="1" lang="es-CO" sz="1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UNAUTHORIZED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  </a:t>
            </a:r>
            <a:r>
              <a:rPr b="0" lang="es-CO" sz="11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Devuelve un código 401</a:t>
            </a:r>
            <a:endParaRPr b="0" sz="11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lang="es-CO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new 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ResponseEntity&lt;&gt;(</a:t>
            </a:r>
            <a:r>
              <a:rPr b="0" lang="es-CO" sz="1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HttpStatus.</a:t>
            </a:r>
            <a:r>
              <a:rPr b="0" i="1" lang="es-CO" sz="1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s-CO" sz="11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// Método POST que acepta JSON o XML</a:t>
            </a:r>
            <a:endParaRPr b="0" sz="11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s-CO" sz="1100">
                <a:solidFill>
                  <a:srgbClr val="B3AE60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@PostMapping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(consumes = {MediaType.</a:t>
            </a:r>
            <a:r>
              <a:rPr b="0" i="1" lang="es-CO" sz="1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APPLICATION_JSON_VALUE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MediaType.</a:t>
            </a:r>
            <a:r>
              <a:rPr b="0" i="1" lang="es-CO" sz="1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APPLICATION_XML_VALUE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0" lang="es-CO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ResponseEntity&lt;String&gt; </a:t>
            </a:r>
            <a:r>
              <a:rPr b="0" lang="es-CO" sz="11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addUser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lang="es-CO" sz="1100">
                <a:solidFill>
                  <a:srgbClr val="B3AE60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@RequestBody 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User user,</a:t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</a:t>
            </a:r>
            <a:r>
              <a:rPr b="0" lang="es-CO" sz="1100">
                <a:solidFill>
                  <a:srgbClr val="B3AE60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@RequestHeader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(value = </a:t>
            </a:r>
            <a:r>
              <a:rPr b="0" lang="es-CO" sz="11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"Content-Type"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 String contentTypeHeader) {</a:t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lang="es-CO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(contentTypeHeader.equals(MediaType.</a:t>
            </a:r>
            <a:r>
              <a:rPr b="0" i="1" lang="es-CO" sz="1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APPLICATION_JSON_VALUE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 ||</a:t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contentTypeHeader.equals(MediaType.</a:t>
            </a:r>
            <a:r>
              <a:rPr b="0" i="1" lang="es-CO" sz="1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APPLICATION_XML_VALUE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0" lang="es-CO" sz="1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.add(user);</a:t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0" lang="es-CO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new 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ResponseEntity&lt;&gt;(</a:t>
            </a:r>
            <a:r>
              <a:rPr b="0" lang="es-CO" sz="11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"User added successfully!"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HttpStatus.</a:t>
            </a:r>
            <a:r>
              <a:rPr b="0" i="1" lang="es-CO" sz="1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CREATED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0" lang="es-CO" sz="11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new 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ResponseEntity&lt;&gt;(</a:t>
            </a:r>
            <a:r>
              <a:rPr b="0" lang="es-CO" sz="11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"Unsupported Media Type"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HttpStatus.</a:t>
            </a:r>
            <a:r>
              <a:rPr b="0" i="1" lang="es-CO" sz="1100">
                <a:solidFill>
                  <a:srgbClr val="C77DB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UNSUPPORTED_MEDIA_TYPE</a:t>
            </a: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0" sz="11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85" name="Google Shape;185;g2d41dbac024_0_40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913016458_0_44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Ejercicio 2: Headers (Accept, Content-Type y Authorization)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CO" sz="1100">
                <a:solidFill>
                  <a:schemeClr val="dk1"/>
                </a:solidFill>
              </a:rPr>
              <a:t>Explicación: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O" sz="1100">
                <a:solidFill>
                  <a:schemeClr val="dk1"/>
                </a:solidFill>
              </a:rPr>
              <a:t>Autenticación con el header Authorization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Si el cliente no envía el header </a:t>
            </a:r>
            <a:r>
              <a:rPr b="1" lang="es-CO" sz="1100">
                <a:solidFill>
                  <a:schemeClr val="dk1"/>
                </a:solidFill>
              </a:rPr>
              <a:t>Authorization</a:t>
            </a:r>
            <a:r>
              <a:rPr lang="es-CO" sz="1100">
                <a:solidFill>
                  <a:schemeClr val="dk1"/>
                </a:solidFill>
              </a:rPr>
              <a:t> o el valor no coincide con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Bearer token123</a:t>
            </a:r>
            <a:r>
              <a:rPr lang="es-CO" sz="1100">
                <a:solidFill>
                  <a:schemeClr val="dk1"/>
                </a:solidFill>
              </a:rPr>
              <a:t>, se devuelve un código de estado </a:t>
            </a:r>
            <a:r>
              <a:rPr b="1" lang="es-CO" sz="1100">
                <a:solidFill>
                  <a:schemeClr val="dk1"/>
                </a:solidFill>
              </a:rPr>
              <a:t>401 Unauthorized</a:t>
            </a:r>
            <a:r>
              <a:rPr lang="es-CO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O" sz="1100">
                <a:solidFill>
                  <a:schemeClr val="dk1"/>
                </a:solidFill>
              </a:rPr>
              <a:t>Content-Type y Accept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El método POST acepta tanto </a:t>
            </a:r>
            <a:r>
              <a:rPr b="1" lang="es-CO" sz="1100">
                <a:solidFill>
                  <a:schemeClr val="dk1"/>
                </a:solidFill>
              </a:rPr>
              <a:t>JSON</a:t>
            </a:r>
            <a:r>
              <a:rPr lang="es-CO" sz="1100">
                <a:solidFill>
                  <a:schemeClr val="dk1"/>
                </a:solidFill>
              </a:rPr>
              <a:t> como </a:t>
            </a:r>
            <a:r>
              <a:rPr b="1" lang="es-CO" sz="1100">
                <a:solidFill>
                  <a:schemeClr val="dk1"/>
                </a:solidFill>
              </a:rPr>
              <a:t>XML</a:t>
            </a:r>
            <a:r>
              <a:rPr lang="es-CO" sz="1100">
                <a:solidFill>
                  <a:schemeClr val="dk1"/>
                </a:solidFill>
              </a:rPr>
              <a:t> dependiendo del header </a:t>
            </a:r>
            <a:r>
              <a:rPr b="1" lang="es-CO" sz="1100">
                <a:solidFill>
                  <a:schemeClr val="dk1"/>
                </a:solidFill>
              </a:rPr>
              <a:t>Content-Type</a:t>
            </a:r>
            <a:r>
              <a:rPr lang="es-CO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El método GET devuelve la respuesta en </a:t>
            </a:r>
            <a:r>
              <a:rPr b="1" lang="es-CO" sz="1100">
                <a:solidFill>
                  <a:schemeClr val="dk1"/>
                </a:solidFill>
              </a:rPr>
              <a:t>JSON</a:t>
            </a:r>
            <a:r>
              <a:rPr lang="es-CO" sz="1100">
                <a:solidFill>
                  <a:schemeClr val="dk1"/>
                </a:solidFill>
              </a:rPr>
              <a:t> o </a:t>
            </a:r>
            <a:r>
              <a:rPr b="1" lang="es-CO" sz="1100">
                <a:solidFill>
                  <a:schemeClr val="dk1"/>
                </a:solidFill>
              </a:rPr>
              <a:t>XML</a:t>
            </a:r>
            <a:r>
              <a:rPr lang="es-CO" sz="1100">
                <a:solidFill>
                  <a:schemeClr val="dk1"/>
                </a:solidFill>
              </a:rPr>
              <a:t> según el header </a:t>
            </a:r>
            <a:r>
              <a:rPr b="1" lang="es-CO" sz="1100">
                <a:solidFill>
                  <a:schemeClr val="dk1"/>
                </a:solidFill>
              </a:rPr>
              <a:t>Accept</a:t>
            </a:r>
            <a:r>
              <a:rPr lang="es-CO" sz="1100">
                <a:solidFill>
                  <a:schemeClr val="dk1"/>
                </a:solidFill>
              </a:rPr>
              <a:t> enviado por el cliente.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91" name="Google Shape;191;g30913016458_0_44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7a792376c_0_115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Pruebas prácticas en Postman: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POST con Content-Type XML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URL: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http://localhost:8080/users</a:t>
            </a:r>
            <a:endParaRPr b="0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Método: </a:t>
            </a:r>
            <a:r>
              <a:rPr lang="es-CO" sz="1100">
                <a:solidFill>
                  <a:schemeClr val="dk1"/>
                </a:solidFill>
              </a:rPr>
              <a:t>POST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Headers:</a:t>
            </a:r>
            <a:endParaRPr b="0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Content-Type: application/xml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Body: XmL</a:t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&lt;User&gt;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&lt;id&gt;3&lt;/id&gt;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&lt;name&gt;Bob&lt;/name&gt;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&lt;email&gt;bob@example.com&lt;/email&gt;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&lt;/User&gt;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b="0" lang="es-CO" sz="1100">
                <a:solidFill>
                  <a:schemeClr val="dk1"/>
                </a:solidFill>
              </a:rPr>
              <a:t>Resultado esperado:  "User added successfully!"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  <p:sp>
        <p:nvSpPr>
          <p:cNvPr id="197" name="Google Shape;197;g307a792376c_0_115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913016458_0_55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Pruebas prácticas en Postman: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POST con Content-Type JSON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URL: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http://localhost:8080/users</a:t>
            </a:r>
            <a:endParaRPr b="0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Método: </a:t>
            </a:r>
            <a:r>
              <a:rPr lang="es-CO" sz="1100">
                <a:solidFill>
                  <a:schemeClr val="dk1"/>
                </a:solidFill>
              </a:rPr>
              <a:t>POST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Headers:</a:t>
            </a:r>
            <a:endParaRPr b="0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Content-Type: application/json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Body: Json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{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  "id": 2,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  "name": "Alice",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  "email": "alice@example.com"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}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b="0" lang="es-CO" sz="1100">
                <a:solidFill>
                  <a:schemeClr val="dk1"/>
                </a:solidFill>
              </a:rPr>
              <a:t>Resultado esperado:  "User added successfully!"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  <p:sp>
        <p:nvSpPr>
          <p:cNvPr id="203" name="Google Shape;203;g30913016458_0_55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913016458_0_63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Pruebas prácticas en Postman: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GET con Accept JSON y Authorization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URL: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http://localhost:8080/users</a:t>
            </a:r>
            <a:endParaRPr b="0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Método: </a:t>
            </a:r>
            <a:r>
              <a:rPr lang="es-CO" sz="1100">
                <a:solidFill>
                  <a:schemeClr val="dk1"/>
                </a:solidFill>
              </a:rPr>
              <a:t>GET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Headers:</a:t>
            </a:r>
            <a:endParaRPr b="0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Accept: application/json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Authorization: Bearer token123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Resultado esperado:</a:t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  <p:sp>
        <p:nvSpPr>
          <p:cNvPr id="209" name="Google Shape;209;g30913016458_0_63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g30913016458_0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3525" y="3126525"/>
            <a:ext cx="2272375" cy="194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30913016458_0_63"/>
          <p:cNvSpPr txBox="1"/>
          <p:nvPr/>
        </p:nvSpPr>
        <p:spPr>
          <a:xfrm>
            <a:off x="5648725" y="3233625"/>
            <a:ext cx="30000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CO" sz="1100">
                <a:solidFill>
                  <a:schemeClr val="dk1"/>
                </a:solidFill>
              </a:rPr>
              <a:t>Nota</a:t>
            </a:r>
            <a:r>
              <a:rPr lang="es-CO" sz="1100">
                <a:solidFill>
                  <a:schemeClr val="dk1"/>
                </a:solidFill>
              </a:rPr>
              <a:t>: Si no se incluye el header de autorización, el servidor devuelve </a:t>
            </a:r>
            <a:r>
              <a:rPr b="1" lang="es-CO" sz="1100">
                <a:solidFill>
                  <a:schemeClr val="dk1"/>
                </a:solidFill>
              </a:rPr>
              <a:t>401 Unauthorized</a:t>
            </a:r>
            <a:r>
              <a:rPr lang="es-CO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913016458_0_71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Pruebas prácticas en Postman: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GET con Accept XML y sin Authorization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URL: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http://localhost:8080/users</a:t>
            </a:r>
            <a:endParaRPr b="0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Método: </a:t>
            </a:r>
            <a:r>
              <a:rPr lang="es-CO" sz="1100">
                <a:solidFill>
                  <a:schemeClr val="dk1"/>
                </a:solidFill>
              </a:rPr>
              <a:t>GET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Headers:</a:t>
            </a:r>
            <a:endParaRPr b="0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Accept: application/xml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Resultado esperado:</a:t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  <p:sp>
        <p:nvSpPr>
          <p:cNvPr id="217" name="Google Shape;217;g30913016458_0_71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g30913016458_0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9725" y="2973425"/>
            <a:ext cx="2405125" cy="1793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611200" y="2469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AGENDA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4" name="Google Shape;104;p3"/>
          <p:cNvSpPr txBox="1"/>
          <p:nvPr>
            <p:ph idx="5" type="title"/>
          </p:nvPr>
        </p:nvSpPr>
        <p:spPr>
          <a:xfrm>
            <a:off x="727531" y="1348279"/>
            <a:ext cx="72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01</a:t>
            </a:r>
            <a:endParaRPr/>
          </a:p>
        </p:txBody>
      </p:sp>
      <p:sp>
        <p:nvSpPr>
          <p:cNvPr id="105" name="Google Shape;105;p3"/>
          <p:cNvSpPr txBox="1"/>
          <p:nvPr>
            <p:ph idx="7" type="title"/>
          </p:nvPr>
        </p:nvSpPr>
        <p:spPr>
          <a:xfrm>
            <a:off x="727531" y="2992546"/>
            <a:ext cx="72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04</a:t>
            </a:r>
            <a:endParaRPr/>
          </a:p>
        </p:txBody>
      </p:sp>
      <p:sp>
        <p:nvSpPr>
          <p:cNvPr id="106" name="Google Shape;106;p3"/>
          <p:cNvSpPr txBox="1"/>
          <p:nvPr>
            <p:ph idx="8" type="title"/>
          </p:nvPr>
        </p:nvSpPr>
        <p:spPr>
          <a:xfrm>
            <a:off x="2972650" y="1348279"/>
            <a:ext cx="72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02</a:t>
            </a:r>
            <a:endParaRPr/>
          </a:p>
        </p:txBody>
      </p:sp>
      <p:sp>
        <p:nvSpPr>
          <p:cNvPr id="107" name="Google Shape;107;p3"/>
          <p:cNvSpPr txBox="1"/>
          <p:nvPr>
            <p:ph idx="15" type="title"/>
          </p:nvPr>
        </p:nvSpPr>
        <p:spPr>
          <a:xfrm>
            <a:off x="5959094" y="1297754"/>
            <a:ext cx="72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03</a:t>
            </a:r>
            <a:endParaRPr/>
          </a:p>
        </p:txBody>
      </p:sp>
      <p:sp>
        <p:nvSpPr>
          <p:cNvPr id="108" name="Google Shape;108;p3"/>
          <p:cNvSpPr txBox="1"/>
          <p:nvPr>
            <p:ph idx="16" type="subTitle"/>
          </p:nvPr>
        </p:nvSpPr>
        <p:spPr>
          <a:xfrm>
            <a:off x="1202750" y="1183250"/>
            <a:ext cx="18993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lang="es-CO"/>
              <a:t>REST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/>
          </a:p>
        </p:txBody>
      </p:sp>
      <p:sp>
        <p:nvSpPr>
          <p:cNvPr id="109" name="Google Shape;109;p3"/>
          <p:cNvSpPr txBox="1"/>
          <p:nvPr>
            <p:ph idx="17" type="subTitle"/>
          </p:nvPr>
        </p:nvSpPr>
        <p:spPr>
          <a:xfrm>
            <a:off x="1244575" y="3089375"/>
            <a:ext cx="23541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lang="es-CO"/>
              <a:t>Requests and Responses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t/>
            </a:r>
            <a:endParaRPr b="1"/>
          </a:p>
        </p:txBody>
      </p:sp>
      <p:sp>
        <p:nvSpPr>
          <p:cNvPr id="110" name="Google Shape;110;p3"/>
          <p:cNvSpPr txBox="1"/>
          <p:nvPr>
            <p:ph idx="19" type="subTitle"/>
          </p:nvPr>
        </p:nvSpPr>
        <p:spPr>
          <a:xfrm>
            <a:off x="3445700" y="1235250"/>
            <a:ext cx="2513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t/>
            </a:r>
            <a:endParaRPr b="1"/>
          </a:p>
        </p:txBody>
      </p:sp>
      <p:sp>
        <p:nvSpPr>
          <p:cNvPr id="111" name="Google Shape;111;p3"/>
          <p:cNvSpPr txBox="1"/>
          <p:nvPr>
            <p:ph idx="21" type="subTitle"/>
          </p:nvPr>
        </p:nvSpPr>
        <p:spPr>
          <a:xfrm>
            <a:off x="3445700" y="1348275"/>
            <a:ext cx="32427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lang="es-CO"/>
              <a:t>Headers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t/>
            </a:r>
            <a:endParaRPr b="1"/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5225" y="85726"/>
            <a:ext cx="1300925" cy="137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 txBox="1"/>
          <p:nvPr>
            <p:ph idx="7" type="title"/>
          </p:nvPr>
        </p:nvSpPr>
        <p:spPr>
          <a:xfrm>
            <a:off x="3849906" y="3027546"/>
            <a:ext cx="722100" cy="3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05</a:t>
            </a:r>
            <a:endParaRPr/>
          </a:p>
        </p:txBody>
      </p:sp>
      <p:sp>
        <p:nvSpPr>
          <p:cNvPr id="114" name="Google Shape;114;p3"/>
          <p:cNvSpPr txBox="1"/>
          <p:nvPr>
            <p:ph idx="17" type="subTitle"/>
          </p:nvPr>
        </p:nvSpPr>
        <p:spPr>
          <a:xfrm>
            <a:off x="6466200" y="1427450"/>
            <a:ext cx="2354100" cy="15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lang="es-CO"/>
              <a:t>Query Params y Payload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t/>
            </a:r>
            <a:endParaRPr b="1"/>
          </a:p>
        </p:txBody>
      </p:sp>
      <p:sp>
        <p:nvSpPr>
          <p:cNvPr id="115" name="Google Shape;115;p3"/>
          <p:cNvSpPr txBox="1"/>
          <p:nvPr>
            <p:ph idx="17" type="subTitle"/>
          </p:nvPr>
        </p:nvSpPr>
        <p:spPr>
          <a:xfrm>
            <a:off x="4390825" y="2770375"/>
            <a:ext cx="2354100" cy="167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rPr b="1" lang="es-CO"/>
              <a:t>Dudas y preguntas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41dbac024_0_2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Query Params y Payload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Query Params: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Son parámetros que se agregan a la URL para filtrar o especificar detalles en la petición. Se añaden después del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lang="es-CO" sz="1100">
                <a:solidFill>
                  <a:schemeClr val="dk1"/>
                </a:solidFill>
              </a:rPr>
              <a:t> en la URL.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Ejemplo: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/users?id=123&amp;name=John</a:t>
            </a:r>
            <a:r>
              <a:rPr b="0" lang="es-CO" sz="1100">
                <a:solidFill>
                  <a:schemeClr val="dk1"/>
                </a:solidFill>
              </a:rPr>
              <a:t> (aquí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b="0" lang="es-CO" sz="1100">
                <a:solidFill>
                  <a:schemeClr val="dk1"/>
                </a:solidFill>
              </a:rPr>
              <a:t> y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b="0" lang="es-CO" sz="1100">
                <a:solidFill>
                  <a:schemeClr val="dk1"/>
                </a:solidFill>
              </a:rPr>
              <a:t> son query params).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Payload: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El </a:t>
            </a:r>
            <a:r>
              <a:rPr lang="es-CO" sz="1100">
                <a:solidFill>
                  <a:schemeClr val="dk1"/>
                </a:solidFill>
              </a:rPr>
              <a:t>payload</a:t>
            </a:r>
            <a:r>
              <a:rPr b="0" lang="es-CO" sz="1100">
                <a:solidFill>
                  <a:schemeClr val="dk1"/>
                </a:solidFill>
              </a:rPr>
              <a:t> es el cuerpo de la solicitud en métodos como </a:t>
            </a:r>
            <a:r>
              <a:rPr lang="es-CO" sz="1100">
                <a:solidFill>
                  <a:schemeClr val="dk1"/>
                </a:solidFill>
              </a:rPr>
              <a:t>POST</a:t>
            </a:r>
            <a:r>
              <a:rPr b="0" lang="es-CO" sz="1100">
                <a:solidFill>
                  <a:schemeClr val="dk1"/>
                </a:solidFill>
              </a:rPr>
              <a:t> y </a:t>
            </a:r>
            <a:r>
              <a:rPr lang="es-CO" sz="1100">
                <a:solidFill>
                  <a:schemeClr val="dk1"/>
                </a:solidFill>
              </a:rPr>
              <a:t>PUT</a:t>
            </a:r>
            <a:r>
              <a:rPr b="0" lang="es-CO" sz="1100">
                <a:solidFill>
                  <a:schemeClr val="dk1"/>
                </a:solidFill>
              </a:rPr>
              <a:t>, que contiene los datos que el cliente está enviando al servidor.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Se utiliza en combinación con el </a:t>
            </a:r>
            <a:r>
              <a:rPr lang="es-CO" sz="1100">
                <a:solidFill>
                  <a:schemeClr val="dk1"/>
                </a:solidFill>
              </a:rPr>
              <a:t>header Content-Type</a:t>
            </a:r>
            <a:r>
              <a:rPr b="0" lang="es-CO" sz="1100">
                <a:solidFill>
                  <a:schemeClr val="dk1"/>
                </a:solidFill>
              </a:rPr>
              <a:t> para indicar el formato (JSON, XML, etc.).</a:t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  <p:sp>
        <p:nvSpPr>
          <p:cNvPr id="224" name="Google Shape;224;g2d41dbac024_0_2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d41dbac024_0_9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Query Params y Payload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Contexto: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O" sz="1100">
                <a:solidFill>
                  <a:schemeClr val="dk1"/>
                </a:solidFill>
              </a:rPr>
              <a:t>Query parameters</a:t>
            </a:r>
            <a:r>
              <a:rPr b="0" lang="es-CO" sz="1100">
                <a:solidFill>
                  <a:schemeClr val="dk1"/>
                </a:solidFill>
              </a:rPr>
              <a:t> se utilizan en peticiones HTTP para enviar información a través de la URL. Son clave-valor y se añaden después de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?</a:t>
            </a:r>
            <a:r>
              <a:rPr b="0" lang="es-CO" sz="1100">
                <a:solidFill>
                  <a:schemeClr val="dk1"/>
                </a:solidFill>
              </a:rPr>
              <a:t> en la URL.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O" sz="1100">
                <a:solidFill>
                  <a:schemeClr val="dk1"/>
                </a:solidFill>
              </a:rPr>
              <a:t>Payload</a:t>
            </a:r>
            <a:r>
              <a:rPr b="0" lang="es-CO" sz="1100">
                <a:solidFill>
                  <a:schemeClr val="dk1"/>
                </a:solidFill>
              </a:rPr>
              <a:t> es el cuerpo de la petición que contiene los datos que se envían al servidor, comúnmente en métodos </a:t>
            </a:r>
            <a:r>
              <a:rPr lang="es-CO" sz="1100">
                <a:solidFill>
                  <a:schemeClr val="dk1"/>
                </a:solidFill>
              </a:rPr>
              <a:t>POST</a:t>
            </a:r>
            <a:r>
              <a:rPr b="0" lang="es-CO" sz="1100">
                <a:solidFill>
                  <a:schemeClr val="dk1"/>
                </a:solidFill>
              </a:rPr>
              <a:t> o </a:t>
            </a:r>
            <a:r>
              <a:rPr lang="es-CO" sz="1100">
                <a:solidFill>
                  <a:schemeClr val="dk1"/>
                </a:solidFill>
              </a:rPr>
              <a:t>PUT</a:t>
            </a:r>
            <a:r>
              <a:rPr b="0" lang="es-CO" sz="1100">
                <a:solidFill>
                  <a:schemeClr val="dk1"/>
                </a:solidFill>
              </a:rPr>
              <a:t>.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Práctica sugerida: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O" sz="1100">
                <a:solidFill>
                  <a:schemeClr val="dk1"/>
                </a:solidFill>
              </a:rPr>
              <a:t>Objetivo</a:t>
            </a:r>
            <a:r>
              <a:rPr b="0" lang="es-CO" sz="1100">
                <a:solidFill>
                  <a:schemeClr val="dk1"/>
                </a:solidFill>
              </a:rPr>
              <a:t>: Enviar una petición </a:t>
            </a:r>
            <a:r>
              <a:rPr lang="es-CO" sz="1100">
                <a:solidFill>
                  <a:schemeClr val="dk1"/>
                </a:solidFill>
              </a:rPr>
              <a:t>POST</a:t>
            </a:r>
            <a:r>
              <a:rPr b="0" lang="es-CO" sz="1100">
                <a:solidFill>
                  <a:schemeClr val="dk1"/>
                </a:solidFill>
              </a:rPr>
              <a:t> con </a:t>
            </a:r>
            <a:r>
              <a:rPr lang="es-CO" sz="1100">
                <a:solidFill>
                  <a:schemeClr val="dk1"/>
                </a:solidFill>
              </a:rPr>
              <a:t>payload JSON</a:t>
            </a:r>
            <a:r>
              <a:rPr b="0" lang="es-CO" sz="1100">
                <a:solidFill>
                  <a:schemeClr val="dk1"/>
                </a:solidFill>
              </a:rPr>
              <a:t> y una </a:t>
            </a:r>
            <a:r>
              <a:rPr lang="es-CO" sz="1100">
                <a:solidFill>
                  <a:schemeClr val="dk1"/>
                </a:solidFill>
              </a:rPr>
              <a:t>GET</a:t>
            </a:r>
            <a:r>
              <a:rPr b="0" lang="es-CO" sz="1100">
                <a:solidFill>
                  <a:schemeClr val="dk1"/>
                </a:solidFill>
              </a:rPr>
              <a:t> con </a:t>
            </a:r>
            <a:r>
              <a:rPr lang="es-CO" sz="1100">
                <a:solidFill>
                  <a:schemeClr val="dk1"/>
                </a:solidFill>
              </a:rPr>
              <a:t>query params</a:t>
            </a:r>
            <a:r>
              <a:rPr b="0" lang="es-CO" sz="1100">
                <a:solidFill>
                  <a:schemeClr val="dk1"/>
                </a:solidFill>
              </a:rPr>
              <a:t>.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O" sz="1100">
                <a:solidFill>
                  <a:schemeClr val="dk1"/>
                </a:solidFill>
              </a:rPr>
              <a:t>Herramienta</a:t>
            </a:r>
            <a:r>
              <a:rPr b="0" lang="es-CO" sz="1100">
                <a:solidFill>
                  <a:schemeClr val="dk1"/>
                </a:solidFill>
              </a:rPr>
              <a:t>: </a:t>
            </a:r>
            <a:r>
              <a:rPr lang="es-CO" sz="1100">
                <a:solidFill>
                  <a:schemeClr val="dk1"/>
                </a:solidFill>
              </a:rPr>
              <a:t>Postman</a:t>
            </a:r>
            <a:r>
              <a:rPr b="0" lang="es-CO" sz="1100">
                <a:solidFill>
                  <a:schemeClr val="dk1"/>
                </a:solidFill>
              </a:rPr>
              <a:t>.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O" sz="1100">
                <a:solidFill>
                  <a:schemeClr val="dk1"/>
                </a:solidFill>
              </a:rPr>
              <a:t>Descripción del ejercicio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Crear una petición </a:t>
            </a:r>
            <a:r>
              <a:rPr b="1" lang="es-CO" sz="1100">
                <a:solidFill>
                  <a:schemeClr val="dk1"/>
                </a:solidFill>
              </a:rPr>
              <a:t>POST</a:t>
            </a:r>
            <a:r>
              <a:rPr lang="es-CO" sz="1100">
                <a:solidFill>
                  <a:schemeClr val="dk1"/>
                </a:solidFill>
              </a:rPr>
              <a:t> con un </a:t>
            </a:r>
            <a:r>
              <a:rPr b="1" lang="es-CO" sz="1100">
                <a:solidFill>
                  <a:schemeClr val="dk1"/>
                </a:solidFill>
              </a:rPr>
              <a:t>payload JSON</a:t>
            </a:r>
            <a:r>
              <a:rPr lang="es-CO" sz="1100">
                <a:solidFill>
                  <a:schemeClr val="dk1"/>
                </a:solidFill>
              </a:rPr>
              <a:t> que agregue un nuevo usuario.</a:t>
            </a: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Consultar los usuarios con </a:t>
            </a:r>
            <a:r>
              <a:rPr b="1" lang="es-CO" sz="1100">
                <a:solidFill>
                  <a:schemeClr val="dk1"/>
                </a:solidFill>
              </a:rPr>
              <a:t>GET</a:t>
            </a:r>
            <a:r>
              <a:rPr lang="es-CO" sz="1100">
                <a:solidFill>
                  <a:schemeClr val="dk1"/>
                </a:solidFill>
              </a:rPr>
              <a:t> utilizando </a:t>
            </a:r>
            <a:r>
              <a:rPr b="1" lang="es-CO" sz="1100">
                <a:solidFill>
                  <a:schemeClr val="dk1"/>
                </a:solidFill>
              </a:rPr>
              <a:t>query params</a:t>
            </a:r>
            <a:r>
              <a:rPr lang="es-CO" sz="1100">
                <a:solidFill>
                  <a:schemeClr val="dk1"/>
                </a:solidFill>
              </a:rPr>
              <a:t> para filtrar por nombre.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  <p:sp>
        <p:nvSpPr>
          <p:cNvPr id="230" name="Google Shape;230;g2d41dbac024_0_9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d41dbac024_0_15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Query Params y Payload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Solución y explicación: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O" sz="1100">
                <a:solidFill>
                  <a:schemeClr val="dk1"/>
                </a:solidFill>
              </a:rPr>
              <a:t>Controlador en Spring Boot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@RestController  // Anotación que indica que esta clase es un controlador REST. Todas las respuestas serán JSON/XML.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@RequestMapping("/users")  // Define que este controlador gestionará todas las solicitudes dirigidas a "/users".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public class UserController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private List&lt;User&gt; users = new ArrayList&lt;&gt;();  // Lista que almacena los usuarios en memoria.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// POST con Payload JSON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@PostMapping  // Maneja las solicitudes HTTP POST en la ruta "/users".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public String addUser(@RequestBody User user) {  // El cuerpo de la solicitud (payload) se mapea automáticamente a un objeto `User`.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users.add(user);  // Agrega el usuario a la lista en memoria.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return "User added successfully!";  // Retorna un mensaje de éxito.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// GET con Query Params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@GetMapping  // Maneja las solicitudes HTTP GET en la ruta "/users".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public List&lt;User&gt; getUsers(@RequestParam(required = false) String name) {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// El parámetro 'name' es opcional (required = false). Si no se proporciona, se retornarán todos los usuarios.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if (name == null) {  // Si no se proporciona el nombre en la consulta, devuelve toda la lista de usuarios.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    return users;  // Retorna todos los usuarios.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// Si se proporciona el nombre, filtra la lista de usuarios para devolver solo aquellos cuyo nombre coincida (ignorando mayúsculas).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return users.stream()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            .filter(user -&gt; user.getName().equalsIgnoreCase(name))  // Filtra los usuarios por nombre (ignora mayúsculas).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                .collect(Collectors.toList());  // Recoge los usuarios filtrados en una lista y los retorna.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    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 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  <p:sp>
        <p:nvSpPr>
          <p:cNvPr id="236" name="Google Shape;236;g2d41dbac024_0_15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d41dbac024_0_21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Pruebas prácticas en Postman: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GET con query params (filtrar por nombre)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URL: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http://localhost:8080/users?name=Alice</a:t>
            </a:r>
            <a:endParaRPr b="0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Método: </a:t>
            </a:r>
            <a:r>
              <a:rPr lang="es-CO" sz="1100">
                <a:solidFill>
                  <a:schemeClr val="dk1"/>
                </a:solidFill>
              </a:rPr>
              <a:t>GET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Resultado esperado: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  <p:sp>
        <p:nvSpPr>
          <p:cNvPr id="242" name="Google Shape;242;g2d41dbac024_0_21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g2d41dbac024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50" y="2308025"/>
            <a:ext cx="4528526" cy="2056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g2d41dbac024_0_21"/>
          <p:cNvCxnSpPr/>
          <p:nvPr/>
        </p:nvCxnSpPr>
        <p:spPr>
          <a:xfrm>
            <a:off x="4650375" y="1752225"/>
            <a:ext cx="1333800" cy="116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" name="Google Shape;245;g2d41dbac024_0_21"/>
          <p:cNvSpPr txBox="1"/>
          <p:nvPr/>
        </p:nvSpPr>
        <p:spPr>
          <a:xfrm>
            <a:off x="6226775" y="2873900"/>
            <a:ext cx="2306100" cy="19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En caso de que este </a:t>
            </a:r>
            <a:r>
              <a:rPr lang="es-CO"/>
              <a:t>usuario</a:t>
            </a:r>
            <a:r>
              <a:rPr lang="es-CO"/>
              <a:t> no existe , debe crearlo por medio del </a:t>
            </a:r>
            <a:r>
              <a:rPr lang="es-CO"/>
              <a:t>método</a:t>
            </a:r>
            <a:r>
              <a:rPr lang="es-CO"/>
              <a:t> Post y </a:t>
            </a:r>
            <a:r>
              <a:rPr lang="es-CO"/>
              <a:t>su respectivo</a:t>
            </a:r>
            <a:r>
              <a:rPr lang="es-CO"/>
              <a:t> body , como se ve en la siguiente Diapositiva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d41dbac024_0_30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Pruebas prácticas en Postman:	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POST con Payload JSON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URL: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http://localhost:8080/users</a:t>
            </a:r>
            <a:endParaRPr b="0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Método: </a:t>
            </a:r>
            <a:r>
              <a:rPr lang="es-CO" sz="1100">
                <a:solidFill>
                  <a:schemeClr val="dk1"/>
                </a:solidFill>
              </a:rPr>
              <a:t>POST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Body: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s-CO" sz="900">
                <a:solidFill>
                  <a:schemeClr val="dk1"/>
                </a:solidFill>
                <a:highlight>
                  <a:srgbClr val="FFFFFE"/>
                </a:highlight>
              </a:rPr>
              <a:t>{</a:t>
            </a:r>
            <a:endParaRPr b="0" sz="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900">
                <a:solidFill>
                  <a:schemeClr val="dk1"/>
                </a:solidFill>
                <a:highlight>
                  <a:srgbClr val="FFFFFE"/>
                </a:highlight>
              </a:rPr>
              <a:t>       </a:t>
            </a:r>
            <a:r>
              <a:rPr b="0" lang="es-CO" sz="900">
                <a:solidFill>
                  <a:srgbClr val="A31515"/>
                </a:solidFill>
                <a:highlight>
                  <a:srgbClr val="FFFFFE"/>
                </a:highlight>
              </a:rPr>
              <a:t>"id"</a:t>
            </a:r>
            <a:r>
              <a:rPr b="0" lang="es-CO" sz="9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b="0" lang="es-CO" sz="900">
                <a:solidFill>
                  <a:srgbClr val="098658"/>
                </a:solidFill>
                <a:highlight>
                  <a:srgbClr val="FFFFFE"/>
                </a:highlight>
              </a:rPr>
              <a:t>1</a:t>
            </a:r>
            <a:r>
              <a:rPr b="0" lang="es-CO" sz="90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endParaRPr b="0" sz="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900">
                <a:solidFill>
                  <a:schemeClr val="dk1"/>
                </a:solidFill>
                <a:highlight>
                  <a:srgbClr val="FFFFFE"/>
                </a:highlight>
              </a:rPr>
              <a:t>       </a:t>
            </a:r>
            <a:r>
              <a:rPr b="0" lang="es-CO" sz="900">
                <a:solidFill>
                  <a:srgbClr val="A31515"/>
                </a:solidFill>
                <a:highlight>
                  <a:srgbClr val="FFFFFE"/>
                </a:highlight>
              </a:rPr>
              <a:t>"name"</a:t>
            </a:r>
            <a:r>
              <a:rPr b="0" lang="es-CO" sz="9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b="0" lang="es-CO" sz="900">
                <a:solidFill>
                  <a:srgbClr val="0451A5"/>
                </a:solidFill>
                <a:highlight>
                  <a:srgbClr val="FFFFFE"/>
                </a:highlight>
              </a:rPr>
              <a:t>"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Alice</a:t>
            </a:r>
            <a:r>
              <a:rPr b="0" lang="es-CO" sz="900">
                <a:solidFill>
                  <a:srgbClr val="0451A5"/>
                </a:solidFill>
                <a:highlight>
                  <a:srgbClr val="FFFFFE"/>
                </a:highlight>
              </a:rPr>
              <a:t>"</a:t>
            </a:r>
            <a:r>
              <a:rPr b="0" lang="es-CO" sz="900">
                <a:solidFill>
                  <a:schemeClr val="dk1"/>
                </a:solidFill>
                <a:highlight>
                  <a:srgbClr val="FFFFFE"/>
                </a:highlight>
              </a:rPr>
              <a:t>,</a:t>
            </a:r>
            <a:endParaRPr b="0" sz="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900">
                <a:solidFill>
                  <a:schemeClr val="dk1"/>
                </a:solidFill>
                <a:highlight>
                  <a:srgbClr val="FFFFFE"/>
                </a:highlight>
              </a:rPr>
              <a:t>       </a:t>
            </a:r>
            <a:r>
              <a:rPr b="0" lang="es-CO" sz="900">
                <a:solidFill>
                  <a:srgbClr val="A31515"/>
                </a:solidFill>
                <a:highlight>
                  <a:srgbClr val="FFFFFE"/>
                </a:highlight>
              </a:rPr>
              <a:t>"email"</a:t>
            </a:r>
            <a:r>
              <a:rPr b="0" lang="es-CO" sz="900">
                <a:solidFill>
                  <a:schemeClr val="dk1"/>
                </a:solidFill>
                <a:highlight>
                  <a:srgbClr val="FFFFFE"/>
                </a:highlight>
              </a:rPr>
              <a:t>: </a:t>
            </a:r>
            <a:r>
              <a:rPr b="0" lang="es-CO" sz="900">
                <a:solidFill>
                  <a:srgbClr val="0451A5"/>
                </a:solidFill>
                <a:highlight>
                  <a:srgbClr val="FFFFFE"/>
                </a:highlight>
              </a:rPr>
              <a:t>"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Alice</a:t>
            </a:r>
            <a:r>
              <a:rPr b="0" lang="es-CO" sz="900">
                <a:solidFill>
                  <a:srgbClr val="0451A5"/>
                </a:solidFill>
                <a:highlight>
                  <a:srgbClr val="FFFFFE"/>
                </a:highlight>
              </a:rPr>
              <a:t>@example.com"</a:t>
            </a:r>
            <a:endParaRPr b="0" sz="900">
              <a:solidFill>
                <a:srgbClr val="0451A5"/>
              </a:solidFill>
              <a:highlight>
                <a:srgbClr val="FFFFFE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s-CO" sz="900">
                <a:solidFill>
                  <a:schemeClr val="dk1"/>
                </a:solidFill>
                <a:highlight>
                  <a:srgbClr val="FFFFFE"/>
                </a:highlight>
              </a:rPr>
              <a:t>   }</a:t>
            </a:r>
            <a:br>
              <a:rPr b="0" lang="es-CO" sz="900">
                <a:solidFill>
                  <a:schemeClr val="dk1"/>
                </a:solidFill>
                <a:highlight>
                  <a:srgbClr val="FFFFFE"/>
                </a:highlight>
              </a:rPr>
            </a:br>
            <a:br>
              <a:rPr b="0" lang="es-CO" sz="900">
                <a:solidFill>
                  <a:schemeClr val="dk1"/>
                </a:solidFill>
                <a:highlight>
                  <a:srgbClr val="FFFFFE"/>
                </a:highlight>
              </a:rPr>
            </a:br>
            <a:r>
              <a:rPr b="0" lang="es-CO" sz="900">
                <a:solidFill>
                  <a:schemeClr val="dk1"/>
                </a:solidFill>
                <a:highlight>
                  <a:srgbClr val="FFFFFE"/>
                </a:highlight>
              </a:rPr>
              <a:t>Después</a:t>
            </a:r>
            <a:r>
              <a:rPr b="0" lang="es-CO" sz="900">
                <a:solidFill>
                  <a:schemeClr val="dk1"/>
                </a:solidFill>
                <a:highlight>
                  <a:srgbClr val="FFFFFE"/>
                </a:highlight>
              </a:rPr>
              <a:t> de haberlo creado ejecuta la diapositiva anterior </a:t>
            </a:r>
            <a:endParaRPr b="0" sz="900">
              <a:solidFill>
                <a:schemeClr val="dk1"/>
              </a:solidFill>
              <a:highlight>
                <a:srgbClr val="FFFFFE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  <p:sp>
        <p:nvSpPr>
          <p:cNvPr id="251" name="Google Shape;251;g2d41dbac024_0_30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>
            <p:ph type="title"/>
          </p:nvPr>
        </p:nvSpPr>
        <p:spPr>
          <a:xfrm>
            <a:off x="1883694" y="2143085"/>
            <a:ext cx="53766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GRACIAS</a:t>
            </a:r>
            <a:r>
              <a:rPr lang="es-CO">
                <a:solidFill>
                  <a:schemeClr val="dk2"/>
                </a:solidFill>
              </a:rPr>
              <a:t>!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7" name="Google Shape;257;p16"/>
          <p:cNvSpPr txBox="1"/>
          <p:nvPr/>
        </p:nvSpPr>
        <p:spPr>
          <a:xfrm>
            <a:off x="1883694" y="4015829"/>
            <a:ext cx="53766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CO" sz="1200" u="none" cap="none" strike="noStrik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Please keep this slide for attribution</a:t>
            </a:r>
            <a:endParaRPr b="0" i="0" sz="1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58" name="Google Shape;25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31550" y="2531050"/>
            <a:ext cx="2612450" cy="261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f9a7db458_0_7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¿Qué es REST?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  <p:pic>
        <p:nvPicPr>
          <p:cNvPr id="121" name="Google Shape;121;g2ff9a7db458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900" y="922394"/>
            <a:ext cx="5486210" cy="384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7a792376c_0_3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¿Qué es REST?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1100">
                <a:solidFill>
                  <a:schemeClr val="dk1"/>
                </a:solidFill>
              </a:rPr>
              <a:t>REST (Representational State Transfer)</a:t>
            </a:r>
            <a:r>
              <a:rPr b="0" lang="es-CO" sz="1100">
                <a:solidFill>
                  <a:schemeClr val="dk1"/>
                </a:solidFill>
              </a:rPr>
              <a:t> es un estilo arquitectónico utilizado en sistemas distribuidos, como las API. Define un conjunto de restricciones que permiten la comunicación entre el cliente y el servidor a través de </a:t>
            </a:r>
            <a:r>
              <a:rPr lang="es-CO" sz="1100">
                <a:solidFill>
                  <a:schemeClr val="dk1"/>
                </a:solidFill>
              </a:rPr>
              <a:t>HTTP</a:t>
            </a:r>
            <a:r>
              <a:rPr b="0" lang="es-CO" sz="1100">
                <a:solidFill>
                  <a:schemeClr val="dk1"/>
                </a:solidFill>
              </a:rPr>
              <a:t>.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1100">
                <a:solidFill>
                  <a:schemeClr val="dk1"/>
                </a:solidFill>
              </a:rPr>
              <a:t>Principios de REST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O" sz="1100">
                <a:solidFill>
                  <a:schemeClr val="dk1"/>
                </a:solidFill>
              </a:rPr>
              <a:t>Cliente-Servidor</a:t>
            </a:r>
            <a:r>
              <a:rPr b="0" lang="es-CO" sz="1100">
                <a:solidFill>
                  <a:schemeClr val="dk1"/>
                </a:solidFill>
              </a:rPr>
              <a:t>: separación de responsabilidades, el cliente solicita recursos y el servidor responde.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O" sz="1100">
                <a:solidFill>
                  <a:schemeClr val="dk1"/>
                </a:solidFill>
              </a:rPr>
              <a:t>Stateless</a:t>
            </a:r>
            <a:r>
              <a:rPr b="0" lang="es-CO" sz="1100">
                <a:solidFill>
                  <a:schemeClr val="dk1"/>
                </a:solidFill>
              </a:rPr>
              <a:t>: cada petición HTTP debe ser independiente, es decir, no se guarda el estado entre peticiones.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O" sz="1100">
                <a:solidFill>
                  <a:schemeClr val="dk1"/>
                </a:solidFill>
              </a:rPr>
              <a:t>Cacheable</a:t>
            </a:r>
            <a:r>
              <a:rPr b="0" lang="es-CO" sz="1100">
                <a:solidFill>
                  <a:schemeClr val="dk1"/>
                </a:solidFill>
              </a:rPr>
              <a:t>: las respuestas HTTP pueden ser almacenadas en caché para mejorar el rendimiento.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O" sz="1100">
                <a:solidFill>
                  <a:schemeClr val="dk1"/>
                </a:solidFill>
              </a:rPr>
              <a:t>Interface Uniforme</a:t>
            </a:r>
            <a:r>
              <a:rPr b="0" lang="es-CO" sz="1100">
                <a:solidFill>
                  <a:schemeClr val="dk1"/>
                </a:solidFill>
              </a:rPr>
              <a:t>: uso consistente de métodos HTTP (GET, POST, PUT, DELETE, etc.).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27" name="Google Shape;127;g307a792376c_0_3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6002396d9_0_8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Ejercicio 1: Servicio REST con GET y POST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Contexto: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chemeClr val="dk1"/>
                </a:solidFill>
              </a:rPr>
              <a:t>En este ejercicio, construiremos un servicio REST para manejar usuarios usando los métodos </a:t>
            </a:r>
            <a:r>
              <a:rPr lang="es-CO" sz="1100">
                <a:solidFill>
                  <a:schemeClr val="dk1"/>
                </a:solidFill>
              </a:rPr>
              <a:t>GET</a:t>
            </a:r>
            <a:r>
              <a:rPr b="0" lang="es-CO" sz="1100">
                <a:solidFill>
                  <a:schemeClr val="dk1"/>
                </a:solidFill>
              </a:rPr>
              <a:t> y </a:t>
            </a:r>
            <a:r>
              <a:rPr lang="es-CO" sz="1100">
                <a:solidFill>
                  <a:schemeClr val="dk1"/>
                </a:solidFill>
              </a:rPr>
              <a:t>POST</a:t>
            </a:r>
            <a:r>
              <a:rPr b="0" lang="es-CO" sz="1100">
                <a:solidFill>
                  <a:schemeClr val="dk1"/>
                </a:solidFill>
              </a:rPr>
              <a:t>. Esto nos ayudará a comprender cómo funcionan las operaciones básicas en un servicio REST.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Modelo: User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0" lang="es-CO" sz="1100">
                <a:solidFill>
                  <a:schemeClr val="dk1"/>
                </a:solidFill>
              </a:rPr>
              <a:t>Primero, necesitamos un modelo para representar a los usuarios. Definamos una clase </a:t>
            </a:r>
            <a:r>
              <a:rPr lang="es-CO" sz="1100">
                <a:solidFill>
                  <a:schemeClr val="dk1"/>
                </a:solidFill>
              </a:rPr>
              <a:t>User</a:t>
            </a:r>
            <a:r>
              <a:rPr b="0" lang="es-CO" sz="1100">
                <a:solidFill>
                  <a:schemeClr val="dk1"/>
                </a:solidFill>
              </a:rPr>
              <a:t> que tenga atributos como </a:t>
            </a:r>
            <a:r>
              <a:rPr lang="es-CO" sz="1100">
                <a:solidFill>
                  <a:schemeClr val="dk1"/>
                </a:solidFill>
              </a:rPr>
              <a:t>id</a:t>
            </a:r>
            <a:r>
              <a:rPr b="0" lang="es-CO" sz="1100">
                <a:solidFill>
                  <a:schemeClr val="dk1"/>
                </a:solidFill>
              </a:rPr>
              <a:t>, </a:t>
            </a:r>
            <a:r>
              <a:rPr lang="es-CO" sz="1100">
                <a:solidFill>
                  <a:schemeClr val="dk1"/>
                </a:solidFill>
              </a:rPr>
              <a:t>name</a:t>
            </a:r>
            <a:r>
              <a:rPr b="0" lang="es-CO" sz="1100">
                <a:solidFill>
                  <a:schemeClr val="dk1"/>
                </a:solidFill>
              </a:rPr>
              <a:t>, y </a:t>
            </a:r>
            <a:r>
              <a:rPr lang="es-CO" sz="1100">
                <a:solidFill>
                  <a:schemeClr val="dk1"/>
                </a:solidFill>
              </a:rPr>
              <a:t>email</a:t>
            </a:r>
            <a:r>
              <a:rPr b="0" lang="es-CO" sz="1100">
                <a:solidFill>
                  <a:schemeClr val="dk1"/>
                </a:solidFill>
              </a:rPr>
              <a:t>.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Controlador: UserController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chemeClr val="dk1"/>
                </a:solidFill>
              </a:rPr>
              <a:t>Ahora, implementemos el controlador </a:t>
            </a:r>
            <a:r>
              <a:rPr lang="es-CO" sz="1100">
                <a:solidFill>
                  <a:schemeClr val="dk1"/>
                </a:solidFill>
              </a:rPr>
              <a:t>UserController</a:t>
            </a:r>
            <a:r>
              <a:rPr b="0" lang="es-CO" sz="1100">
                <a:solidFill>
                  <a:schemeClr val="dk1"/>
                </a:solidFill>
              </a:rPr>
              <a:t> que manejará las operaciones </a:t>
            </a:r>
            <a:r>
              <a:rPr lang="es-CO" sz="1100">
                <a:solidFill>
                  <a:schemeClr val="dk1"/>
                </a:solidFill>
              </a:rPr>
              <a:t>GET</a:t>
            </a:r>
            <a:r>
              <a:rPr b="0" lang="es-CO" sz="1100">
                <a:solidFill>
                  <a:schemeClr val="dk1"/>
                </a:solidFill>
              </a:rPr>
              <a:t> y </a:t>
            </a:r>
            <a:r>
              <a:rPr lang="es-CO" sz="1100">
                <a:solidFill>
                  <a:schemeClr val="dk1"/>
                </a:solidFill>
              </a:rPr>
              <a:t>POST</a:t>
            </a:r>
            <a:r>
              <a:rPr b="0" lang="es-CO" sz="1100">
                <a:solidFill>
                  <a:schemeClr val="dk1"/>
                </a:solidFill>
              </a:rPr>
              <a:t>.</a:t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f9a7db458_0_13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Model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public class User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private Long id;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private String name;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private String email;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public User(Long id, String name, String email)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    this.id = id;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    this.name = name;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    this.email = email;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// Getters y Setters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public Long getId()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    return id;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public void setId(Long id)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    this.id = id;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public String getName()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    return name;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public void setName(String name)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    this.name = name;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public String getEmail()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    return email;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public void setEmail(String email)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    this.email = email;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913016458_0_8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O"/>
              <a:t>Controlador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900"/>
              <a:t>@RestController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900"/>
              <a:t>@RequestMapping("/users")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900"/>
              <a:t>public class UserController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900"/>
              <a:t>    private List&lt;User&gt; users = new ArrayList&lt;&gt;();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900"/>
              <a:t>    // Método GET para obtener la lista de usuarios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900"/>
              <a:t>    @GetMapping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900"/>
              <a:t>    public List&lt;User&gt; getUsers()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900"/>
              <a:t>        return users;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900"/>
              <a:t>    // Método POST para agregar un nuevo usuario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900"/>
              <a:t>    @PostMapping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900"/>
              <a:t>    public String addUser(@RequestBody User user) {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900"/>
              <a:t>        users.add(user);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900"/>
              <a:t>        return "User added successfully!";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900"/>
              <a:t>    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O" sz="900"/>
              <a:t>}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1d9d118c0_0_15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Pruebas prácticas en Postman: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Pruebas prácticas en Postman: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CO" sz="1100">
                <a:solidFill>
                  <a:schemeClr val="dk1"/>
                </a:solidFill>
              </a:rPr>
              <a:t>GET Usuarios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endParaRPr b="0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URL: </a:t>
            </a:r>
            <a:r>
              <a:rPr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http://localhost:8080/users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Método: </a:t>
            </a:r>
            <a:r>
              <a:rPr b="1" lang="es-CO" sz="1100">
                <a:solidFill>
                  <a:schemeClr val="dk1"/>
                </a:solidFill>
              </a:rPr>
              <a:t>GET</a:t>
            </a: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s-CO" sz="1100">
                <a:solidFill>
                  <a:schemeClr val="dk1"/>
                </a:solidFill>
              </a:rPr>
              <a:t>Resultado esperado (si no hay usuarios): []</a:t>
            </a:r>
            <a:endParaRPr sz="11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O" sz="1100">
                <a:solidFill>
                  <a:schemeClr val="dk1"/>
                </a:solidFill>
              </a:rPr>
              <a:t>2.  POST Usuarios</a:t>
            </a:r>
            <a:r>
              <a:rPr b="0" lang="es-CO" sz="1100">
                <a:solidFill>
                  <a:schemeClr val="dk1"/>
                </a:solidFill>
              </a:rPr>
              <a:t>:								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URL: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http://localhost:8080/users</a:t>
            </a:r>
            <a:endParaRPr b="0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Método: </a:t>
            </a:r>
            <a:r>
              <a:rPr lang="es-CO" sz="1100">
                <a:solidFill>
                  <a:schemeClr val="dk1"/>
                </a:solidFill>
              </a:rPr>
              <a:t>POST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Body (JSON):         </a:t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48" name="Google Shape;148;g301d9d118c0_0_15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913016458_0_17"/>
          <p:cNvSpPr txBox="1"/>
          <p:nvPr>
            <p:ph type="title"/>
          </p:nvPr>
        </p:nvSpPr>
        <p:spPr>
          <a:xfrm>
            <a:off x="611200" y="95619"/>
            <a:ext cx="77109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s-CO">
                <a:solidFill>
                  <a:schemeClr val="dk1"/>
                </a:solidFill>
              </a:rPr>
              <a:t>Pruebas prácticas en Postman: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2.  POST Usuarios</a:t>
            </a:r>
            <a:r>
              <a:rPr b="0" lang="es-CO" sz="1100">
                <a:solidFill>
                  <a:schemeClr val="dk1"/>
                </a:solidFill>
              </a:rPr>
              <a:t>:								</a:t>
            </a:r>
            <a:endParaRPr b="0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URL: </a:t>
            </a:r>
            <a:r>
              <a:rPr b="0" lang="es-CO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http://localhost:8080/users</a:t>
            </a:r>
            <a:endParaRPr b="0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Método: </a:t>
            </a:r>
            <a:r>
              <a:rPr lang="es-CO" sz="1100">
                <a:solidFill>
                  <a:schemeClr val="dk1"/>
                </a:solidFill>
              </a:rPr>
              <a:t>POST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0" lang="es-CO" sz="1100">
                <a:solidFill>
                  <a:schemeClr val="dk1"/>
                </a:solidFill>
              </a:rPr>
              <a:t>Body (JSON):      </a:t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s-CO" sz="1000">
                <a:solidFill>
                  <a:schemeClr val="dk1"/>
                </a:solidFill>
              </a:rPr>
              <a:t>{</a:t>
            </a:r>
            <a:endParaRPr b="0"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s-CO" sz="1000">
                <a:solidFill>
                  <a:schemeClr val="dk1"/>
                </a:solidFill>
              </a:rPr>
              <a:t>  "id": 1,</a:t>
            </a:r>
            <a:endParaRPr b="0"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s-CO" sz="1000">
                <a:solidFill>
                  <a:schemeClr val="dk1"/>
                </a:solidFill>
              </a:rPr>
              <a:t>  "name": "John Doe",</a:t>
            </a:r>
            <a:endParaRPr b="0"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s-CO" sz="1000">
                <a:solidFill>
                  <a:schemeClr val="dk1"/>
                </a:solidFill>
              </a:rPr>
              <a:t>  "email": "john@example.com"</a:t>
            </a:r>
            <a:endParaRPr b="0"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s-CO" sz="1000">
                <a:solidFill>
                  <a:schemeClr val="dk1"/>
                </a:solidFill>
              </a:rPr>
              <a:t>}</a:t>
            </a:r>
            <a:endParaRPr b="0"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CO" sz="1100">
                <a:solidFill>
                  <a:schemeClr val="dk1"/>
                </a:solidFill>
              </a:rPr>
              <a:t>Resultado esperado: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s-CO" sz="1100">
                <a:solidFill>
                  <a:schemeClr val="dk1"/>
                </a:solidFill>
              </a:rPr>
              <a:t>"User added successfully!"</a:t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lang="es-CO" sz="1100">
                <a:solidFill>
                  <a:schemeClr val="dk1"/>
                </a:solidFill>
              </a:rPr>
              <a:t>Luego, al hacer otro </a:t>
            </a:r>
            <a:r>
              <a:rPr lang="es-CO" sz="1100">
                <a:solidFill>
                  <a:schemeClr val="dk1"/>
                </a:solidFill>
              </a:rPr>
              <a:t>GET</a:t>
            </a:r>
            <a:r>
              <a:rPr b="0" lang="es-CO" sz="1100">
                <a:solidFill>
                  <a:schemeClr val="dk1"/>
                </a:solidFill>
              </a:rPr>
              <a:t>:</a:t>
            </a:r>
            <a:r>
              <a:rPr b="0" lang="es-CO" sz="1100">
                <a:solidFill>
                  <a:schemeClr val="dk1"/>
                </a:solidFill>
              </a:rPr>
              <a:t> </a:t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54" name="Google Shape;154;g30913016458_0_17"/>
          <p:cNvSpPr txBox="1"/>
          <p:nvPr/>
        </p:nvSpPr>
        <p:spPr>
          <a:xfrm>
            <a:off x="417550" y="72100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ffects of School Bullying on Teenagers Thesis Defense by Slidesgo">
  <a:themeElements>
    <a:clrScheme name="Nodo">
      <a:dk1>
        <a:srgbClr val="000000"/>
      </a:dk1>
      <a:lt1>
        <a:srgbClr val="FFFFFF"/>
      </a:lt1>
      <a:dk2>
        <a:srgbClr val="000023"/>
      </a:dk2>
      <a:lt2>
        <a:srgbClr val="000066"/>
      </a:lt2>
      <a:accent1>
        <a:srgbClr val="006FFF"/>
      </a:accent1>
      <a:accent2>
        <a:srgbClr val="00D9AC"/>
      </a:accent2>
      <a:accent3>
        <a:srgbClr val="F8D300"/>
      </a:accent3>
      <a:accent4>
        <a:srgbClr val="FF8F1B"/>
      </a:accent4>
      <a:accent5>
        <a:srgbClr val="7979FF"/>
      </a:accent5>
      <a:accent6>
        <a:srgbClr val="CFD0D2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0x0101002D3715C159A3E1429C79038F1E10A35A</vt:lpwstr>
  </property>
</Properties>
</file>