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9" r:id="rId2"/>
    <p:sldId id="268" r:id="rId3"/>
    <p:sldId id="320" r:id="rId4"/>
    <p:sldId id="275" r:id="rId5"/>
    <p:sldId id="325" r:id="rId6"/>
    <p:sldId id="327" r:id="rId7"/>
    <p:sldId id="303" r:id="rId8"/>
    <p:sldId id="321" r:id="rId9"/>
    <p:sldId id="271" r:id="rId10"/>
    <p:sldId id="308" r:id="rId11"/>
    <p:sldId id="322" r:id="rId12"/>
    <p:sldId id="272" r:id="rId13"/>
    <p:sldId id="309" r:id="rId14"/>
    <p:sldId id="273" r:id="rId15"/>
    <p:sldId id="310" r:id="rId16"/>
    <p:sldId id="297" r:id="rId17"/>
    <p:sldId id="311" r:id="rId18"/>
    <p:sldId id="318" r:id="rId19"/>
    <p:sldId id="276" r:id="rId20"/>
    <p:sldId id="326" r:id="rId21"/>
    <p:sldId id="312" r:id="rId22"/>
    <p:sldId id="314" r:id="rId23"/>
    <p:sldId id="315" r:id="rId24"/>
    <p:sldId id="316" r:id="rId25"/>
    <p:sldId id="323" r:id="rId26"/>
    <p:sldId id="317" r:id="rId27"/>
    <p:sldId id="328" r:id="rId28"/>
    <p:sldId id="319" r:id="rId29"/>
    <p:sldId id="281"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Godinho" initials="AG"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52567"/>
    <a:srgbClr val="2F2F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1795" autoAdjust="0"/>
  </p:normalViewPr>
  <p:slideViewPr>
    <p:cSldViewPr snapToGrid="0" snapToObjects="1">
      <p:cViewPr varScale="1">
        <p:scale>
          <a:sx n="118" d="100"/>
          <a:sy n="118" d="100"/>
        </p:scale>
        <p:origin x="183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45" d="100"/>
          <a:sy n="145"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B0CAB-A528-CD45-8F12-922B94DEC1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7AD8C8-453F-104C-B81F-526301CF40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B72EAA-2733-D14F-950A-8F4240385864}" type="datetimeFigureOut">
              <a:rPr lang="en-US" smtClean="0"/>
              <a:t>1/21/2023</a:t>
            </a:fld>
            <a:endParaRPr lang="en-US"/>
          </a:p>
        </p:txBody>
      </p:sp>
      <p:sp>
        <p:nvSpPr>
          <p:cNvPr id="4" name="Footer Placeholder 3">
            <a:extLst>
              <a:ext uri="{FF2B5EF4-FFF2-40B4-BE49-F238E27FC236}">
                <a16:creationId xmlns:a16="http://schemas.microsoft.com/office/drawing/2014/main" id="{24EBBD38-63DF-604F-9396-6BB8561251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48731-E0D0-B242-9967-4E9E135D8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9750F-00B8-E148-9878-D197EE9CB895}" type="slidenum">
              <a:rPr lang="en-US" smtClean="0"/>
              <a:t>‹Nº›</a:t>
            </a:fld>
            <a:endParaRPr lang="en-US"/>
          </a:p>
        </p:txBody>
      </p:sp>
    </p:spTree>
    <p:extLst>
      <p:ext uri="{BB962C8B-B14F-4D97-AF65-F5344CB8AC3E}">
        <p14:creationId xmlns:p14="http://schemas.microsoft.com/office/powerpoint/2010/main" val="2451300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062E-52F7-A14D-A443-1F3854784447}"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EE9E-52B8-AA4F-8DD5-ED0FB4E5CBCC}" type="slidenum">
              <a:rPr lang="en-US" smtClean="0"/>
              <a:t>‹Nº›</a:t>
            </a:fld>
            <a:endParaRPr lang="en-US"/>
          </a:p>
        </p:txBody>
      </p:sp>
    </p:spTree>
    <p:extLst>
      <p:ext uri="{BB962C8B-B14F-4D97-AF65-F5344CB8AC3E}">
        <p14:creationId xmlns:p14="http://schemas.microsoft.com/office/powerpoint/2010/main" val="186429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Nuclear experimental physics and he put in in contact with Ariel. Proposed me a </a:t>
            </a:r>
            <a:r>
              <a:rPr lang="en-GB" dirty="0" err="1"/>
              <a:t>a</a:t>
            </a:r>
            <a:r>
              <a:rPr lang="en-GB" dirty="0"/>
              <a:t> final degree project about Data analysis of 3He gas-filled neutron counters at </a:t>
            </a:r>
            <a:r>
              <a:rPr lang="en-GB" dirty="0" err="1"/>
              <a:t>n_TOF</a:t>
            </a:r>
            <a:r>
              <a:rPr lang="en-GB" dirty="0"/>
              <a:t> a collaboration inside CERN. IFIT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a:t>
            </a:fld>
            <a:endParaRPr lang="en-US"/>
          </a:p>
        </p:txBody>
      </p:sp>
    </p:spTree>
    <p:extLst>
      <p:ext uri="{BB962C8B-B14F-4D97-AF65-F5344CB8AC3E}">
        <p14:creationId xmlns:p14="http://schemas.microsoft.com/office/powerpoint/2010/main" val="82657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This is the Pulse Analysis algorithm that we have implemented. Is a very simple routine, the main work has been processing all the data and </a:t>
            </a:r>
            <a:r>
              <a:rPr lang="en-GB" dirty="0" err="1"/>
              <a:t>dessing</a:t>
            </a:r>
            <a:r>
              <a:rPr lang="en-GB" dirty="0"/>
              <a:t> a good system to run the algorithm to all  files. Amplitude and Area</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14</a:t>
            </a:fld>
            <a:endParaRPr lang="en-US"/>
          </a:p>
        </p:txBody>
      </p:sp>
    </p:spTree>
    <p:extLst>
      <p:ext uri="{BB962C8B-B14F-4D97-AF65-F5344CB8AC3E}">
        <p14:creationId xmlns:p14="http://schemas.microsoft.com/office/powerpoint/2010/main" val="419235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The first this to creating pulse analysis is to develop some method to know where we can expect a pulse. </a:t>
            </a:r>
          </a:p>
          <a:p>
            <a:endParaRPr lang="en-GB" dirty="0"/>
          </a:p>
          <a:p>
            <a:r>
              <a:rPr lang="en-GB" dirty="0" err="1"/>
              <a:t>Coment</a:t>
            </a:r>
            <a:r>
              <a:rPr lang="en-GB" dirty="0"/>
              <a:t> here that we have used ROOT for the </a:t>
            </a:r>
            <a:r>
              <a:rPr lang="en-GB" dirty="0" err="1"/>
              <a:t>devepment</a:t>
            </a:r>
            <a:r>
              <a:rPr lang="en-GB" dirty="0"/>
              <a:t> of the code. Extracts files are already in ROOT and is design especially for managing huge amount of data like Alice or LHC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15</a:t>
            </a:fld>
            <a:endParaRPr lang="en-US"/>
          </a:p>
        </p:txBody>
      </p:sp>
    </p:spTree>
    <p:extLst>
      <p:ext uri="{BB962C8B-B14F-4D97-AF65-F5344CB8AC3E}">
        <p14:creationId xmlns:p14="http://schemas.microsoft.com/office/powerpoint/2010/main" val="124208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WE don’t find this long tails due to the low counts found in our files. Our trigger era un </a:t>
            </a:r>
            <a:r>
              <a:rPr lang="en-GB" dirty="0" err="1"/>
              <a:t>valor</a:t>
            </a:r>
            <a:r>
              <a:rPr lang="en-GB" dirty="0"/>
              <a:t> </a:t>
            </a:r>
            <a:r>
              <a:rPr lang="en-GB" dirty="0" err="1"/>
              <a:t>en</a:t>
            </a:r>
            <a:r>
              <a:rPr lang="en-GB" dirty="0"/>
              <a:t> </a:t>
            </a:r>
            <a:r>
              <a:rPr lang="en-GB" dirty="0" err="1"/>
              <a:t>nuestra</a:t>
            </a:r>
            <a:r>
              <a:rPr lang="en-GB" dirty="0"/>
              <a:t> </a:t>
            </a:r>
            <a:r>
              <a:rPr lang="en-GB" dirty="0" err="1"/>
              <a:t>distribucion</a:t>
            </a:r>
            <a:endParaRPr lang="en-GB"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17</a:t>
            </a:fld>
            <a:endParaRPr lang="en-US"/>
          </a:p>
        </p:txBody>
      </p:sp>
    </p:spTree>
    <p:extLst>
      <p:ext uri="{BB962C8B-B14F-4D97-AF65-F5344CB8AC3E}">
        <p14:creationId xmlns:p14="http://schemas.microsoft.com/office/powerpoint/2010/main" val="34719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Well really the development hasn’t been linear. This could be at the end. This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18</a:t>
            </a:fld>
            <a:endParaRPr lang="en-US"/>
          </a:p>
        </p:txBody>
      </p:sp>
    </p:spTree>
    <p:extLst>
      <p:ext uri="{BB962C8B-B14F-4D97-AF65-F5344CB8AC3E}">
        <p14:creationId xmlns:p14="http://schemas.microsoft.com/office/powerpoint/2010/main" val="130241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20</a:t>
            </a:fld>
            <a:endParaRPr lang="en-US"/>
          </a:p>
        </p:txBody>
      </p:sp>
    </p:spTree>
    <p:extLst>
      <p:ext uri="{BB962C8B-B14F-4D97-AF65-F5344CB8AC3E}">
        <p14:creationId xmlns:p14="http://schemas.microsoft.com/office/powerpoint/2010/main" val="2923343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err="1"/>
              <a:t>Enseñar</a:t>
            </a:r>
            <a:r>
              <a:rPr lang="en-GB" dirty="0"/>
              <a:t> </a:t>
            </a:r>
            <a:r>
              <a:rPr lang="en-GB" dirty="0" err="1"/>
              <a:t>ejemplo</a:t>
            </a:r>
            <a:endParaRPr lang="en-GB" dirty="0"/>
          </a:p>
          <a:p>
            <a:r>
              <a:rPr lang="en-GB" dirty="0"/>
              <a:t> </a:t>
            </a:r>
            <a:r>
              <a:rPr lang="en-GB" dirty="0" err="1"/>
              <a:t>dir</a:t>
            </a:r>
            <a:r>
              <a:rPr lang="en-GB" dirty="0"/>
              <a:t> que es </a:t>
            </a:r>
            <a:r>
              <a:rPr lang="en-GB" dirty="0" err="1"/>
              <a:t>cada</a:t>
            </a:r>
            <a:r>
              <a:rPr lang="en-GB" dirty="0"/>
              <a:t> </a:t>
            </a:r>
            <a:r>
              <a:rPr lang="en-GB" dirty="0" err="1"/>
              <a:t>cosa</a:t>
            </a:r>
            <a:r>
              <a:rPr lang="en-GB" dirty="0"/>
              <a:t>.</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22</a:t>
            </a:fld>
            <a:endParaRPr lang="en-US"/>
          </a:p>
        </p:txBody>
      </p:sp>
    </p:spTree>
    <p:extLst>
      <p:ext uri="{BB962C8B-B14F-4D97-AF65-F5344CB8AC3E}">
        <p14:creationId xmlns:p14="http://schemas.microsoft.com/office/powerpoint/2010/main" val="6618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Amplitude and Area</a:t>
            </a:r>
          </a:p>
          <a:p>
            <a:endParaRPr lang="en-GB"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23</a:t>
            </a:fld>
            <a:endParaRPr lang="en-US"/>
          </a:p>
        </p:txBody>
      </p:sp>
    </p:spTree>
    <p:extLst>
      <p:ext uri="{BB962C8B-B14F-4D97-AF65-F5344CB8AC3E}">
        <p14:creationId xmlns:p14="http://schemas.microsoft.com/office/powerpoint/2010/main" val="417446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Talk about Trigger Selection with these examples good acceptable and bad.</a:t>
            </a:r>
          </a:p>
          <a:p>
            <a:endParaRPr lang="en-GB" dirty="0"/>
          </a:p>
          <a:p>
            <a:r>
              <a:rPr lang="en-GB" dirty="0"/>
              <a:t>Different voltage values </a:t>
            </a:r>
            <a:r>
              <a:rPr lang="en-GB" dirty="0" err="1"/>
              <a:t>attound</a:t>
            </a:r>
            <a:r>
              <a:rPr lang="en-GB" dirty="0"/>
              <a:t> 9 </a:t>
            </a:r>
            <a:r>
              <a:rPr lang="en-GB" dirty="0" err="1"/>
              <a:t>espectras</a:t>
            </a:r>
            <a:r>
              <a:rPr lang="en-GB" dirty="0"/>
              <a:t> and 500 files</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24</a:t>
            </a:fld>
            <a:endParaRPr lang="en-US"/>
          </a:p>
        </p:txBody>
      </p:sp>
    </p:spTree>
    <p:extLst>
      <p:ext uri="{BB962C8B-B14F-4D97-AF65-F5344CB8AC3E}">
        <p14:creationId xmlns:p14="http://schemas.microsoft.com/office/powerpoint/2010/main" val="3402735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I have learn a lot. Similar </a:t>
            </a:r>
            <a:r>
              <a:rPr lang="en-GB" dirty="0" err="1"/>
              <a:t>procedemnts</a:t>
            </a:r>
            <a:r>
              <a:rPr lang="en-GB" dirty="0"/>
              <a:t> in other experiments like </a:t>
            </a:r>
            <a:r>
              <a:rPr lang="en-GB" dirty="0" err="1"/>
              <a:t>alice</a:t>
            </a:r>
            <a:r>
              <a:rPr lang="en-GB" dirty="0"/>
              <a:t> of LHC. TALK ABOUT PILE UP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28</a:t>
            </a:fld>
            <a:endParaRPr lang="en-US"/>
          </a:p>
        </p:txBody>
      </p:sp>
    </p:spTree>
    <p:extLst>
      <p:ext uri="{BB962C8B-B14F-4D97-AF65-F5344CB8AC3E}">
        <p14:creationId xmlns:p14="http://schemas.microsoft.com/office/powerpoint/2010/main" val="331810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UPC is developing neutron dosimeters to </a:t>
            </a:r>
            <a:r>
              <a:rPr lang="en-GB" dirty="0" err="1"/>
              <a:t>enhanse</a:t>
            </a:r>
            <a:r>
              <a:rPr lang="en-GB" dirty="0"/>
              <a:t>  performance in neutron pulsed beams </a:t>
            </a:r>
            <a:r>
              <a:rPr lang="en-GB" dirty="0" err="1"/>
              <a:t>wich</a:t>
            </a:r>
            <a:r>
              <a:rPr lang="en-GB" dirty="0"/>
              <a:t> can be </a:t>
            </a:r>
            <a:r>
              <a:rPr lang="en-GB" dirty="0" err="1"/>
              <a:t>foun</a:t>
            </a:r>
            <a:r>
              <a:rPr lang="en-GB" dirty="0"/>
              <a:t> in – Examples.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4</a:t>
            </a:fld>
            <a:endParaRPr lang="en-US"/>
          </a:p>
        </p:txBody>
      </p:sp>
    </p:spTree>
    <p:extLst>
      <p:ext uri="{BB962C8B-B14F-4D97-AF65-F5344CB8AC3E}">
        <p14:creationId xmlns:p14="http://schemas.microsoft.com/office/powerpoint/2010/main" val="13171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funny thing about neutrons is that they are neutral therefore detection is based in indirect methods. </a:t>
            </a:r>
          </a:p>
          <a:p>
            <a:endParaRPr lang="en-US" dirty="0"/>
          </a:p>
          <a:p>
            <a:r>
              <a:rPr lang="en-US" dirty="0"/>
              <a:t>One of the popular methods is to display an array of gas filled detectors and with the method </a:t>
            </a:r>
            <a:r>
              <a:rPr lang="en-US" dirty="0" err="1"/>
              <a:t>os</a:t>
            </a:r>
            <a:r>
              <a:rPr lang="en-US" dirty="0"/>
              <a:t> </a:t>
            </a:r>
            <a:r>
              <a:rPr lang="en-US" dirty="0" err="1"/>
              <a:t>bonner</a:t>
            </a:r>
            <a:r>
              <a:rPr lang="en-US" dirty="0"/>
              <a:t> spheres one can construct a neutron spectra playing with the geometry of the moderator (Slows neutrons to </a:t>
            </a:r>
            <a:r>
              <a:rPr lang="en-US" dirty="0" err="1"/>
              <a:t>termal</a:t>
            </a:r>
            <a:r>
              <a:rPr lang="en-US" dirty="0"/>
              <a:t> energy because it has more </a:t>
            </a:r>
            <a:r>
              <a:rPr lang="en-US" dirty="0" err="1"/>
              <a:t>crossection</a:t>
            </a:r>
            <a:r>
              <a:rPr lang="en-US" dirty="0"/>
              <a:t> with gas-filled detectors) (polyethylene). </a:t>
            </a:r>
          </a:p>
          <a:p>
            <a:endParaRPr lang="en-US" dirty="0"/>
          </a:p>
          <a:p>
            <a:r>
              <a:rPr lang="en-US" dirty="0"/>
              <a:t>This tubes have Helium 3 inside and when a thermal neutron comes breaks the nucleus into a tritium and a proton. Inside there is an electric field that collects the charge ionized by the reaction.</a:t>
            </a:r>
          </a:p>
          <a:p>
            <a:endParaRPr lang="en-US" dirty="0"/>
          </a:p>
          <a:p>
            <a:endParaRPr lang="en-US" dirty="0"/>
          </a:p>
          <a:p>
            <a:endParaRPr lang="en-US" dirty="0"/>
          </a:p>
          <a:p>
            <a:endParaRPr lang="en-US" dirty="0"/>
          </a:p>
          <a:p>
            <a:r>
              <a:rPr lang="en-US" dirty="0"/>
              <a:t>The reaction of 3He with a neutron breaks the nucleus into a tritium and a proton. This reaction is exothermic and release 764 keV that is shared between the tritium and the proton.</a:t>
            </a:r>
            <a:endParaRPr lang="en-GB"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5</a:t>
            </a:fld>
            <a:endParaRPr lang="en-US"/>
          </a:p>
        </p:txBody>
      </p:sp>
    </p:spTree>
    <p:extLst>
      <p:ext uri="{BB962C8B-B14F-4D97-AF65-F5344CB8AC3E}">
        <p14:creationId xmlns:p14="http://schemas.microsoft.com/office/powerpoint/2010/main" val="164799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Wall effect:</a:t>
            </a:r>
          </a:p>
          <a:p>
            <a:endParaRPr lang="en-GB" dirty="0"/>
          </a:p>
          <a:p>
            <a:r>
              <a:rPr lang="en-US" b="0" i="0" dirty="0">
                <a:solidFill>
                  <a:srgbClr val="333333"/>
                </a:solidFill>
                <a:effectLst/>
                <a:latin typeface="Georgia" panose="02040502050405020303" pitchFamily="18" charset="0"/>
              </a:rPr>
              <a:t>These two particles are emitted at an angle of 180 °C to each other. During their slowing down in the filling gas, it often happens that one of them, or perhaps, both at the same time, strike the internal walls of the cathode and lose the residual energy there without causing ionization in the sensitive environment of the detector.  proton and the triton thus obtained, and which are, respectively, emitted with energy of 574 keV and 191 keV</a:t>
            </a:r>
            <a:endParaRPr lang="en-GB"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6</a:t>
            </a:fld>
            <a:endParaRPr lang="en-US"/>
          </a:p>
        </p:txBody>
      </p:sp>
    </p:spTree>
    <p:extLst>
      <p:ext uri="{BB962C8B-B14F-4D97-AF65-F5344CB8AC3E}">
        <p14:creationId xmlns:p14="http://schemas.microsoft.com/office/powerpoint/2010/main" val="167765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 </a:t>
            </a:r>
            <a:r>
              <a:rPr lang="es-ES" dirty="0" err="1"/>
              <a:t>what</a:t>
            </a:r>
            <a:r>
              <a:rPr lang="es-ES" dirty="0"/>
              <a:t> </a:t>
            </a:r>
            <a:r>
              <a:rPr lang="es-ES" dirty="0" err="1"/>
              <a:t>i’ve</a:t>
            </a:r>
            <a:r>
              <a:rPr lang="es-ES" dirty="0"/>
              <a:t> done?</a:t>
            </a:r>
          </a:p>
          <a:p>
            <a:endParaRPr lang="es-ES" dirty="0"/>
          </a:p>
          <a:p>
            <a:r>
              <a:rPr lang="es-ES" dirty="0"/>
              <a:t>I </a:t>
            </a:r>
            <a:r>
              <a:rPr lang="es-ES" dirty="0" err="1"/>
              <a:t>have</a:t>
            </a:r>
            <a:r>
              <a:rPr lang="es-ES" dirty="0"/>
              <a:t> </a:t>
            </a:r>
            <a:r>
              <a:rPr lang="es-ES" dirty="0" err="1"/>
              <a:t>been</a:t>
            </a:r>
            <a:r>
              <a:rPr lang="es-ES" dirty="0"/>
              <a:t> responsable </a:t>
            </a:r>
            <a:r>
              <a:rPr lang="es-ES" dirty="0" err="1"/>
              <a:t>of</a:t>
            </a:r>
            <a:r>
              <a:rPr lang="es-ES" dirty="0"/>
              <a:t> </a:t>
            </a:r>
            <a:r>
              <a:rPr lang="es-ES" dirty="0" err="1"/>
              <a:t>performing</a:t>
            </a:r>
            <a:r>
              <a:rPr lang="es-ES" dirty="0"/>
              <a:t> </a:t>
            </a:r>
            <a:r>
              <a:rPr lang="es-ES" dirty="0" err="1"/>
              <a:t>the</a:t>
            </a:r>
            <a:r>
              <a:rPr lang="es-ES" dirty="0"/>
              <a:t> </a:t>
            </a:r>
            <a:r>
              <a:rPr lang="es-ES" dirty="0" err="1"/>
              <a:t>calibration</a:t>
            </a:r>
            <a:r>
              <a:rPr lang="es-ES" dirty="0"/>
              <a:t> </a:t>
            </a:r>
            <a:r>
              <a:rPr lang="es-ES" dirty="0" err="1"/>
              <a:t>the</a:t>
            </a:r>
            <a:r>
              <a:rPr lang="es-ES" dirty="0"/>
              <a:t> </a:t>
            </a:r>
            <a:r>
              <a:rPr lang="es-ES" dirty="0" err="1"/>
              <a:t>tubes</a:t>
            </a:r>
            <a:r>
              <a:rPr lang="es-ES" dirty="0"/>
              <a:t> </a:t>
            </a:r>
            <a:r>
              <a:rPr lang="es-ES" dirty="0" err="1"/>
              <a:t>that</a:t>
            </a:r>
            <a:r>
              <a:rPr lang="es-ES" dirty="0"/>
              <a:t> </a:t>
            </a:r>
            <a:r>
              <a:rPr lang="es-ES" dirty="0" err="1"/>
              <a:t>have</a:t>
            </a:r>
            <a:r>
              <a:rPr lang="es-ES" dirty="0"/>
              <a:t> </a:t>
            </a:r>
            <a:r>
              <a:rPr lang="es-ES" dirty="0" err="1"/>
              <a:t>been</a:t>
            </a:r>
            <a:r>
              <a:rPr lang="es-ES" dirty="0"/>
              <a:t> </a:t>
            </a:r>
            <a:r>
              <a:rPr lang="es-ES" dirty="0" err="1"/>
              <a:t>used</a:t>
            </a:r>
            <a:r>
              <a:rPr lang="es-ES" dirty="0"/>
              <a:t> in </a:t>
            </a:r>
            <a:r>
              <a:rPr lang="es-ES" dirty="0" err="1"/>
              <a:t>the</a:t>
            </a:r>
            <a:r>
              <a:rPr lang="es-ES" dirty="0"/>
              <a:t> </a:t>
            </a:r>
            <a:r>
              <a:rPr lang="es-ES" dirty="0" err="1"/>
              <a:t>high</a:t>
            </a:r>
            <a:r>
              <a:rPr lang="es-ES" dirty="0"/>
              <a:t> </a:t>
            </a:r>
            <a:r>
              <a:rPr lang="es-ES" dirty="0" err="1"/>
              <a:t>pilled</a:t>
            </a:r>
            <a:r>
              <a:rPr lang="es-ES" dirty="0"/>
              <a:t> up. In </a:t>
            </a:r>
            <a:r>
              <a:rPr lang="es-ES" dirty="0" err="1"/>
              <a:t>other</a:t>
            </a:r>
            <a:r>
              <a:rPr lang="es-ES" dirty="0"/>
              <a:t> </a:t>
            </a:r>
            <a:r>
              <a:rPr lang="es-ES" dirty="0" err="1"/>
              <a:t>words</a:t>
            </a:r>
            <a:r>
              <a:rPr lang="es-ES" dirty="0"/>
              <a:t> </a:t>
            </a:r>
            <a:r>
              <a:rPr lang="es-ES" dirty="0" err="1"/>
              <a:t>to</a:t>
            </a:r>
            <a:r>
              <a:rPr lang="es-ES" dirty="0"/>
              <a:t> </a:t>
            </a:r>
            <a:r>
              <a:rPr lang="es-ES" dirty="0" err="1"/>
              <a:t>depelop</a:t>
            </a:r>
            <a:r>
              <a:rPr lang="es-ES" dirty="0"/>
              <a:t> a </a:t>
            </a:r>
            <a:r>
              <a:rPr lang="es-ES" dirty="0" err="1"/>
              <a:t>routine</a:t>
            </a:r>
            <a:r>
              <a:rPr lang="es-ES" dirty="0"/>
              <a:t> análisis </a:t>
            </a:r>
            <a:r>
              <a:rPr lang="es-ES" dirty="0" err="1"/>
              <a:t>to</a:t>
            </a:r>
            <a:r>
              <a:rPr lang="es-ES" dirty="0"/>
              <a:t> </a:t>
            </a:r>
            <a:r>
              <a:rPr lang="es-ES" dirty="0" err="1"/>
              <a:t>obtain</a:t>
            </a:r>
            <a:r>
              <a:rPr lang="es-ES" dirty="0"/>
              <a:t> </a:t>
            </a:r>
            <a:r>
              <a:rPr lang="es-ES" dirty="0" err="1"/>
              <a:t>the</a:t>
            </a:r>
            <a:r>
              <a:rPr lang="es-ES" dirty="0"/>
              <a:t> </a:t>
            </a:r>
            <a:r>
              <a:rPr lang="es-ES" dirty="0" err="1"/>
              <a:t>tubes</a:t>
            </a:r>
            <a:r>
              <a:rPr lang="es-ES" dirty="0"/>
              <a:t> </a:t>
            </a:r>
            <a:r>
              <a:rPr lang="es-ES" dirty="0" err="1"/>
              <a:t>spectra</a:t>
            </a:r>
            <a:r>
              <a:rPr lang="es-ES" dirty="0"/>
              <a:t> and </a:t>
            </a:r>
            <a:r>
              <a:rPr lang="es-ES" dirty="0" err="1"/>
              <a:t>exract</a:t>
            </a:r>
            <a:r>
              <a:rPr lang="es-ES" dirty="0"/>
              <a:t> </a:t>
            </a:r>
            <a:r>
              <a:rPr lang="es-ES" dirty="0" err="1"/>
              <a:t>some</a:t>
            </a:r>
            <a:r>
              <a:rPr lang="es-ES" dirty="0"/>
              <a:t> </a:t>
            </a:r>
            <a:r>
              <a:rPr lang="es-ES" dirty="0" err="1"/>
              <a:t>parameters</a:t>
            </a:r>
            <a:r>
              <a:rPr lang="es-ES" dirty="0"/>
              <a:t> </a:t>
            </a:r>
            <a:r>
              <a:rPr lang="es-ES" dirty="0" err="1"/>
              <a:t>that</a:t>
            </a:r>
            <a:r>
              <a:rPr lang="es-ES" dirty="0"/>
              <a:t> </a:t>
            </a:r>
            <a:r>
              <a:rPr lang="es-ES" dirty="0" err="1"/>
              <a:t>is</a:t>
            </a:r>
            <a:r>
              <a:rPr lang="es-ES" dirty="0"/>
              <a:t> </a:t>
            </a:r>
            <a:r>
              <a:rPr lang="es-ES" dirty="0" err="1"/>
              <a:t>needed</a:t>
            </a:r>
            <a:r>
              <a:rPr lang="es-ES" dirty="0"/>
              <a:t> </a:t>
            </a:r>
            <a:r>
              <a:rPr lang="es-ES" dirty="0" err="1"/>
              <a:t>when</a:t>
            </a:r>
            <a:r>
              <a:rPr lang="es-ES" dirty="0"/>
              <a:t> </a:t>
            </a:r>
            <a:r>
              <a:rPr lang="es-ES" dirty="0" err="1"/>
              <a:t>mesuring</a:t>
            </a:r>
            <a:r>
              <a:rPr lang="es-ES" dirty="0"/>
              <a:t> </a:t>
            </a:r>
            <a:r>
              <a:rPr lang="es-ES" dirty="0" err="1"/>
              <a:t>high</a:t>
            </a:r>
            <a:r>
              <a:rPr lang="es-ES" dirty="0"/>
              <a:t> </a:t>
            </a:r>
            <a:r>
              <a:rPr lang="es-ES" dirty="0" err="1"/>
              <a:t>pilled</a:t>
            </a:r>
            <a:r>
              <a:rPr lang="es-ES" dirty="0"/>
              <a:t> up </a:t>
            </a:r>
            <a:r>
              <a:rPr lang="es-ES" dirty="0" err="1"/>
              <a:t>recorded</a:t>
            </a:r>
            <a:r>
              <a:rPr lang="es-ES" dirty="0"/>
              <a:t> data. </a:t>
            </a:r>
          </a:p>
          <a:p>
            <a:endParaRPr lang="es-ES" dirty="0"/>
          </a:p>
          <a:p>
            <a:r>
              <a:rPr lang="es-ES" dirty="0"/>
              <a:t>COMENT PILE UP AND CHAIN ELECTRONICS</a:t>
            </a:r>
          </a:p>
          <a:p>
            <a:r>
              <a:rPr lang="es-ES" dirty="0" err="1"/>
              <a:t>Americium-Berlium</a:t>
            </a:r>
            <a:endParaRPr lang="es-ES" dirty="0"/>
          </a:p>
          <a:p>
            <a:endParaRPr lang="es-ES" dirty="0"/>
          </a:p>
          <a:p>
            <a:r>
              <a:rPr lang="es-ES" dirty="0" err="1"/>
              <a:t>This</a:t>
            </a:r>
            <a:r>
              <a:rPr lang="es-ES" dirty="0"/>
              <a:t> </a:t>
            </a:r>
            <a:r>
              <a:rPr lang="es-ES" dirty="0" err="1"/>
              <a:t>is</a:t>
            </a:r>
            <a:r>
              <a:rPr lang="es-ES" dirty="0"/>
              <a:t> </a:t>
            </a:r>
            <a:r>
              <a:rPr lang="es-ES" dirty="0" err="1"/>
              <a:t>the</a:t>
            </a:r>
            <a:r>
              <a:rPr lang="es-ES" dirty="0"/>
              <a:t> </a:t>
            </a:r>
            <a:r>
              <a:rPr lang="es-ES" dirty="0" err="1"/>
              <a:t>display</a:t>
            </a:r>
            <a:r>
              <a:rPr lang="es-ES" dirty="0"/>
              <a:t> </a:t>
            </a:r>
            <a:r>
              <a:rPr lang="es-ES" dirty="0" err="1"/>
              <a:t>of</a:t>
            </a:r>
            <a:r>
              <a:rPr lang="es-ES" dirty="0"/>
              <a:t> </a:t>
            </a:r>
            <a:r>
              <a:rPr lang="es-ES" dirty="0" err="1"/>
              <a:t>the</a:t>
            </a:r>
            <a:r>
              <a:rPr lang="es-ES" dirty="0"/>
              <a:t> </a:t>
            </a:r>
            <a:r>
              <a:rPr lang="es-ES" dirty="0" err="1"/>
              <a:t>calibration</a:t>
            </a:r>
            <a:endParaRPr lang="es-ES" dirty="0"/>
          </a:p>
          <a:p>
            <a:r>
              <a:rPr lang="es-ES" dirty="0"/>
              <a:t>-&gt; </a:t>
            </a:r>
          </a:p>
          <a:p>
            <a:r>
              <a:rPr lang="es-ES" dirty="0"/>
              <a:t>New </a:t>
            </a:r>
            <a:r>
              <a:rPr lang="es-ES" dirty="0" err="1"/>
              <a:t>detectors</a:t>
            </a:r>
            <a:r>
              <a:rPr lang="es-ES" dirty="0"/>
              <a:t> </a:t>
            </a:r>
            <a:r>
              <a:rPr lang="es-ES" dirty="0" err="1"/>
              <a:t>to</a:t>
            </a:r>
            <a:r>
              <a:rPr lang="es-ES" dirty="0"/>
              <a:t> </a:t>
            </a:r>
            <a:r>
              <a:rPr lang="es-ES" dirty="0" err="1"/>
              <a:t>build</a:t>
            </a:r>
            <a:r>
              <a:rPr lang="es-ES" dirty="0"/>
              <a:t> </a:t>
            </a:r>
            <a:r>
              <a:rPr lang="es-ES" dirty="0" err="1"/>
              <a:t>an</a:t>
            </a:r>
            <a:r>
              <a:rPr lang="es-ES" dirty="0"/>
              <a:t> array </a:t>
            </a:r>
            <a:r>
              <a:rPr lang="es-ES" dirty="0" err="1"/>
              <a:t>of</a:t>
            </a:r>
            <a:r>
              <a:rPr lang="es-ES" dirty="0"/>
              <a:t> boles </a:t>
            </a:r>
            <a:r>
              <a:rPr lang="es-ES" dirty="0" err="1"/>
              <a:t>spheres</a:t>
            </a:r>
            <a:r>
              <a:rPr lang="es-ES" dirty="0"/>
              <a:t> </a:t>
            </a:r>
            <a:r>
              <a:rPr lang="es-ES" dirty="0" err="1"/>
              <a:t>or</a:t>
            </a:r>
            <a:r>
              <a:rPr lang="es-ES" dirty="0"/>
              <a:t> </a:t>
            </a:r>
            <a:r>
              <a:rPr lang="es-ES" dirty="0" err="1"/>
              <a:t>just</a:t>
            </a:r>
            <a:r>
              <a:rPr lang="es-ES" dirty="0"/>
              <a:t> more pile-up </a:t>
            </a:r>
            <a:r>
              <a:rPr lang="es-ES" dirty="0" err="1"/>
              <a:t>capacity</a:t>
            </a:r>
            <a:r>
              <a:rPr lang="es-ES" dirty="0"/>
              <a:t>?</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7</a:t>
            </a:fld>
            <a:endParaRPr lang="en-US"/>
          </a:p>
        </p:txBody>
      </p:sp>
    </p:spTree>
    <p:extLst>
      <p:ext uri="{BB962C8B-B14F-4D97-AF65-F5344CB8AC3E}">
        <p14:creationId xmlns:p14="http://schemas.microsoft.com/office/powerpoint/2010/main" val="382094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We</a:t>
            </a:r>
            <a:r>
              <a:rPr lang="es-ES" dirty="0"/>
              <a:t> are </a:t>
            </a:r>
            <a:r>
              <a:rPr lang="es-ES" dirty="0" err="1"/>
              <a:t>on</a:t>
            </a:r>
            <a:r>
              <a:rPr lang="es-ES" dirty="0"/>
              <a:t> </a:t>
            </a:r>
            <a:r>
              <a:rPr lang="es-ES" dirty="0" err="1"/>
              <a:t>enviorment</a:t>
            </a:r>
            <a:r>
              <a:rPr lang="es-ES" dirty="0"/>
              <a:t> </a:t>
            </a:r>
            <a:r>
              <a:rPr lang="es-ES" dirty="0" err="1"/>
              <a:t>of</a:t>
            </a:r>
            <a:r>
              <a:rPr lang="es-ES" dirty="0"/>
              <a:t> </a:t>
            </a:r>
            <a:r>
              <a:rPr lang="es-ES" dirty="0" err="1"/>
              <a:t>high</a:t>
            </a:r>
            <a:r>
              <a:rPr lang="es-ES" dirty="0"/>
              <a:t> </a:t>
            </a:r>
            <a:r>
              <a:rPr lang="es-ES" dirty="0" err="1"/>
              <a:t>resolution</a:t>
            </a:r>
            <a:r>
              <a:rPr lang="es-ES" dirty="0"/>
              <a:t>. </a:t>
            </a:r>
            <a:r>
              <a:rPr lang="es-ES" dirty="0" err="1"/>
              <a:t>This</a:t>
            </a:r>
            <a:r>
              <a:rPr lang="es-ES" dirty="0"/>
              <a:t> </a:t>
            </a:r>
            <a:r>
              <a:rPr lang="es-ES" dirty="0" err="1"/>
              <a:t>typs</a:t>
            </a:r>
            <a:r>
              <a:rPr lang="es-ES" dirty="0"/>
              <a:t> </a:t>
            </a:r>
            <a:r>
              <a:rPr lang="es-ES" dirty="0" err="1"/>
              <a:t>of</a:t>
            </a:r>
            <a:r>
              <a:rPr lang="es-ES" dirty="0"/>
              <a:t> </a:t>
            </a:r>
            <a:r>
              <a:rPr lang="es-ES" dirty="0" err="1"/>
              <a:t>specpecta</a:t>
            </a:r>
            <a:r>
              <a:rPr lang="es-ES" dirty="0"/>
              <a:t> </a:t>
            </a:r>
            <a:r>
              <a:rPr lang="es-ES" dirty="0" err="1"/>
              <a:t>used</a:t>
            </a:r>
            <a:r>
              <a:rPr lang="es-ES" dirty="0"/>
              <a:t> </a:t>
            </a:r>
            <a:r>
              <a:rPr lang="es-ES" dirty="0" err="1"/>
              <a:t>to</a:t>
            </a:r>
            <a:r>
              <a:rPr lang="es-ES" dirty="0"/>
              <a:t> </a:t>
            </a:r>
            <a:r>
              <a:rPr lang="es-ES" dirty="0" err="1"/>
              <a:t>obtain</a:t>
            </a:r>
            <a:r>
              <a:rPr lang="es-ES" dirty="0"/>
              <a:t> </a:t>
            </a:r>
            <a:r>
              <a:rPr lang="es-ES" dirty="0" err="1"/>
              <a:t>with</a:t>
            </a:r>
            <a:r>
              <a:rPr lang="es-ES" dirty="0"/>
              <a:t> </a:t>
            </a:r>
            <a:r>
              <a:rPr lang="es-ES" dirty="0" err="1"/>
              <a:t>analog</a:t>
            </a:r>
            <a:r>
              <a:rPr lang="es-ES" dirty="0"/>
              <a:t> </a:t>
            </a:r>
            <a:r>
              <a:rPr lang="es-ES" dirty="0" err="1"/>
              <a:t>electronics</a:t>
            </a:r>
            <a:r>
              <a:rPr lang="es-ES" dirty="0"/>
              <a:t>. </a:t>
            </a:r>
            <a:r>
              <a:rPr lang="es-ES" dirty="0" err="1"/>
              <a:t>Analog</a:t>
            </a:r>
            <a:r>
              <a:rPr lang="es-ES" dirty="0"/>
              <a:t> </a:t>
            </a:r>
            <a:r>
              <a:rPr lang="es-ES" dirty="0" err="1"/>
              <a:t>to</a:t>
            </a:r>
            <a:r>
              <a:rPr lang="es-ES" dirty="0"/>
              <a:t> digital </a:t>
            </a:r>
            <a:r>
              <a:rPr lang="es-ES" dirty="0" err="1"/>
              <a:t>converters</a:t>
            </a:r>
            <a:r>
              <a:rPr lang="es-ES" dirty="0"/>
              <a:t> </a:t>
            </a:r>
            <a:r>
              <a:rPr lang="es-ES" dirty="0" err="1"/>
              <a:t>have</a:t>
            </a:r>
            <a:r>
              <a:rPr lang="es-ES" dirty="0"/>
              <a:t> </a:t>
            </a:r>
            <a:r>
              <a:rPr lang="es-ES" dirty="0" err="1"/>
              <a:t>replaced</a:t>
            </a:r>
            <a:r>
              <a:rPr lang="es-ES" dirty="0"/>
              <a:t> </a:t>
            </a:r>
            <a:r>
              <a:rPr lang="es-ES" dirty="0" err="1"/>
              <a:t>them</a:t>
            </a:r>
            <a:r>
              <a:rPr lang="es-ES" dirty="0"/>
              <a:t>. </a:t>
            </a:r>
          </a:p>
          <a:p>
            <a:r>
              <a:rPr lang="es-ES" dirty="0"/>
              <a:t>- </a:t>
            </a:r>
            <a:r>
              <a:rPr lang="es-ES" dirty="0" err="1"/>
              <a:t>Talk</a:t>
            </a:r>
            <a:r>
              <a:rPr lang="es-ES" dirty="0"/>
              <a:t> </a:t>
            </a:r>
            <a:r>
              <a:rPr lang="es-ES" dirty="0" err="1"/>
              <a:t>about</a:t>
            </a:r>
            <a:r>
              <a:rPr lang="es-ES" dirty="0"/>
              <a:t> </a:t>
            </a:r>
            <a:r>
              <a:rPr lang="es-ES" dirty="0" err="1"/>
              <a:t>our</a:t>
            </a:r>
            <a:r>
              <a:rPr lang="es-ES" dirty="0"/>
              <a:t> </a:t>
            </a:r>
            <a:r>
              <a:rPr lang="es-ES" dirty="0" err="1"/>
              <a:t>Sample</a:t>
            </a:r>
            <a:r>
              <a:rPr lang="es-ES" dirty="0"/>
              <a:t> </a:t>
            </a:r>
            <a:r>
              <a:rPr lang="es-ES" dirty="0" err="1"/>
              <a:t>Rate</a:t>
            </a:r>
            <a:r>
              <a:rPr lang="es-ES" dirty="0"/>
              <a:t> 500MHz -&gt; </a:t>
            </a:r>
            <a:r>
              <a:rPr lang="es-ES" dirty="0" err="1"/>
              <a:t>Only</a:t>
            </a:r>
            <a:r>
              <a:rPr lang="es-ES" dirty="0"/>
              <a:t> </a:t>
            </a:r>
            <a:r>
              <a:rPr lang="es-ES" dirty="0" err="1"/>
              <a:t>for</a:t>
            </a:r>
            <a:r>
              <a:rPr lang="es-ES" dirty="0"/>
              <a:t> </a:t>
            </a:r>
            <a:r>
              <a:rPr lang="es-ES" dirty="0" err="1"/>
              <a:t>the</a:t>
            </a:r>
            <a:r>
              <a:rPr lang="es-ES" dirty="0"/>
              <a:t> </a:t>
            </a:r>
            <a:r>
              <a:rPr lang="es-ES" dirty="0" err="1"/>
              <a:t>calibration</a:t>
            </a:r>
            <a:r>
              <a:rPr lang="es-ES" dirty="0"/>
              <a:t> 5TB and 9 </a:t>
            </a:r>
            <a:r>
              <a:rPr lang="es-ES" dirty="0" err="1"/>
              <a:t>runs</a:t>
            </a:r>
            <a:r>
              <a:rPr lang="es-ES" dirty="0"/>
              <a:t>.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9</a:t>
            </a:fld>
            <a:endParaRPr lang="en-US"/>
          </a:p>
        </p:txBody>
      </p:sp>
    </p:spTree>
    <p:extLst>
      <p:ext uri="{BB962C8B-B14F-4D97-AF65-F5344CB8AC3E}">
        <p14:creationId xmlns:p14="http://schemas.microsoft.com/office/powerpoint/2010/main" val="154004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We</a:t>
            </a:r>
            <a:r>
              <a:rPr lang="es-ES" dirty="0"/>
              <a:t> </a:t>
            </a:r>
            <a:r>
              <a:rPr lang="es-ES" dirty="0" err="1"/>
              <a:t>couldn’t</a:t>
            </a:r>
            <a:r>
              <a:rPr lang="es-ES" dirty="0"/>
              <a:t> done </a:t>
            </a:r>
            <a:r>
              <a:rPr lang="es-ES" dirty="0" err="1"/>
              <a:t>it</a:t>
            </a:r>
            <a:r>
              <a:rPr lang="es-ES" dirty="0"/>
              <a:t> </a:t>
            </a:r>
            <a:r>
              <a:rPr lang="es-ES" dirty="0" err="1"/>
              <a:t>with</a:t>
            </a:r>
            <a:r>
              <a:rPr lang="es-ES" dirty="0"/>
              <a:t> </a:t>
            </a:r>
            <a:r>
              <a:rPr lang="es-ES" dirty="0" err="1"/>
              <a:t>out</a:t>
            </a:r>
            <a:r>
              <a:rPr lang="es-ES" dirty="0"/>
              <a:t> </a:t>
            </a:r>
            <a:r>
              <a:rPr lang="es-ES" dirty="0" err="1"/>
              <a:t>the</a:t>
            </a:r>
            <a:r>
              <a:rPr lang="es-ES" dirty="0"/>
              <a:t> </a:t>
            </a:r>
            <a:r>
              <a:rPr lang="es-ES" dirty="0" err="1"/>
              <a:t>help</a:t>
            </a:r>
            <a:r>
              <a:rPr lang="es-ES" dirty="0"/>
              <a:t> </a:t>
            </a:r>
            <a:r>
              <a:rPr lang="es-ES" dirty="0" err="1"/>
              <a:t>of</a:t>
            </a:r>
            <a:r>
              <a:rPr lang="es-ES" dirty="0"/>
              <a:t> michi </a:t>
            </a:r>
          </a:p>
          <a:p>
            <a:r>
              <a:rPr lang="es-ES" dirty="0"/>
              <a:t>Disk Pool </a:t>
            </a:r>
            <a:r>
              <a:rPr lang="es-ES" dirty="0" err="1"/>
              <a:t>is</a:t>
            </a:r>
            <a:r>
              <a:rPr lang="es-ES" dirty="0"/>
              <a:t> </a:t>
            </a:r>
            <a:r>
              <a:rPr lang="es-ES" dirty="0" err="1"/>
              <a:t>for</a:t>
            </a:r>
            <a:r>
              <a:rPr lang="es-ES" dirty="0"/>
              <a:t> </a:t>
            </a:r>
            <a:r>
              <a:rPr lang="es-ES" dirty="0" err="1"/>
              <a:t>improving</a:t>
            </a:r>
            <a:r>
              <a:rPr lang="es-ES" dirty="0"/>
              <a:t> transfer </a:t>
            </a:r>
            <a:r>
              <a:rPr lang="es-ES" dirty="0" err="1"/>
              <a:t>rate</a:t>
            </a:r>
            <a:endParaRPr lang="es-ES" dirty="0"/>
          </a:p>
          <a:p>
            <a:r>
              <a:rPr lang="es-ES" dirty="0"/>
              <a:t>Zero </a:t>
            </a:r>
            <a:r>
              <a:rPr lang="es-ES" dirty="0" err="1"/>
              <a:t>supression</a:t>
            </a:r>
            <a:r>
              <a:rPr lang="es-ES" dirty="0"/>
              <a:t> </a:t>
            </a:r>
            <a:r>
              <a:rPr lang="es-ES" dirty="0" err="1"/>
              <a:t>is</a:t>
            </a:r>
            <a:r>
              <a:rPr lang="es-ES" dirty="0"/>
              <a:t> a compresión </a:t>
            </a:r>
            <a:r>
              <a:rPr lang="es-ES" dirty="0" err="1"/>
              <a:t>algorithm</a:t>
            </a:r>
            <a:endParaRPr lang="es-ES" dirty="0"/>
          </a:p>
          <a:p>
            <a:endParaRPr lang="es-ES" dirty="0"/>
          </a:p>
          <a:p>
            <a:r>
              <a:rPr lang="es-ES" dirty="0"/>
              <a:t>- </a:t>
            </a:r>
            <a:r>
              <a:rPr lang="es-ES" dirty="0" err="1"/>
              <a:t>Takes</a:t>
            </a:r>
            <a:r>
              <a:rPr lang="es-ES" dirty="0"/>
              <a:t> </a:t>
            </a:r>
            <a:r>
              <a:rPr lang="es-ES" dirty="0" err="1"/>
              <a:t>arround</a:t>
            </a:r>
            <a:r>
              <a:rPr lang="es-ES" dirty="0"/>
              <a:t> 5 </a:t>
            </a:r>
            <a:r>
              <a:rPr lang="es-ES" dirty="0" err="1"/>
              <a:t>days</a:t>
            </a:r>
            <a:r>
              <a:rPr lang="es-ES" dirty="0"/>
              <a:t> </a:t>
            </a:r>
            <a:r>
              <a:rPr lang="es-ES" dirty="0" err="1"/>
              <a:t>to</a:t>
            </a:r>
            <a:r>
              <a:rPr lang="es-ES" dirty="0"/>
              <a:t> </a:t>
            </a:r>
            <a:r>
              <a:rPr lang="es-ES" dirty="0" err="1"/>
              <a:t>process</a:t>
            </a:r>
            <a:r>
              <a:rPr lang="es-ES" dirty="0"/>
              <a:t> </a:t>
            </a:r>
            <a:r>
              <a:rPr lang="es-ES" dirty="0" err="1"/>
              <a:t>all</a:t>
            </a:r>
            <a:r>
              <a:rPr lang="es-ES" dirty="0"/>
              <a:t> data files</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10</a:t>
            </a:fld>
            <a:endParaRPr lang="en-US"/>
          </a:p>
        </p:txBody>
      </p:sp>
    </p:spTree>
    <p:extLst>
      <p:ext uri="{BB962C8B-B14F-4D97-AF65-F5344CB8AC3E}">
        <p14:creationId xmlns:p14="http://schemas.microsoft.com/office/powerpoint/2010/main" val="24288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So when all the data is processed when can open a file and see what is like.  See all the different signal shapes, with a first look we don’t see any </a:t>
            </a:r>
            <a:r>
              <a:rPr lang="en-GB" dirty="0" err="1"/>
              <a:t>pil</a:t>
            </a:r>
            <a:r>
              <a:rPr lang="en-GB" dirty="0"/>
              <a:t> ups, this is do our work </a:t>
            </a:r>
            <a:r>
              <a:rPr lang="en-GB" dirty="0" err="1"/>
              <a:t>esasier</a:t>
            </a:r>
            <a:r>
              <a:rPr lang="en-GB" dirty="0"/>
              <a:t>. </a:t>
            </a:r>
          </a:p>
          <a:p>
            <a:endParaRPr lang="en-GB" dirty="0"/>
          </a:p>
          <a:p>
            <a:r>
              <a:rPr lang="en-GB" dirty="0"/>
              <a:t>Raw Signal, </a:t>
            </a:r>
            <a:r>
              <a:rPr lang="en-GB" dirty="0" err="1"/>
              <a:t>coment</a:t>
            </a:r>
            <a:r>
              <a:rPr lang="en-GB" dirty="0"/>
              <a:t> that there are 14 </a:t>
            </a:r>
            <a:r>
              <a:rPr lang="en-GB" dirty="0" err="1"/>
              <a:t>singals</a:t>
            </a:r>
            <a:r>
              <a:rPr lang="en-GB" dirty="0"/>
              <a:t> ins a root file and 500 ROOT files in one detector</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12</a:t>
            </a:fld>
            <a:endParaRPr lang="en-US"/>
          </a:p>
        </p:txBody>
      </p:sp>
    </p:spTree>
    <p:extLst>
      <p:ext uri="{BB962C8B-B14F-4D97-AF65-F5344CB8AC3E}">
        <p14:creationId xmlns:p14="http://schemas.microsoft.com/office/powerpoint/2010/main" val="193265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On the other hand Small pulses at the same magnitude of background noise will create problems in the future. So we need to be </a:t>
            </a:r>
            <a:r>
              <a:rPr lang="en-GB" dirty="0" err="1"/>
              <a:t>carefull</a:t>
            </a:r>
            <a:r>
              <a:rPr lang="en-GB" dirty="0"/>
              <a:t>. </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13</a:t>
            </a:fld>
            <a:endParaRPr lang="en-US"/>
          </a:p>
        </p:txBody>
      </p:sp>
    </p:spTree>
    <p:extLst>
      <p:ext uri="{BB962C8B-B14F-4D97-AF65-F5344CB8AC3E}">
        <p14:creationId xmlns:p14="http://schemas.microsoft.com/office/powerpoint/2010/main" val="752474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Slid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4F0BD3A-8A16-304C-B563-B9C335D293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49992" y="1468767"/>
            <a:ext cx="9092016" cy="3585583"/>
          </a:xfrm>
          <a:prstGeom prst="rect">
            <a:avLst/>
          </a:prstGeom>
        </p:spPr>
      </p:pic>
    </p:spTree>
    <p:extLst>
      <p:ext uri="{BB962C8B-B14F-4D97-AF65-F5344CB8AC3E}">
        <p14:creationId xmlns:p14="http://schemas.microsoft.com/office/powerpoint/2010/main" val="1295105382"/>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407987" y="2427287"/>
            <a:ext cx="5616575" cy="3762376"/>
          </a:xfrm>
        </p:spPr>
        <p:txBody>
          <a:bodyPr/>
          <a:lstStyle>
            <a:lvl1pPr marL="324000" indent="-324000">
              <a:buFont typeface="Arial" panose="020B0604020202020204" pitchFamily="34" charset="0"/>
              <a:buChar char="•"/>
              <a:defRPr/>
            </a:lvl1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427287"/>
            <a:ext cx="5611813" cy="3762376"/>
          </a:xfrm>
        </p:spPr>
        <p:txBody>
          <a:bodyPr/>
          <a:lstStyle>
            <a:lvl1pPr marL="324000" indent="-324000">
              <a:buFont typeface="Arial" panose="020B0604020202020204" pitchFamily="34" charset="0"/>
              <a:buChar char="•"/>
              <a:defRPr/>
            </a:lvl1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10" name="Date Placeholder 9">
            <a:extLst>
              <a:ext uri="{FF2B5EF4-FFF2-40B4-BE49-F238E27FC236}">
                <a16:creationId xmlns:a16="http://schemas.microsoft.com/office/drawing/2014/main" id="{0B511762-E0C9-6C4A-9015-D9D3D4FF97C2}"/>
              </a:ext>
            </a:extLst>
          </p:cNvPr>
          <p:cNvSpPr>
            <a:spLocks noGrp="1"/>
          </p:cNvSpPr>
          <p:nvPr>
            <p:ph type="dt" sz="half" idx="10"/>
          </p:nvPr>
        </p:nvSpPr>
        <p:spPr/>
        <p:txBody>
          <a:bodyPr/>
          <a:lstStyle/>
          <a:p>
            <a:fld id="{E55A14D2-5EA4-D441-9B05-EA6BE2669C71}" type="datetime3">
              <a:rPr lang="en-US" smtClean="0"/>
              <a:t>21 January 2023</a:t>
            </a:fld>
            <a:endParaRPr lang="en-US" dirty="0"/>
          </a:p>
        </p:txBody>
      </p:sp>
      <p:sp>
        <p:nvSpPr>
          <p:cNvPr id="11" name="Footer Placeholder 10">
            <a:extLst>
              <a:ext uri="{FF2B5EF4-FFF2-40B4-BE49-F238E27FC236}">
                <a16:creationId xmlns:a16="http://schemas.microsoft.com/office/drawing/2014/main" id="{E2689900-D127-9840-8E06-B694B9FE1267}"/>
              </a:ext>
            </a:extLst>
          </p:cNvPr>
          <p:cNvSpPr>
            <a:spLocks noGrp="1"/>
          </p:cNvSpPr>
          <p:nvPr>
            <p:ph type="ftr" sz="quarter" idx="11"/>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12" name="Slide Number Placeholder 11">
            <a:extLst>
              <a:ext uri="{FF2B5EF4-FFF2-40B4-BE49-F238E27FC236}">
                <a16:creationId xmlns:a16="http://schemas.microsoft.com/office/drawing/2014/main" id="{7B398DFD-572D-D549-8BBF-A86A1DFF026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678086151"/>
      </p:ext>
    </p:extLst>
  </p:cSld>
  <p:clrMapOvr>
    <a:masterClrMapping/>
  </p:clrMapOvr>
  <p:extLst>
    <p:ext uri="{DCECCB84-F9BA-43D5-87BE-67443E8EF086}">
      <p15:sldGuideLst xmlns:p15="http://schemas.microsoft.com/office/powerpoint/2012/main">
        <p15:guide id="1" orient="horz" pos="1434" userDrawn="1">
          <p15:clr>
            <a:srgbClr val="FBAE40"/>
          </p15:clr>
        </p15:guide>
        <p15:guide id="2" orient="horz" pos="152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5616574" cy="106574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07987" y="1598658"/>
            <a:ext cx="5616575" cy="4537099"/>
          </a:xfrm>
        </p:spPr>
        <p:txBody>
          <a:bodyPr/>
          <a:lstStyle>
            <a:lvl1pPr>
              <a:defRPr>
                <a:solidFill>
                  <a:schemeClr val="tx2">
                    <a:lumMod val="50000"/>
                  </a:schemeClr>
                </a:solidFill>
              </a:defRPr>
            </a:lvl1pPr>
            <a:lvl2pPr>
              <a:lnSpc>
                <a:spcPct val="100000"/>
              </a:lnSpc>
              <a:defRPr/>
            </a:lvl2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9" name="Picture Placeholder 8">
            <a:extLst>
              <a:ext uri="{FF2B5EF4-FFF2-40B4-BE49-F238E27FC236}">
                <a16:creationId xmlns:a16="http://schemas.microsoft.com/office/drawing/2014/main" id="{94588863-2E7B-784C-BD2D-8C3D0E7E1D84}"/>
              </a:ext>
            </a:extLst>
          </p:cNvPr>
          <p:cNvSpPr>
            <a:spLocks noGrp="1"/>
          </p:cNvSpPr>
          <p:nvPr>
            <p:ph type="pic" sz="quarter" idx="13" hasCustomPrompt="1"/>
          </p:nvPr>
        </p:nvSpPr>
        <p:spPr>
          <a:xfrm>
            <a:off x="6167439" y="-13252"/>
            <a:ext cx="6024562" cy="6303940"/>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fld id="{89A83A09-9AFD-C14A-9C29-D6392D85326F}" type="datetime3">
              <a:rPr lang="en-US" smtClean="0"/>
              <a:t>21 January 2023</a:t>
            </a:fld>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87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Picture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07987" y="1598658"/>
            <a:ext cx="5616575" cy="4608512"/>
          </a:xfrm>
        </p:spPr>
        <p:txBody>
          <a:bodyPr/>
          <a:lstStyle>
            <a:lvl1pPr>
              <a:defRPr>
                <a:solidFill>
                  <a:schemeClr val="tx2">
                    <a:lumMod val="50000"/>
                  </a:schemeClr>
                </a:solidFill>
              </a:defRPr>
            </a:lvl1pPr>
            <a:lvl2pPr>
              <a:lnSpc>
                <a:spcPct val="100000"/>
              </a:lnSpc>
              <a:defRPr/>
            </a:lvl2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fld id="{F8AD99CC-CC35-2540-9734-9D7F73E48FC4}" type="datetime3">
              <a:rPr lang="en-US" smtClean="0"/>
              <a:t>21 January 2023</a:t>
            </a:fld>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11" name="Picture Placeholder 5">
            <a:extLst>
              <a:ext uri="{FF2B5EF4-FFF2-40B4-BE49-F238E27FC236}">
                <a16:creationId xmlns:a16="http://schemas.microsoft.com/office/drawing/2014/main" id="{47B07ADD-2F17-5640-985B-72FA646913F0}"/>
              </a:ext>
            </a:extLst>
          </p:cNvPr>
          <p:cNvSpPr>
            <a:spLocks noGrp="1"/>
          </p:cNvSpPr>
          <p:nvPr>
            <p:ph type="pic" sz="quarter" idx="13" hasCustomPrompt="1"/>
          </p:nvPr>
        </p:nvSpPr>
        <p:spPr>
          <a:xfrm>
            <a:off x="6167438" y="1592263"/>
            <a:ext cx="5616575" cy="2232025"/>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2" name="Picture Placeholder 5">
            <a:extLst>
              <a:ext uri="{FF2B5EF4-FFF2-40B4-BE49-F238E27FC236}">
                <a16:creationId xmlns:a16="http://schemas.microsoft.com/office/drawing/2014/main" id="{AB41C95B-0CD0-B44F-9130-66CCD53B86BB}"/>
              </a:ext>
            </a:extLst>
          </p:cNvPr>
          <p:cNvSpPr>
            <a:spLocks noGrp="1"/>
          </p:cNvSpPr>
          <p:nvPr>
            <p:ph type="pic" sz="quarter" idx="17" hasCustomPrompt="1"/>
          </p:nvPr>
        </p:nvSpPr>
        <p:spPr>
          <a:xfrm>
            <a:off x="6167438" y="3969703"/>
            <a:ext cx="5616575" cy="2232025"/>
          </a:xfrm>
          <a:pattFill prst="lgCheck">
            <a:fgClr>
              <a:schemeClr val="accent5"/>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036724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07987" y="1598658"/>
            <a:ext cx="3708401" cy="4608512"/>
          </a:xfrm>
        </p:spPr>
        <p:txBody>
          <a:bodyPr/>
          <a:lstStyle>
            <a:lvl1pPr>
              <a:defRPr>
                <a:solidFill>
                  <a:schemeClr val="tx2">
                    <a:lumMod val="50000"/>
                  </a:schemeClr>
                </a:solidFill>
              </a:defRPr>
            </a:lvl1pPr>
            <a:lvl2pPr>
              <a:lnSpc>
                <a:spcPct val="120000"/>
              </a:lnSpc>
              <a:defRPr/>
            </a:lvl2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fld id="{D1BD7848-FBB4-4345-AA38-AE81003E421D}" type="datetime3">
              <a:rPr lang="en-US" smtClean="0"/>
              <a:t>21 January 2023</a:t>
            </a:fld>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9" name="Picture Placeholder 5">
            <a:extLst>
              <a:ext uri="{FF2B5EF4-FFF2-40B4-BE49-F238E27FC236}">
                <a16:creationId xmlns:a16="http://schemas.microsoft.com/office/drawing/2014/main" id="{255B7D9F-7313-2F46-8079-FEA6DAA0CF20}"/>
              </a:ext>
            </a:extLst>
          </p:cNvPr>
          <p:cNvSpPr>
            <a:spLocks noGrp="1"/>
          </p:cNvSpPr>
          <p:nvPr>
            <p:ph type="pic" sz="quarter" idx="13" hasCustomPrompt="1"/>
          </p:nvPr>
        </p:nvSpPr>
        <p:spPr>
          <a:xfrm>
            <a:off x="8075613" y="1592263"/>
            <a:ext cx="3708400" cy="2232025"/>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3" name="Picture Placeholder 5">
            <a:extLst>
              <a:ext uri="{FF2B5EF4-FFF2-40B4-BE49-F238E27FC236}">
                <a16:creationId xmlns:a16="http://schemas.microsoft.com/office/drawing/2014/main" id="{AECDCA30-A5C6-3549-9DAD-01819664F157}"/>
              </a:ext>
            </a:extLst>
          </p:cNvPr>
          <p:cNvSpPr>
            <a:spLocks noGrp="1"/>
          </p:cNvSpPr>
          <p:nvPr>
            <p:ph type="pic" sz="quarter" idx="17" hasCustomPrompt="1"/>
          </p:nvPr>
        </p:nvSpPr>
        <p:spPr>
          <a:xfrm>
            <a:off x="8124681" y="3969703"/>
            <a:ext cx="3659332" cy="2232025"/>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4" name="Picture Placeholder 5">
            <a:extLst>
              <a:ext uri="{FF2B5EF4-FFF2-40B4-BE49-F238E27FC236}">
                <a16:creationId xmlns:a16="http://schemas.microsoft.com/office/drawing/2014/main" id="{0332EED6-F049-354D-90C1-2CDBDFEB153D}"/>
              </a:ext>
            </a:extLst>
          </p:cNvPr>
          <p:cNvSpPr>
            <a:spLocks noGrp="1"/>
          </p:cNvSpPr>
          <p:nvPr>
            <p:ph type="pic" sz="quarter" idx="18" hasCustomPrompt="1"/>
          </p:nvPr>
        </p:nvSpPr>
        <p:spPr>
          <a:xfrm>
            <a:off x="4259263" y="1592263"/>
            <a:ext cx="3659332" cy="2232025"/>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5" name="Picture Placeholder 5">
            <a:extLst>
              <a:ext uri="{FF2B5EF4-FFF2-40B4-BE49-F238E27FC236}">
                <a16:creationId xmlns:a16="http://schemas.microsoft.com/office/drawing/2014/main" id="{A46E76A3-B525-534D-9396-8E4D08F06F6A}"/>
              </a:ext>
            </a:extLst>
          </p:cNvPr>
          <p:cNvSpPr>
            <a:spLocks noGrp="1"/>
          </p:cNvSpPr>
          <p:nvPr>
            <p:ph type="pic" sz="quarter" idx="19" hasCustomPrompt="1"/>
          </p:nvPr>
        </p:nvSpPr>
        <p:spPr>
          <a:xfrm>
            <a:off x="4259263" y="3978015"/>
            <a:ext cx="3659332" cy="2232025"/>
          </a:xfrm>
          <a:pattFill prst="lgCheck">
            <a:fgClr>
              <a:schemeClr val="accent5"/>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40705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s and 2 Pictures ">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8" y="2420938"/>
            <a:ext cx="5616575" cy="3779837"/>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D4B0609-1753-094D-A27B-B1604B6E44F9}"/>
              </a:ext>
            </a:extLst>
          </p:cNvPr>
          <p:cNvSpPr>
            <a:spLocks noGrp="1"/>
          </p:cNvSpPr>
          <p:nvPr>
            <p:ph type="dt" sz="half" idx="15"/>
          </p:nvPr>
        </p:nvSpPr>
        <p:spPr/>
        <p:txBody>
          <a:bodyPr/>
          <a:lstStyle/>
          <a:p>
            <a:fld id="{E386B3FD-B4E3-E84D-B775-AF72F11FC408}" type="datetime3">
              <a:rPr lang="en-US" smtClean="0"/>
              <a:t>21 January 2023</a:t>
            </a:fld>
            <a:endParaRPr lang="en-US" dirty="0"/>
          </a:p>
        </p:txBody>
      </p:sp>
      <p:sp>
        <p:nvSpPr>
          <p:cNvPr id="6" name="Footer Placeholder 5">
            <a:extLst>
              <a:ext uri="{FF2B5EF4-FFF2-40B4-BE49-F238E27FC236}">
                <a16:creationId xmlns:a16="http://schemas.microsoft.com/office/drawing/2014/main" id="{D3380C24-4584-494A-B2E2-7C02911E02E7}"/>
              </a:ext>
            </a:extLst>
          </p:cNvPr>
          <p:cNvSpPr>
            <a:spLocks noGrp="1"/>
          </p:cNvSpPr>
          <p:nvPr>
            <p:ph type="ftr" sz="quarter" idx="16"/>
          </p:nvPr>
        </p:nvSpPr>
        <p:spPr/>
        <p:txBody>
          <a:bodyPr/>
          <a:lstStyle/>
          <a:p>
            <a:r>
              <a:rPr lang="en-US" dirty="0"/>
              <a:t>Roger G. March | Data Analysis of </a:t>
            </a:r>
            <a:r>
              <a:rPr lang="en-US" baseline="30000" dirty="0"/>
              <a:t>3</a:t>
            </a:r>
            <a:r>
              <a:rPr lang="en-US" dirty="0"/>
              <a:t>He proportional counters</a:t>
            </a:r>
          </a:p>
        </p:txBody>
      </p:sp>
      <p:sp>
        <p:nvSpPr>
          <p:cNvPr id="10" name="Slide Number Placeholder 9">
            <a:extLst>
              <a:ext uri="{FF2B5EF4-FFF2-40B4-BE49-F238E27FC236}">
                <a16:creationId xmlns:a16="http://schemas.microsoft.com/office/drawing/2014/main" id="{89BEDBAA-E014-4E48-AA09-5D0DC18C0C76}"/>
              </a:ext>
            </a:extLst>
          </p:cNvPr>
          <p:cNvSpPr>
            <a:spLocks noGrp="1"/>
          </p:cNvSpPr>
          <p:nvPr>
            <p:ph type="sldNum" sz="quarter" idx="17"/>
          </p:nvPr>
        </p:nvSpPr>
        <p:spPr/>
        <p:txBody>
          <a:bodyPr/>
          <a:lstStyle/>
          <a:p>
            <a:fld id="{36B5EA5A-BC32-A742-B11B-8E7414D5B535}" type="slidenum">
              <a:rPr lang="en-US" smtClean="0"/>
              <a:pPr/>
              <a:t>‹Nº›</a:t>
            </a:fld>
            <a:endParaRPr lang="en-US" dirty="0"/>
          </a:p>
        </p:txBody>
      </p:sp>
      <p:sp>
        <p:nvSpPr>
          <p:cNvPr id="8" name="Picture Placeholder 7">
            <a:extLst>
              <a:ext uri="{FF2B5EF4-FFF2-40B4-BE49-F238E27FC236}">
                <a16:creationId xmlns:a16="http://schemas.microsoft.com/office/drawing/2014/main" id="{D35BE112-10C7-F548-91D2-DD3128654F33}"/>
              </a:ext>
            </a:extLst>
          </p:cNvPr>
          <p:cNvSpPr>
            <a:spLocks noGrp="1"/>
          </p:cNvSpPr>
          <p:nvPr>
            <p:ph type="pic" sz="quarter" idx="18" hasCustomPrompt="1"/>
          </p:nvPr>
        </p:nvSpPr>
        <p:spPr>
          <a:xfrm>
            <a:off x="6172200" y="2420938"/>
            <a:ext cx="5616575" cy="3779837"/>
          </a:xfrm>
          <a:pattFill prst="lgCheck">
            <a:fgClr>
              <a:schemeClr val="accent5"/>
            </a:fgClr>
            <a:bgClr>
              <a:schemeClr val="bg1"/>
            </a:bgClr>
          </a:pattFill>
        </p:spPr>
        <p:txBody>
          <a:bodyPr anchor="ctr" anchorCtr="0"/>
          <a:lstStyle>
            <a:lvl1pPr algn="ctr">
              <a:defRPr/>
            </a:lvl1pPr>
          </a:lstStyle>
          <a:p>
            <a:r>
              <a:rPr lang="en-GB" dirty="0"/>
              <a:t>Drag and Drop picture</a:t>
            </a:r>
          </a:p>
        </p:txBody>
      </p:sp>
    </p:spTree>
    <p:extLst>
      <p:ext uri="{BB962C8B-B14F-4D97-AF65-F5344CB8AC3E}">
        <p14:creationId xmlns:p14="http://schemas.microsoft.com/office/powerpoint/2010/main" val="2845831817"/>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and 3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07987" y="1592263"/>
            <a:ext cx="3708401" cy="668337"/>
          </a:xfrm>
        </p:spPr>
        <p:txBody>
          <a:bodyPr anchor="t" anchorCtr="0"/>
          <a:lstStyle>
            <a:lvl1pPr marL="0" indent="0">
              <a:lnSpc>
                <a:spcPct val="100000"/>
              </a:lnSpc>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5" name="Text Placeholder 4"/>
          <p:cNvSpPr>
            <a:spLocks noGrp="1"/>
          </p:cNvSpPr>
          <p:nvPr>
            <p:ph type="body" sz="quarter" idx="3"/>
          </p:nvPr>
        </p:nvSpPr>
        <p:spPr>
          <a:xfrm>
            <a:off x="8075612" y="1604966"/>
            <a:ext cx="3713187" cy="655634"/>
          </a:xfrm>
        </p:spPr>
        <p:txBody>
          <a:bodyPr anchor="t" anchorCtr="0"/>
          <a:lstStyle>
            <a:lvl1pPr marL="0" indent="0">
              <a:spcBef>
                <a:spcPts val="400"/>
              </a:spcBef>
              <a:spcAft>
                <a:spcPts val="0"/>
              </a:spcAft>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9" y="2420938"/>
            <a:ext cx="3708400" cy="3779837"/>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3" name="Picture Placeholder 12">
            <a:extLst>
              <a:ext uri="{FF2B5EF4-FFF2-40B4-BE49-F238E27FC236}">
                <a16:creationId xmlns:a16="http://schemas.microsoft.com/office/drawing/2014/main" id="{EC779F7E-9707-2542-A19F-DD09A53038A7}"/>
              </a:ext>
            </a:extLst>
          </p:cNvPr>
          <p:cNvSpPr>
            <a:spLocks noGrp="1"/>
          </p:cNvSpPr>
          <p:nvPr>
            <p:ph type="pic" sz="quarter" idx="14" hasCustomPrompt="1"/>
          </p:nvPr>
        </p:nvSpPr>
        <p:spPr>
          <a:xfrm>
            <a:off x="8075613" y="2416175"/>
            <a:ext cx="3713187" cy="3779837"/>
          </a:xfrm>
          <a:pattFill prst="lgCheck">
            <a:fgClr>
              <a:schemeClr val="accent5"/>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a:buNone/>
              <a:tabLst/>
              <a:defRPr b="1"/>
            </a:lvl1pPr>
          </a:lstStyle>
          <a:p>
            <a:r>
              <a:rPr lang="en-US"/>
              <a:t>Drag and Drop picture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253846" y="1601227"/>
            <a:ext cx="3708401" cy="668337"/>
          </a:xfrm>
        </p:spPr>
        <p:txBody>
          <a:bodyPr anchor="t" anchorCtr="0"/>
          <a:lstStyle>
            <a:lvl1pPr marL="0" indent="0">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253848" y="2429902"/>
            <a:ext cx="3708400" cy="3779837"/>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fld id="{6F10010C-F6F0-144E-BAF3-A429F55C618E}" type="datetime3">
              <a:rPr lang="en-US" smtClean="0"/>
              <a:t>21 January 2023</a:t>
            </a:fld>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n-US" dirty="0"/>
              <a:t>Roger G. March | Data Analysis of </a:t>
            </a:r>
            <a:r>
              <a:rPr lang="en-US" baseline="30000" dirty="0"/>
              <a:t>3</a:t>
            </a:r>
            <a:r>
              <a:rPr lang="en-US" dirty="0"/>
              <a:t>He proportional counters</a:t>
            </a:r>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201835388"/>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Pictures with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116386" y="1601376"/>
            <a:ext cx="3960000" cy="1131215"/>
          </a:xfrm>
          <a:solidFill>
            <a:schemeClr val="accent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116386" y="2732442"/>
            <a:ext cx="3959225" cy="3477297"/>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fld id="{8FB9380C-4B51-7241-B1C5-FEB689A995C2}" type="datetime3">
              <a:rPr lang="en-US" smtClean="0"/>
              <a:t>21 January 2023</a:t>
            </a:fld>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
        <p:nvSpPr>
          <p:cNvPr id="15" name="Text Placeholder 2">
            <a:extLst>
              <a:ext uri="{FF2B5EF4-FFF2-40B4-BE49-F238E27FC236}">
                <a16:creationId xmlns:a16="http://schemas.microsoft.com/office/drawing/2014/main" id="{F0E95B09-A858-4A4A-B159-8C5B917D41E5}"/>
              </a:ext>
            </a:extLst>
          </p:cNvPr>
          <p:cNvSpPr>
            <a:spLocks noGrp="1"/>
          </p:cNvSpPr>
          <p:nvPr>
            <p:ph type="body" idx="20"/>
          </p:nvPr>
        </p:nvSpPr>
        <p:spPr>
          <a:xfrm>
            <a:off x="3275" y="5078524"/>
            <a:ext cx="3960000" cy="1131215"/>
          </a:xfrm>
          <a:solidFill>
            <a:schemeClr val="accent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Picture Placeholder 10">
            <a:extLst>
              <a:ext uri="{FF2B5EF4-FFF2-40B4-BE49-F238E27FC236}">
                <a16:creationId xmlns:a16="http://schemas.microsoft.com/office/drawing/2014/main" id="{2FF76D54-8841-EA4B-B514-DFCE90D05C81}"/>
              </a:ext>
            </a:extLst>
          </p:cNvPr>
          <p:cNvSpPr>
            <a:spLocks noGrp="1"/>
          </p:cNvSpPr>
          <p:nvPr>
            <p:ph type="pic" sz="quarter" idx="21" hasCustomPrompt="1"/>
          </p:nvPr>
        </p:nvSpPr>
        <p:spPr>
          <a:xfrm>
            <a:off x="4050" y="1601376"/>
            <a:ext cx="3959225" cy="3477297"/>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17" name="Text Placeholder 2">
            <a:extLst>
              <a:ext uri="{FF2B5EF4-FFF2-40B4-BE49-F238E27FC236}">
                <a16:creationId xmlns:a16="http://schemas.microsoft.com/office/drawing/2014/main" id="{DED6363A-4107-5A4F-9E1E-0E88F802ABE9}"/>
              </a:ext>
            </a:extLst>
          </p:cNvPr>
          <p:cNvSpPr>
            <a:spLocks noGrp="1"/>
          </p:cNvSpPr>
          <p:nvPr>
            <p:ph type="body" idx="22"/>
          </p:nvPr>
        </p:nvSpPr>
        <p:spPr>
          <a:xfrm>
            <a:off x="8232388" y="5078524"/>
            <a:ext cx="3960000" cy="1131215"/>
          </a:xfrm>
          <a:solidFill>
            <a:schemeClr val="accent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8" name="Picture Placeholder 10">
            <a:extLst>
              <a:ext uri="{FF2B5EF4-FFF2-40B4-BE49-F238E27FC236}">
                <a16:creationId xmlns:a16="http://schemas.microsoft.com/office/drawing/2014/main" id="{91039F33-9CD5-004A-9F94-52D16B2EB081}"/>
              </a:ext>
            </a:extLst>
          </p:cNvPr>
          <p:cNvSpPr>
            <a:spLocks noGrp="1"/>
          </p:cNvSpPr>
          <p:nvPr>
            <p:ph type="pic" sz="quarter" idx="23" hasCustomPrompt="1"/>
          </p:nvPr>
        </p:nvSpPr>
        <p:spPr>
          <a:xfrm>
            <a:off x="8232388" y="1601376"/>
            <a:ext cx="3959225" cy="3477297"/>
          </a:xfrm>
          <a:pattFill prst="lgCheck">
            <a:fgClr>
              <a:schemeClr val="accent5"/>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550207374"/>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Horizontal and tex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12776" y="1592263"/>
            <a:ext cx="11376024" cy="2563906"/>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p:spPr>
        <p:txBody>
          <a:bodyPr/>
          <a:lstStyle/>
          <a:p>
            <a:pPr lvl="0"/>
            <a:r>
              <a:rPr lang="es-ES"/>
              <a:t>Haga clic para modificar los estilos de texto del patrón</a:t>
            </a:r>
          </a:p>
          <a:p>
            <a:pPr lvl="1"/>
            <a:r>
              <a:rPr lang="es-ES"/>
              <a:t>Segundo nivel</a:t>
            </a:r>
          </a:p>
          <a:p>
            <a:pPr lvl="2"/>
            <a:r>
              <a:rPr lang="es-ES"/>
              <a:t>Tercer nivel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p:spPr>
        <p:txBody>
          <a:bodyPr/>
          <a:lstStyle/>
          <a:p>
            <a:pPr lvl="0"/>
            <a:r>
              <a:rPr lang="es-ES"/>
              <a:t>Haga clic para modificar los estilos de texto del patrón</a:t>
            </a:r>
          </a:p>
          <a:p>
            <a:pPr lvl="1"/>
            <a:r>
              <a:rPr lang="es-ES"/>
              <a:t>Segundo nivel</a:t>
            </a:r>
          </a:p>
          <a:p>
            <a:pPr lvl="2"/>
            <a:r>
              <a:rPr lang="es-ES"/>
              <a:t>Tercer nivel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fld id="{5B12E276-0EB9-0B47-B368-FA480A6A2BED}" type="datetime3">
              <a:rPr lang="en-US" smtClean="0"/>
              <a:t>21 January 2023</a:t>
            </a:fld>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p:spPr>
        <p:txBody>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65685515"/>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Horizontal and text in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s-ES"/>
              <a:t>Haga clic para modificar el estilo de título del patrón</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0" y="1592263"/>
            <a:ext cx="12192000" cy="2945870"/>
          </a:xfrm>
          <a:pattFill prst="lgCheck">
            <a:fgClr>
              <a:schemeClr val="accent5"/>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a:solidFill>
            <a:schemeClr val="accent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s-ES"/>
              <a:t>Haga clic para modificar los estilos de texto del patrón</a:t>
            </a:r>
          </a:p>
          <a:p>
            <a:pPr lvl="1"/>
            <a:r>
              <a:rPr lang="es-ES"/>
              <a:t>Segundo nivel</a:t>
            </a:r>
          </a:p>
          <a:p>
            <a:pPr lvl="2"/>
            <a:r>
              <a:rPr lang="es-ES"/>
              <a:t>Tercer nivel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a:solidFill>
            <a:schemeClr val="accent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s-ES"/>
              <a:t>Haga clic para modificar los estilos de texto del patrón</a:t>
            </a:r>
          </a:p>
          <a:p>
            <a:pPr lvl="1"/>
            <a:r>
              <a:rPr lang="es-ES"/>
              <a:t>Segundo nivel</a:t>
            </a:r>
          </a:p>
          <a:p>
            <a:pPr lvl="2"/>
            <a:r>
              <a:rPr lang="es-ES"/>
              <a:t>Tercer nivel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fld id="{7E56C087-DF20-6544-90B6-C842B78D52E8}" type="datetime3">
              <a:rPr lang="en-US" smtClean="0"/>
              <a:t>21 January 2023</a:t>
            </a:fld>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a:solidFill>
            <a:schemeClr val="accent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83906186"/>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407987" y="1709738"/>
            <a:ext cx="11376025" cy="2852737"/>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07987" y="4589463"/>
            <a:ext cx="11376026" cy="150018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33FFEBF6-CE90-CC4E-8695-4D9E4AF1C9F7}"/>
              </a:ext>
            </a:extLst>
          </p:cNvPr>
          <p:cNvSpPr>
            <a:spLocks noGrp="1"/>
          </p:cNvSpPr>
          <p:nvPr>
            <p:ph type="dt" sz="half" idx="10"/>
          </p:nvPr>
        </p:nvSpPr>
        <p:spPr/>
        <p:txBody>
          <a:bodyPr/>
          <a:lstStyle/>
          <a:p>
            <a:fld id="{73DE68DD-2BC1-C446-ADB7-76A3823DB7E7}" type="datetime3">
              <a:rPr lang="en-US" smtClean="0"/>
              <a:t>21 January 2023</a:t>
            </a:fld>
            <a:endParaRPr lang="en-US" dirty="0"/>
          </a:p>
        </p:txBody>
      </p:sp>
      <p:sp>
        <p:nvSpPr>
          <p:cNvPr id="8" name="Footer Placeholder 7">
            <a:extLst>
              <a:ext uri="{FF2B5EF4-FFF2-40B4-BE49-F238E27FC236}">
                <a16:creationId xmlns:a16="http://schemas.microsoft.com/office/drawing/2014/main" id="{106BCDCA-F2B2-9249-AB85-06169E64A567}"/>
              </a:ext>
            </a:extLst>
          </p:cNvPr>
          <p:cNvSpPr>
            <a:spLocks noGrp="1"/>
          </p:cNvSpPr>
          <p:nvPr>
            <p:ph type="ftr" sz="quarter" idx="11"/>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9" name="Slide Number Placeholder 8">
            <a:extLst>
              <a:ext uri="{FF2B5EF4-FFF2-40B4-BE49-F238E27FC236}">
                <a16:creationId xmlns:a16="http://schemas.microsoft.com/office/drawing/2014/main" id="{46B4A1B0-EF49-4F43-ACA9-496419739709}"/>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632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Logo Slide">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A8AC9D0-957A-FD44-8AF7-FF2870AE32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64559" y="1563079"/>
            <a:ext cx="9462882" cy="3731841"/>
          </a:xfrm>
          <a:prstGeom prst="rect">
            <a:avLst/>
          </a:prstGeom>
        </p:spPr>
      </p:pic>
    </p:spTree>
    <p:extLst>
      <p:ext uri="{BB962C8B-B14F-4D97-AF65-F5344CB8AC3E}">
        <p14:creationId xmlns:p14="http://schemas.microsoft.com/office/powerpoint/2010/main" val="292537127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6" name="Date Placeholder 5">
            <a:extLst>
              <a:ext uri="{FF2B5EF4-FFF2-40B4-BE49-F238E27FC236}">
                <a16:creationId xmlns:a16="http://schemas.microsoft.com/office/drawing/2014/main" id="{2F8F7083-D188-D543-8008-F25F138E955C}"/>
              </a:ext>
            </a:extLst>
          </p:cNvPr>
          <p:cNvSpPr>
            <a:spLocks noGrp="1"/>
          </p:cNvSpPr>
          <p:nvPr>
            <p:ph type="dt" sz="half" idx="10"/>
          </p:nvPr>
        </p:nvSpPr>
        <p:spPr/>
        <p:txBody>
          <a:bodyPr/>
          <a:lstStyle/>
          <a:p>
            <a:fld id="{EE7C38F0-58D5-7848-A9A4-32D0F73A6EDD}" type="datetime3">
              <a:rPr lang="en-US" smtClean="0"/>
              <a:t>21 January 2023</a:t>
            </a:fld>
            <a:endParaRPr lang="en-US" dirty="0"/>
          </a:p>
        </p:txBody>
      </p:sp>
      <p:sp>
        <p:nvSpPr>
          <p:cNvPr id="7" name="Footer Placeholder 6">
            <a:extLst>
              <a:ext uri="{FF2B5EF4-FFF2-40B4-BE49-F238E27FC236}">
                <a16:creationId xmlns:a16="http://schemas.microsoft.com/office/drawing/2014/main" id="{DA980EB7-C2CB-9D4D-8C5E-3EB093178EB7}"/>
              </a:ext>
            </a:extLst>
          </p:cNvPr>
          <p:cNvSpPr>
            <a:spLocks noGrp="1"/>
          </p:cNvSpPr>
          <p:nvPr>
            <p:ph type="ftr" sz="quarter" idx="11"/>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8" name="Slide Number Placeholder 7">
            <a:extLst>
              <a:ext uri="{FF2B5EF4-FFF2-40B4-BE49-F238E27FC236}">
                <a16:creationId xmlns:a16="http://schemas.microsoft.com/office/drawing/2014/main" id="{2F74050C-1801-2345-9DC3-F06B163A28D3}"/>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5708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F763763-5414-8544-AF6D-F8D5C9B1117C}"/>
              </a:ext>
            </a:extLst>
          </p:cNvPr>
          <p:cNvSpPr>
            <a:spLocks noGrp="1"/>
          </p:cNvSpPr>
          <p:nvPr>
            <p:ph type="dt" sz="half" idx="10"/>
          </p:nvPr>
        </p:nvSpPr>
        <p:spPr/>
        <p:txBody>
          <a:bodyPr/>
          <a:lstStyle/>
          <a:p>
            <a:fld id="{E7D69761-F68E-3B41-BA03-528973F27F26}" type="datetime3">
              <a:rPr lang="en-US" smtClean="0"/>
              <a:t>21 January 2023</a:t>
            </a:fld>
            <a:endParaRPr lang="en-US" dirty="0"/>
          </a:p>
        </p:txBody>
      </p:sp>
      <p:sp>
        <p:nvSpPr>
          <p:cNvPr id="6" name="Footer Placeholder 5">
            <a:extLst>
              <a:ext uri="{FF2B5EF4-FFF2-40B4-BE49-F238E27FC236}">
                <a16:creationId xmlns:a16="http://schemas.microsoft.com/office/drawing/2014/main" id="{7618A5D0-906E-0046-B0F3-96283308CD40}"/>
              </a:ext>
            </a:extLst>
          </p:cNvPr>
          <p:cNvSpPr>
            <a:spLocks noGrp="1"/>
          </p:cNvSpPr>
          <p:nvPr>
            <p:ph type="ftr" sz="quarter" idx="11"/>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7" name="Slide Number Placeholder 6">
            <a:extLst>
              <a:ext uri="{FF2B5EF4-FFF2-40B4-BE49-F238E27FC236}">
                <a16:creationId xmlns:a16="http://schemas.microsoft.com/office/drawing/2014/main" id="{414B140E-F283-BD43-9D8C-905BDA421CF5}"/>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3704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9AC4-96B9-704B-82C7-32D5BEFF3254}"/>
              </a:ext>
            </a:extLst>
          </p:cNvPr>
          <p:cNvSpPr txBox="1"/>
          <p:nvPr userDrawn="1"/>
        </p:nvSpPr>
        <p:spPr>
          <a:xfrm>
            <a:off x="407988" y="6196406"/>
            <a:ext cx="11376025" cy="369332"/>
          </a:xfrm>
          <a:prstGeom prst="rect">
            <a:avLst/>
          </a:prstGeom>
          <a:noFill/>
        </p:spPr>
        <p:txBody>
          <a:bodyPr wrap="square" rtlCol="0">
            <a:spAutoFit/>
          </a:bodyPr>
          <a:lstStyle/>
          <a:p>
            <a:pPr algn="ctr"/>
            <a:r>
              <a:rPr kumimoji="0" lang="fr-CH" dirty="0" err="1">
                <a:solidFill>
                  <a:srgbClr val="252567"/>
                </a:solidFill>
              </a:rPr>
              <a:t>home.cern</a:t>
            </a:r>
            <a:endParaRPr lang="en-US" dirty="0">
              <a:solidFill>
                <a:srgbClr val="252567"/>
              </a:solidFill>
            </a:endParaRPr>
          </a:p>
        </p:txBody>
      </p:sp>
      <p:pic>
        <p:nvPicPr>
          <p:cNvPr id="3" name="Graphic 2">
            <a:extLst>
              <a:ext uri="{FF2B5EF4-FFF2-40B4-BE49-F238E27FC236}">
                <a16:creationId xmlns:a16="http://schemas.microsoft.com/office/drawing/2014/main" id="{CF636EC7-2592-3B41-AEDC-AEBECA3F5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2925" y="2362294"/>
            <a:ext cx="3486150" cy="1374820"/>
          </a:xfrm>
          <a:prstGeom prst="rect">
            <a:avLst/>
          </a:prstGeom>
        </p:spPr>
      </p:pic>
    </p:spTree>
    <p:extLst>
      <p:ext uri="{BB962C8B-B14F-4D97-AF65-F5344CB8AC3E}">
        <p14:creationId xmlns:p14="http://schemas.microsoft.com/office/powerpoint/2010/main" val="10158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61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a:extLst>
              <a:ext uri="{FF2B5EF4-FFF2-40B4-BE49-F238E27FC236}">
                <a16:creationId xmlns:a16="http://schemas.microsoft.com/office/drawing/2014/main" id="{119B3E2A-0B0F-434E-B8B5-23D05F72C797}"/>
              </a:ext>
            </a:extLst>
          </p:cNvPr>
          <p:cNvSpPr>
            <a:spLocks noGrp="1"/>
          </p:cNvSpPr>
          <p:nvPr>
            <p:ph type="dt" sz="half" idx="10"/>
          </p:nvPr>
        </p:nvSpPr>
        <p:spPr/>
        <p:txBody>
          <a:bodyPr/>
          <a:lstStyle/>
          <a:p>
            <a:fld id="{513309E1-6519-4041-842E-5879904EEBF6}" type="datetime3">
              <a:rPr lang="en-US" smtClean="0"/>
              <a:t>21 January 2023</a:t>
            </a:fld>
            <a:endParaRPr lang="en-US" dirty="0"/>
          </a:p>
        </p:txBody>
      </p:sp>
      <p:sp>
        <p:nvSpPr>
          <p:cNvPr id="8" name="Footer Placeholder 7">
            <a:extLst>
              <a:ext uri="{FF2B5EF4-FFF2-40B4-BE49-F238E27FC236}">
                <a16:creationId xmlns:a16="http://schemas.microsoft.com/office/drawing/2014/main" id="{33CECA80-B569-3D47-B163-138B2BA81B88}"/>
              </a:ext>
            </a:extLst>
          </p:cNvPr>
          <p:cNvSpPr>
            <a:spLocks noGrp="1"/>
          </p:cNvSpPr>
          <p:nvPr>
            <p:ph type="ftr" sz="quarter" idx="11"/>
          </p:nvPr>
        </p:nvSpPr>
        <p:spPr/>
        <p:txBody>
          <a:bodyPr/>
          <a:lstStyle/>
          <a:p>
            <a:r>
              <a:rPr lang="en-US" dirty="0"/>
              <a:t>Roger </a:t>
            </a:r>
            <a:r>
              <a:rPr lang="en-US" dirty="0" err="1"/>
              <a:t>G.March</a:t>
            </a:r>
            <a:r>
              <a:rPr lang="en-US" dirty="0"/>
              <a:t> | Data Analysis of </a:t>
            </a:r>
            <a:r>
              <a:rPr lang="en-US" baseline="30000" dirty="0"/>
              <a:t>3</a:t>
            </a:r>
            <a:r>
              <a:rPr lang="en-US" dirty="0"/>
              <a:t>He proportional counters</a:t>
            </a:r>
          </a:p>
        </p:txBody>
      </p:sp>
      <p:sp>
        <p:nvSpPr>
          <p:cNvPr id="9" name="Slide Number Placeholder 8">
            <a:extLst>
              <a:ext uri="{FF2B5EF4-FFF2-40B4-BE49-F238E27FC236}">
                <a16:creationId xmlns:a16="http://schemas.microsoft.com/office/drawing/2014/main" id="{EFD8CA65-7C13-A442-AF74-D3BBDBCB28B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74442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spTree>
      <p:nvGrpSpPr>
        <p:cNvPr id="1" name=""/>
        <p:cNvGrpSpPr/>
        <p:nvPr/>
      </p:nvGrpSpPr>
      <p:grpSpPr>
        <a:xfrm>
          <a:off x="0" y="0"/>
          <a:ext cx="0" cy="0"/>
          <a:chOff x="0" y="0"/>
          <a:chExt cx="0" cy="0"/>
        </a:xfrm>
      </p:grpSpPr>
      <p:pic>
        <p:nvPicPr>
          <p:cNvPr id="4" name="Image 2" descr="logooutline.eps">
            <a:extLst>
              <a:ext uri="{FF2B5EF4-FFF2-40B4-BE49-F238E27FC236}">
                <a16:creationId xmlns:a16="http://schemas.microsoft.com/office/drawing/2014/main" id="{ED75A508-7D60-F841-B3C4-7CB2A400A8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6130" y="710117"/>
            <a:ext cx="1990424" cy="1970420"/>
          </a:xfrm>
          <a:prstGeom prst="rect">
            <a:avLst/>
          </a:prstGeom>
        </p:spPr>
      </p:pic>
      <p:sp>
        <p:nvSpPr>
          <p:cNvPr id="3" name="Title 1">
            <a:extLst>
              <a:ext uri="{FF2B5EF4-FFF2-40B4-BE49-F238E27FC236}">
                <a16:creationId xmlns:a16="http://schemas.microsoft.com/office/drawing/2014/main" id="{56F8ADC9-30DB-1243-8F69-09A7AAEA849D}"/>
              </a:ext>
            </a:extLst>
          </p:cNvPr>
          <p:cNvSpPr>
            <a:spLocks noGrp="1"/>
          </p:cNvSpPr>
          <p:nvPr>
            <p:ph type="ctrTitle" hasCustomPrompt="1"/>
          </p:nvPr>
        </p:nvSpPr>
        <p:spPr>
          <a:xfrm>
            <a:off x="407987" y="3429000"/>
            <a:ext cx="11376025" cy="2153265"/>
          </a:xfrm>
        </p:spPr>
        <p:txBody>
          <a:bodyPr anchor="t" anchorCtr="0"/>
          <a:lstStyle>
            <a:lvl1pPr algn="l">
              <a:defRPr sz="5000">
                <a:solidFill>
                  <a:srgbClr val="252567"/>
                </a:solidFill>
              </a:defRPr>
            </a:lvl1pPr>
          </a:lstStyle>
          <a:p>
            <a:r>
              <a:rPr lang="en-US" dirty="0"/>
              <a:t>Click to edit Master title style</a:t>
            </a:r>
            <a:br>
              <a:rPr lang="en-US" dirty="0"/>
            </a:br>
            <a:endParaRPr lang="en-US" dirty="0"/>
          </a:p>
        </p:txBody>
      </p:sp>
      <p:sp>
        <p:nvSpPr>
          <p:cNvPr id="5" name="Subtitle 2">
            <a:extLst>
              <a:ext uri="{FF2B5EF4-FFF2-40B4-BE49-F238E27FC236}">
                <a16:creationId xmlns:a16="http://schemas.microsoft.com/office/drawing/2014/main" id="{D56D6D28-7860-E045-9091-E722B9476DB3}"/>
              </a:ext>
            </a:extLst>
          </p:cNvPr>
          <p:cNvSpPr>
            <a:spLocks noGrp="1"/>
          </p:cNvSpPr>
          <p:nvPr>
            <p:ph type="subTitle" idx="1"/>
          </p:nvPr>
        </p:nvSpPr>
        <p:spPr>
          <a:xfrm>
            <a:off x="407988" y="5700252"/>
            <a:ext cx="11376026" cy="803787"/>
          </a:xfrm>
        </p:spPr>
        <p:txBody>
          <a:bodyPr>
            <a:noAutofit/>
          </a:bodyPr>
          <a:lstStyle>
            <a:lvl1pPr marL="0" indent="0" algn="l">
              <a:buNone/>
              <a:defRPr sz="2000" b="0">
                <a:solidFill>
                  <a:srgbClr val="25256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pic>
        <p:nvPicPr>
          <p:cNvPr id="6" name="Graphic 5">
            <a:extLst>
              <a:ext uri="{FF2B5EF4-FFF2-40B4-BE49-F238E27FC236}">
                <a16:creationId xmlns:a16="http://schemas.microsoft.com/office/drawing/2014/main" id="{E6249934-1EF5-4B4C-9292-0F876908431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26564" y="1181395"/>
            <a:ext cx="3084327" cy="1216354"/>
          </a:xfrm>
          <a:prstGeom prst="rect">
            <a:avLst/>
          </a:prstGeom>
        </p:spPr>
      </p:pic>
      <p:pic>
        <p:nvPicPr>
          <p:cNvPr id="9" name="Imagen 8">
            <a:extLst>
              <a:ext uri="{FF2B5EF4-FFF2-40B4-BE49-F238E27FC236}">
                <a16:creationId xmlns:a16="http://schemas.microsoft.com/office/drawing/2014/main" id="{F9476438-FBA5-5CA4-9F1C-C4EEE345C809}"/>
              </a:ext>
            </a:extLst>
          </p:cNvPr>
          <p:cNvPicPr>
            <a:picLocks noChangeAspect="1"/>
          </p:cNvPicPr>
          <p:nvPr userDrawn="1"/>
        </p:nvPicPr>
        <p:blipFill>
          <a:blip r:embed="rId5"/>
          <a:stretch>
            <a:fillRect/>
          </a:stretch>
        </p:blipFill>
        <p:spPr>
          <a:xfrm>
            <a:off x="4439986" y="1122218"/>
            <a:ext cx="3312027" cy="993024"/>
          </a:xfrm>
          <a:prstGeom prst="rect">
            <a:avLst/>
          </a:prstGeom>
        </p:spPr>
      </p:pic>
      <p:pic>
        <p:nvPicPr>
          <p:cNvPr id="11" name="Imagen 10" descr="Diagrama&#10;&#10;Descripción generada automáticamente">
            <a:extLst>
              <a:ext uri="{FF2B5EF4-FFF2-40B4-BE49-F238E27FC236}">
                <a16:creationId xmlns:a16="http://schemas.microsoft.com/office/drawing/2014/main" id="{0BB772A6-1E73-9583-3636-9F87FCDD99C3}"/>
              </a:ext>
            </a:extLst>
          </p:cNvPr>
          <p:cNvPicPr>
            <a:picLocks noChangeAspect="1"/>
          </p:cNvPicPr>
          <p:nvPr userDrawn="1"/>
        </p:nvPicPr>
        <p:blipFill>
          <a:blip r:embed="rId6"/>
          <a:stretch>
            <a:fillRect/>
          </a:stretch>
        </p:blipFill>
        <p:spPr>
          <a:xfrm>
            <a:off x="8946053" y="1122218"/>
            <a:ext cx="1718131" cy="1030879"/>
          </a:xfrm>
          <a:prstGeom prst="rect">
            <a:avLst/>
          </a:prstGeom>
        </p:spPr>
      </p:pic>
    </p:spTree>
    <p:extLst>
      <p:ext uri="{BB962C8B-B14F-4D97-AF65-F5344CB8AC3E}">
        <p14:creationId xmlns:p14="http://schemas.microsoft.com/office/powerpoint/2010/main" val="33518942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marL="324000" indent="-324000">
              <a:buFont typeface="Arial" charset="0"/>
              <a:buChar char="•"/>
              <a:tabLst/>
              <a:defRPr sz="1800">
                <a:solidFill>
                  <a:schemeClr val="tx2"/>
                </a:solidFill>
              </a:defRPr>
            </a:lvl2pPr>
            <a:lvl3pPr marL="648000" indent="-324000">
              <a:buSzPct val="100000"/>
              <a:buFont typeface="Arial" panose="020B0604020202020204" pitchFamily="34" charset="0"/>
              <a:buChar char="•"/>
              <a:tabLst/>
              <a:defRPr>
                <a:solidFill>
                  <a:schemeClr val="tx2"/>
                </a:solidFill>
              </a:defRPr>
            </a:lvl3pPr>
            <a:lvl4pPr marL="972000" indent="-324000">
              <a:buSzPct val="100000"/>
              <a:buFont typeface="Arial" charset="0"/>
              <a:buChar char="•"/>
              <a:tabLst/>
              <a:defRPr>
                <a:solidFill>
                  <a:schemeClr val="tx2"/>
                </a:solidFill>
              </a:defRPr>
            </a:lvl4pPr>
            <a:lvl5pPr marL="2057400" indent="-228600">
              <a:buSzPct val="100000"/>
              <a:buFont typeface="Arial" charset="0"/>
              <a:buChar char="•"/>
              <a:defRPr>
                <a:solidFill>
                  <a:schemeClr val="tx2">
                    <a:lumMod val="50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s-ES" dirty="0"/>
              <a:t>Haga clic para modificar el estilo de título del patrón</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fld id="{B86E7441-B772-D048-9C1B-F8600B03CAE1}" type="datetime3">
              <a:rPr lang="en-US" smtClean="0"/>
              <a:t>21 January 2023</a:t>
            </a:fld>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72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buFont typeface="Arial" panose="020B0604020202020204" pitchFamily="34" charset="0"/>
              <a:buChar char="•"/>
              <a:defRPr>
                <a:solidFill>
                  <a:schemeClr val="tx2">
                    <a:lumMod val="50000"/>
                  </a:schemeClr>
                </a:solidFill>
              </a:defRPr>
            </a:lvl1pPr>
            <a:lvl2pPr marL="628650" indent="-261938">
              <a:buFont typeface="Arial" panose="020B0604020202020204" pitchFamily="34" charset="0"/>
              <a:buChar char="•"/>
              <a:tabLst/>
              <a:defRPr sz="1800">
                <a:solidFill>
                  <a:schemeClr val="tx2">
                    <a:lumMod val="50000"/>
                  </a:schemeClr>
                </a:solidFill>
              </a:defRPr>
            </a:lvl2pPr>
            <a:lvl3pPr marL="889000" indent="-260350">
              <a:buSzPct val="100000"/>
              <a:buFont typeface="Arial" panose="020B0604020202020204" pitchFamily="34" charset="0"/>
              <a:buChar char="•"/>
              <a:tabLst/>
              <a:defRPr sz="1800">
                <a:solidFill>
                  <a:schemeClr val="tx2">
                    <a:lumMod val="50000"/>
                  </a:schemeClr>
                </a:solidFill>
              </a:defRPr>
            </a:lvl3pPr>
            <a:lvl4pPr marL="1209675" indent="-269875">
              <a:buSzPct val="100000"/>
              <a:buFont typeface="Arial" panose="020B0604020202020204" pitchFamily="34" charset="0"/>
              <a:buChar char="•"/>
              <a:tabLst/>
              <a:defRPr sz="1600">
                <a:solidFill>
                  <a:schemeClr val="tx2">
                    <a:lumMod val="50000"/>
                  </a:schemeClr>
                </a:solidFill>
              </a:defRPr>
            </a:lvl4pPr>
            <a:lvl5pPr marL="2057400" indent="-228600">
              <a:buSzPct val="100000"/>
              <a:buFont typeface="Arial" charset="0"/>
              <a:buChar cha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s-ES"/>
              <a:t>Haga clic para modificar el estilo de título del patrón</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fld id="{312CAFC2-26B6-134E-85E5-5D171C2C5E12}" type="datetime3">
              <a:rPr lang="en-US" smtClean="0"/>
              <a:t>21 January 2023</a:t>
            </a:fld>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86551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s-ES"/>
              <a:t>Haga clic para modificar el estilo de título del patrón</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fld id="{6F423E4A-8068-0C49-BC04-63A2AAFFE1E4}" type="datetime3">
              <a:rPr lang="en-US" smtClean="0"/>
              <a:t>21 January 2023</a:t>
            </a:fld>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
        <p:nvSpPr>
          <p:cNvPr id="4" name="Picture Placeholder 3">
            <a:extLst>
              <a:ext uri="{FF2B5EF4-FFF2-40B4-BE49-F238E27FC236}">
                <a16:creationId xmlns:a16="http://schemas.microsoft.com/office/drawing/2014/main" id="{1CBAAC3B-64E8-6A4D-B184-3057E6D0D079}"/>
              </a:ext>
            </a:extLst>
          </p:cNvPr>
          <p:cNvSpPr>
            <a:spLocks noGrp="1"/>
          </p:cNvSpPr>
          <p:nvPr>
            <p:ph type="pic" sz="quarter" idx="13" hasCustomPrompt="1"/>
          </p:nvPr>
        </p:nvSpPr>
        <p:spPr>
          <a:xfrm>
            <a:off x="407988" y="1439863"/>
            <a:ext cx="11376025" cy="4760912"/>
          </a:xfrm>
          <a:pattFill prst="lgCheck">
            <a:fgClr>
              <a:schemeClr val="accent5"/>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91332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01A8103C-80BA-7941-AEF5-FB81302B57A9}"/>
              </a:ext>
            </a:extLst>
          </p:cNvPr>
          <p:cNvSpPr>
            <a:spLocks noGrp="1"/>
          </p:cNvSpPr>
          <p:nvPr>
            <p:ph type="pic" sz="quarter" idx="13" hasCustomPrompt="1"/>
          </p:nvPr>
        </p:nvSpPr>
        <p:spPr>
          <a:xfrm>
            <a:off x="0" y="9776"/>
            <a:ext cx="12192000" cy="6285006"/>
          </a:xfrm>
          <a:pattFill prst="lgCheck">
            <a:fgClr>
              <a:schemeClr val="accent5"/>
            </a:fgClr>
            <a:bgClr>
              <a:schemeClr val="bg1"/>
            </a:bgClr>
          </a:pattFill>
        </p:spPr>
        <p:txBody>
          <a:bodyPr anchor="ctr" anchorCtr="0"/>
          <a:lstStyle>
            <a:lvl1pPr algn="ctr">
              <a:defRPr/>
            </a:lvl1pPr>
          </a:lstStyle>
          <a:p>
            <a:r>
              <a:rPr lang="en-US" dirty="0"/>
              <a:t>Drag and drop picture</a:t>
            </a:r>
          </a:p>
        </p:txBody>
      </p:sp>
      <p:sp>
        <p:nvSpPr>
          <p:cNvPr id="3" name="Content Placeholder 2"/>
          <p:cNvSpPr>
            <a:spLocks noGrp="1"/>
          </p:cNvSpPr>
          <p:nvPr>
            <p:ph idx="1"/>
          </p:nvPr>
        </p:nvSpPr>
        <p:spPr>
          <a:xfrm>
            <a:off x="8075612" y="-12710"/>
            <a:ext cx="4116387" cy="6307492"/>
          </a:xfrm>
          <a:solidFill>
            <a:srgbClr val="252567">
              <a:alpha val="80000"/>
            </a:srgbClr>
          </a:solidFill>
        </p:spPr>
        <p:txBody>
          <a:bodyPr lIns="180000" tIns="180000" rIns="180000" bIns="180000"/>
          <a:lstStyle>
            <a:lvl1pPr>
              <a:defRPr sz="2800">
                <a:solidFill>
                  <a:schemeClr val="bg1"/>
                </a:solidFill>
              </a:defRPr>
            </a:lvl1pPr>
            <a:lvl2pPr marL="324000" indent="-324000">
              <a:buFont typeface="Arial" charset="0"/>
              <a:buChar char="•"/>
              <a:tabLst/>
              <a:defRPr sz="2100">
                <a:solidFill>
                  <a:schemeClr val="bg1"/>
                </a:solidFill>
              </a:defRPr>
            </a:lvl2pPr>
            <a:lvl3pPr marL="648000" indent="-324000">
              <a:buSzPct val="100000"/>
              <a:buFont typeface="Arial" panose="020B0604020202020204" pitchFamily="34" charset="0"/>
              <a:buChar char="•"/>
              <a:tabLst/>
              <a:defRPr sz="1800">
                <a:solidFill>
                  <a:schemeClr val="bg1"/>
                </a:solidFill>
              </a:defRPr>
            </a:lvl3pPr>
            <a:lvl4pPr marL="972000" indent="-324000">
              <a:buSzPct val="100000"/>
              <a:buFont typeface="Arial" charset="0"/>
              <a:buChar char="•"/>
              <a:tabLst/>
              <a:defRPr>
                <a:solidFill>
                  <a:schemeClr val="bg1"/>
                </a:solidFill>
              </a:defRPr>
            </a:lvl4pPr>
            <a:lvl5pPr marL="2057400" indent="-228600">
              <a:buSzPct val="100000"/>
              <a:buFont typeface="Arial" charset="0"/>
              <a:buChar char="•"/>
              <a:defRPr>
                <a:solidFill>
                  <a:schemeClr val="tx2">
                    <a:lumMod val="50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fld id="{8F9162F9-973D-F640-93B7-064AFF6A55AE}" type="datetime3">
              <a:rPr lang="en-US" smtClean="0"/>
              <a:t>21 January 2023</a:t>
            </a:fld>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75880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07987" y="1592264"/>
            <a:ext cx="5616575" cy="46085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4" name="Content Placeholder 3"/>
          <p:cNvSpPr>
            <a:spLocks noGrp="1"/>
          </p:cNvSpPr>
          <p:nvPr>
            <p:ph sz="half" idx="2"/>
          </p:nvPr>
        </p:nvSpPr>
        <p:spPr>
          <a:xfrm>
            <a:off x="6172199" y="1592264"/>
            <a:ext cx="5611813" cy="4608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
        <p:nvSpPr>
          <p:cNvPr id="8" name="Date Placeholder 7">
            <a:extLst>
              <a:ext uri="{FF2B5EF4-FFF2-40B4-BE49-F238E27FC236}">
                <a16:creationId xmlns:a16="http://schemas.microsoft.com/office/drawing/2014/main" id="{E3A8A69A-7619-C44B-A930-6AC38A3F8BC7}"/>
              </a:ext>
            </a:extLst>
          </p:cNvPr>
          <p:cNvSpPr>
            <a:spLocks noGrp="1"/>
          </p:cNvSpPr>
          <p:nvPr>
            <p:ph type="dt" sz="half" idx="10"/>
          </p:nvPr>
        </p:nvSpPr>
        <p:spPr/>
        <p:txBody>
          <a:bodyPr/>
          <a:lstStyle/>
          <a:p>
            <a:fld id="{BE2C9978-A0B0-5D47-B017-3DE9DCAF3819}" type="datetime3">
              <a:rPr lang="en-US" smtClean="0"/>
              <a:t>21 January 2023</a:t>
            </a:fld>
            <a:endParaRPr lang="en-US" dirty="0"/>
          </a:p>
        </p:txBody>
      </p:sp>
      <p:sp>
        <p:nvSpPr>
          <p:cNvPr id="9" name="Footer Placeholder 8">
            <a:extLst>
              <a:ext uri="{FF2B5EF4-FFF2-40B4-BE49-F238E27FC236}">
                <a16:creationId xmlns:a16="http://schemas.microsoft.com/office/drawing/2014/main" id="{9B55D6E3-4871-704B-B795-99BD30EABFEE}"/>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10" name="Slide Number Placeholder 9">
            <a:extLst>
              <a:ext uri="{FF2B5EF4-FFF2-40B4-BE49-F238E27FC236}">
                <a16:creationId xmlns:a16="http://schemas.microsoft.com/office/drawing/2014/main" id="{BEE4B464-E744-A34F-B223-6B554979B8EC}"/>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722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8" y="373593"/>
            <a:ext cx="11376025" cy="1065742"/>
          </a:xfrm>
          <a:prstGeom prst="rect">
            <a:avLst/>
          </a:prstGeom>
        </p:spPr>
        <p:txBody>
          <a:bodyPr vert="horz" lIns="0" tIns="0" rIns="0" bIns="0" rtlCol="0" anchor="t" anchorCtr="0">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07989" y="1592262"/>
            <a:ext cx="11376024" cy="45302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2574099" y="6364103"/>
            <a:ext cx="1542289" cy="365125"/>
          </a:xfrm>
          <a:prstGeom prst="rect">
            <a:avLst/>
          </a:prstGeom>
        </p:spPr>
        <p:txBody>
          <a:bodyPr vert="horz" lIns="0" tIns="0" rIns="0" bIns="0" rtlCol="0" anchor="ctr"/>
          <a:lstStyle>
            <a:lvl1pPr algn="r">
              <a:defRPr sz="1000">
                <a:solidFill>
                  <a:srgbClr val="252567"/>
                </a:solidFill>
              </a:defRPr>
            </a:lvl1pPr>
          </a:lstStyle>
          <a:p>
            <a:fld id="{3FCF6715-A2B5-A045-B72C-B503686710DB}" type="datetime3">
              <a:rPr lang="en-US" smtClean="0"/>
              <a:pPr/>
              <a:t>21 January 2023</a:t>
            </a:fld>
            <a:endParaRPr lang="en-US" dirty="0"/>
          </a:p>
        </p:txBody>
      </p:sp>
      <p:sp>
        <p:nvSpPr>
          <p:cNvPr id="6" name="Slide Number Placeholder 5"/>
          <p:cNvSpPr>
            <a:spLocks noGrp="1"/>
          </p:cNvSpPr>
          <p:nvPr>
            <p:ph type="sldNum" sz="quarter" idx="4"/>
          </p:nvPr>
        </p:nvSpPr>
        <p:spPr>
          <a:xfrm>
            <a:off x="11107546" y="6369602"/>
            <a:ext cx="681254" cy="365125"/>
          </a:xfrm>
          <a:prstGeom prst="rect">
            <a:avLst/>
          </a:prstGeom>
        </p:spPr>
        <p:txBody>
          <a:bodyPr vert="horz" lIns="0" tIns="0" rIns="0" bIns="0" rtlCol="0" anchor="ctr"/>
          <a:lstStyle>
            <a:lvl1pPr algn="r">
              <a:defRPr sz="1000">
                <a:solidFill>
                  <a:srgbClr val="252567"/>
                </a:solidFill>
              </a:defRPr>
            </a:lvl1pPr>
          </a:lstStyle>
          <a:p>
            <a:fld id="{36B5EA5A-BC32-A742-B11B-8E7414D5B535}" type="slidenum">
              <a:rPr lang="en-US" smtClean="0"/>
              <a:pPr/>
              <a:t>‹Nº›</a:t>
            </a:fld>
            <a:endParaRPr lang="en-US" dirty="0"/>
          </a:p>
        </p:txBody>
      </p:sp>
      <p:sp>
        <p:nvSpPr>
          <p:cNvPr id="7" name="Footer Placeholder 6">
            <a:extLst>
              <a:ext uri="{FF2B5EF4-FFF2-40B4-BE49-F238E27FC236}">
                <a16:creationId xmlns:a16="http://schemas.microsoft.com/office/drawing/2014/main" id="{7AB22024-69B4-1F4F-8860-CB954517F654}"/>
              </a:ext>
            </a:extLst>
          </p:cNvPr>
          <p:cNvSpPr>
            <a:spLocks noGrp="1"/>
          </p:cNvSpPr>
          <p:nvPr>
            <p:ph type="ftr" sz="quarter" idx="3"/>
          </p:nvPr>
        </p:nvSpPr>
        <p:spPr>
          <a:xfrm>
            <a:off x="4259262" y="6369602"/>
            <a:ext cx="6572221" cy="365125"/>
          </a:xfrm>
          <a:prstGeom prst="rect">
            <a:avLst/>
          </a:prstGeom>
        </p:spPr>
        <p:txBody>
          <a:bodyPr vert="horz" lIns="91440" tIns="45720" rIns="91440" bIns="45720" rtlCol="0" anchor="ctr"/>
          <a:lstStyle>
            <a:lvl1pPr algn="ctr">
              <a:defRPr sz="1200">
                <a:solidFill>
                  <a:srgbClr val="252567"/>
                </a:solidFill>
              </a:defRPr>
            </a:lvl1pPr>
          </a:lstStyle>
          <a:p>
            <a:r>
              <a:rPr lang="en-US" dirty="0"/>
              <a:t>Roger </a:t>
            </a:r>
            <a:r>
              <a:rPr lang="en-US" dirty="0" err="1"/>
              <a:t>G.March</a:t>
            </a:r>
            <a:r>
              <a:rPr lang="en-US" dirty="0"/>
              <a:t> | Data Analysis of </a:t>
            </a:r>
            <a:r>
              <a:rPr lang="en-US" baseline="30000" dirty="0"/>
              <a:t>3</a:t>
            </a:r>
            <a:r>
              <a:rPr lang="en-US" dirty="0"/>
              <a:t>He proportional counters</a:t>
            </a:r>
          </a:p>
        </p:txBody>
      </p:sp>
      <p:pic>
        <p:nvPicPr>
          <p:cNvPr id="9" name="Graphic 8">
            <a:extLst>
              <a:ext uri="{FF2B5EF4-FFF2-40B4-BE49-F238E27FC236}">
                <a16:creationId xmlns:a16="http://schemas.microsoft.com/office/drawing/2014/main" id="{3530F80C-69AB-FD44-9E2D-0ACF3FE70A28}"/>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204366" y="6369602"/>
            <a:ext cx="1023650" cy="403693"/>
          </a:xfrm>
          <a:prstGeom prst="rect">
            <a:avLst/>
          </a:prstGeom>
        </p:spPr>
      </p:pic>
      <p:cxnSp>
        <p:nvCxnSpPr>
          <p:cNvPr id="11" name="Straight Connector 10">
            <a:extLst>
              <a:ext uri="{FF2B5EF4-FFF2-40B4-BE49-F238E27FC236}">
                <a16:creationId xmlns:a16="http://schemas.microsoft.com/office/drawing/2014/main" id="{2FFB3533-C9EE-AC4F-A713-03CF895A8E0D}"/>
              </a:ext>
            </a:extLst>
          </p:cNvPr>
          <p:cNvCxnSpPr/>
          <p:nvPr userDrawn="1"/>
        </p:nvCxnSpPr>
        <p:spPr>
          <a:xfrm>
            <a:off x="0" y="6294780"/>
            <a:ext cx="12192000" cy="0"/>
          </a:xfrm>
          <a:prstGeom prst="line">
            <a:avLst/>
          </a:prstGeom>
          <a:ln>
            <a:solidFill>
              <a:srgbClr val="2525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869953"/>
      </p:ext>
    </p:extLst>
  </p:cSld>
  <p:clrMap bg1="lt1" tx1="dk1" bg2="lt2" tx2="dk2" accent1="accent1" accent2="accent2" accent3="accent3" accent4="accent4" accent5="accent5" accent6="accent6" hlink="hlink" folHlink="folHlink"/>
  <p:sldLayoutIdLst>
    <p:sldLayoutId id="2147483657" r:id="rId1"/>
    <p:sldLayoutId id="2147483675" r:id="rId2"/>
    <p:sldLayoutId id="2147483649" r:id="rId3"/>
    <p:sldLayoutId id="2147483662" r:id="rId4"/>
    <p:sldLayoutId id="2147483650" r:id="rId5"/>
    <p:sldLayoutId id="2147483665" r:id="rId6"/>
    <p:sldLayoutId id="2147483668" r:id="rId7"/>
    <p:sldLayoutId id="2147483674" r:id="rId8"/>
    <p:sldLayoutId id="2147483652" r:id="rId9"/>
    <p:sldLayoutId id="2147483653" r:id="rId10"/>
    <p:sldLayoutId id="2147483661" r:id="rId11"/>
    <p:sldLayoutId id="2147483666" r:id="rId12"/>
    <p:sldLayoutId id="2147483667" r:id="rId13"/>
    <p:sldLayoutId id="2147483658" r:id="rId14"/>
    <p:sldLayoutId id="2147483659" r:id="rId15"/>
    <p:sldLayoutId id="2147483673" r:id="rId16"/>
    <p:sldLayoutId id="2147483660" r:id="rId17"/>
    <p:sldLayoutId id="2147483671" r:id="rId18"/>
    <p:sldLayoutId id="2147483651" r:id="rId19"/>
    <p:sldLayoutId id="2147483654" r:id="rId20"/>
    <p:sldLayoutId id="2147483669" r:id="rId21"/>
    <p:sldLayoutId id="2147483655" r:id="rId22"/>
  </p:sldLayoutIdLst>
  <p:hf hdr="0"/>
  <p:txStyles>
    <p:titleStyle>
      <a:lvl1pPr algn="l" defTabSz="914400" rtl="0" eaLnBrk="1" latinLnBrk="0" hangingPunct="1">
        <a:lnSpc>
          <a:spcPct val="90000"/>
        </a:lnSpc>
        <a:spcBef>
          <a:spcPct val="0"/>
        </a:spcBef>
        <a:buNone/>
        <a:defRPr sz="3600" b="1" kern="1200">
          <a:solidFill>
            <a:srgbClr val="252567"/>
          </a:solidFill>
          <a:latin typeface="+mj-lt"/>
          <a:ea typeface="+mj-ea"/>
          <a:cs typeface="+mj-cs"/>
        </a:defRPr>
      </a:lvl1pPr>
    </p:titleStyle>
    <p:bodyStyle>
      <a:lvl1pPr marL="0" indent="0" algn="l" defTabSz="914400" rtl="0" eaLnBrk="1" latinLnBrk="0" hangingPunct="1">
        <a:lnSpc>
          <a:spcPct val="90000"/>
        </a:lnSpc>
        <a:spcBef>
          <a:spcPts val="1800"/>
        </a:spcBef>
        <a:spcAft>
          <a:spcPts val="40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840" userDrawn="1">
          <p15:clr>
            <a:srgbClr val="F26B43"/>
          </p15:clr>
        </p15:guide>
        <p15:guide id="3" pos="7423" userDrawn="1">
          <p15:clr>
            <a:srgbClr val="F26B43"/>
          </p15:clr>
        </p15:guide>
        <p15:guide id="4" pos="257" userDrawn="1">
          <p15:clr>
            <a:srgbClr val="F26B43"/>
          </p15:clr>
        </p15:guide>
        <p15:guide id="6" pos="3795" userDrawn="1">
          <p15:clr>
            <a:srgbClr val="F26B43"/>
          </p15:clr>
        </p15:guide>
        <p15:guide id="7" pos="3885" userDrawn="1">
          <p15:clr>
            <a:srgbClr val="F26B43"/>
          </p15:clr>
        </p15:guide>
        <p15:guide id="8" pos="5087" userDrawn="1">
          <p15:clr>
            <a:srgbClr val="F26B43"/>
          </p15:clr>
        </p15:guide>
        <p15:guide id="9" pos="4997" userDrawn="1">
          <p15:clr>
            <a:srgbClr val="F26B43"/>
          </p15:clr>
        </p15:guide>
        <p15:guide id="10" pos="2683" userDrawn="1">
          <p15:clr>
            <a:srgbClr val="F26B43"/>
          </p15:clr>
        </p15:guide>
        <p15:guide id="11" pos="2593" userDrawn="1">
          <p15:clr>
            <a:srgbClr val="F26B43"/>
          </p15:clr>
        </p15:guide>
        <p15:guide id="12" orient="horz" pos="3906" userDrawn="1">
          <p15:clr>
            <a:srgbClr val="F26B43"/>
          </p15:clr>
        </p15:guide>
        <p15:guide id="13" orient="horz" pos="2409" userDrawn="1">
          <p15:clr>
            <a:srgbClr val="F26B43"/>
          </p15:clr>
        </p15:guide>
        <p15:guide id="14" orient="horz" pos="913" userDrawn="1">
          <p15:clr>
            <a:srgbClr val="F26B43"/>
          </p15:clr>
        </p15:guide>
        <p15:guide id="15" orient="horz" pos="1003" userDrawn="1">
          <p15:clr>
            <a:srgbClr val="F26B43"/>
          </p15:clr>
        </p15:guide>
        <p15:guide id="16" orient="horz" pos="2500" userDrawn="1">
          <p15:clr>
            <a:srgbClr val="F26B43"/>
          </p15:clr>
        </p15:guide>
        <p15:guide id="17" pos="6312" userDrawn="1">
          <p15:clr>
            <a:srgbClr val="F26B43"/>
          </p15:clr>
        </p15:guide>
        <p15:guide id="18" pos="62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51C5-3272-6249-822A-715EFFE0DFFD}"/>
              </a:ext>
            </a:extLst>
          </p:cNvPr>
          <p:cNvSpPr>
            <a:spLocks noGrp="1"/>
          </p:cNvSpPr>
          <p:nvPr>
            <p:ph type="ctrTitle"/>
          </p:nvPr>
        </p:nvSpPr>
        <p:spPr>
          <a:xfrm>
            <a:off x="407987" y="3050771"/>
            <a:ext cx="11376025" cy="2153265"/>
          </a:xfrm>
        </p:spPr>
        <p:txBody>
          <a:bodyPr/>
          <a:lstStyle/>
          <a:p>
            <a:r>
              <a:rPr lang="en-US" dirty="0"/>
              <a:t>Data analysis of </a:t>
            </a:r>
            <a:r>
              <a:rPr lang="en-US" baseline="30000" dirty="0"/>
              <a:t>3</a:t>
            </a:r>
            <a:r>
              <a:rPr lang="en-US" dirty="0"/>
              <a:t>He gas-filled neutron counters. </a:t>
            </a:r>
          </a:p>
        </p:txBody>
      </p:sp>
      <p:sp>
        <p:nvSpPr>
          <p:cNvPr id="3" name="Subtitle 2">
            <a:extLst>
              <a:ext uri="{FF2B5EF4-FFF2-40B4-BE49-F238E27FC236}">
                <a16:creationId xmlns:a16="http://schemas.microsoft.com/office/drawing/2014/main" id="{BB999459-0238-C64F-8F4D-7EA35945354F}"/>
              </a:ext>
            </a:extLst>
          </p:cNvPr>
          <p:cNvSpPr>
            <a:spLocks noGrp="1"/>
          </p:cNvSpPr>
          <p:nvPr>
            <p:ph type="subTitle" idx="1"/>
          </p:nvPr>
        </p:nvSpPr>
        <p:spPr>
          <a:xfrm>
            <a:off x="407989" y="5700252"/>
            <a:ext cx="2779942" cy="803787"/>
          </a:xfrm>
        </p:spPr>
        <p:txBody>
          <a:bodyPr/>
          <a:lstStyle/>
          <a:p>
            <a:pPr algn="l"/>
            <a:r>
              <a:rPr lang="en-US" sz="1800" dirty="0"/>
              <a:t>Roger González March</a:t>
            </a:r>
          </a:p>
          <a:p>
            <a:pPr algn="l"/>
            <a:r>
              <a:rPr lang="en-US" sz="1800" dirty="0"/>
              <a:t>30 June 2022</a:t>
            </a:r>
          </a:p>
        </p:txBody>
      </p:sp>
      <p:sp>
        <p:nvSpPr>
          <p:cNvPr id="4" name="Subtitle 2">
            <a:extLst>
              <a:ext uri="{FF2B5EF4-FFF2-40B4-BE49-F238E27FC236}">
                <a16:creationId xmlns:a16="http://schemas.microsoft.com/office/drawing/2014/main" id="{B1E62C06-98FF-8339-A3AC-319F9EA60731}"/>
              </a:ext>
            </a:extLst>
          </p:cNvPr>
          <p:cNvSpPr txBox="1">
            <a:spLocks/>
          </p:cNvSpPr>
          <p:nvPr/>
        </p:nvSpPr>
        <p:spPr>
          <a:xfrm>
            <a:off x="5255750" y="6259753"/>
            <a:ext cx="6528262" cy="803787"/>
          </a:xfrm>
          <a:prstGeom prst="rect">
            <a:avLst/>
          </a:prstGeom>
        </p:spPr>
        <p:txBody>
          <a:bodyPr vert="horz" lIns="0" tIns="0" rIns="0" bIns="0" rtlCol="0">
            <a:noAutofit/>
          </a:bodyPr>
          <a:lstStyle>
            <a:lvl1pPr marL="0" indent="0" algn="l" defTabSz="914400" rtl="0" eaLnBrk="1" latinLnBrk="0" hangingPunct="1">
              <a:lnSpc>
                <a:spcPct val="90000"/>
              </a:lnSpc>
              <a:spcBef>
                <a:spcPts val="1800"/>
              </a:spcBef>
              <a:spcAft>
                <a:spcPts val="400"/>
              </a:spcAft>
              <a:buFont typeface="Arial"/>
              <a:buNone/>
              <a:tabLst/>
              <a:defRPr sz="2000" b="0" kern="1200">
                <a:solidFill>
                  <a:srgbClr val="252567"/>
                </a:solidFill>
                <a:latin typeface="+mn-lt"/>
                <a:ea typeface="+mn-ea"/>
                <a:cs typeface="+mn-cs"/>
              </a:defRPr>
            </a:lvl1pPr>
            <a:lvl2pPr marL="457200" indent="0" algn="ctr" defTabSz="914400" rtl="0" eaLnBrk="1" latinLnBrk="0" hangingPunct="1">
              <a:lnSpc>
                <a:spcPct val="100000"/>
              </a:lnSpc>
              <a:spcBef>
                <a:spcPts val="500"/>
              </a:spcBef>
              <a:spcAft>
                <a:spcPts val="300"/>
              </a:spcAft>
              <a:buFont typeface="Arial" charset="0"/>
              <a:buNone/>
              <a:tabLst/>
              <a:defRPr sz="2000" kern="1200">
                <a:solidFill>
                  <a:schemeClr val="tx2">
                    <a:lumMod val="50000"/>
                  </a:schemeClr>
                </a:solidFill>
                <a:latin typeface="+mn-lt"/>
                <a:ea typeface="+mn-ea"/>
                <a:cs typeface="+mn-cs"/>
              </a:defRPr>
            </a:lvl2pPr>
            <a:lvl3pPr marL="914400" indent="0" algn="ctr" defTabSz="914400" rtl="0" eaLnBrk="1" latinLnBrk="0" hangingPunct="1">
              <a:lnSpc>
                <a:spcPct val="100000"/>
              </a:lnSpc>
              <a:spcBef>
                <a:spcPts val="500"/>
              </a:spcBef>
              <a:spcAft>
                <a:spcPts val="300"/>
              </a:spcAft>
              <a:buFont typeface="Arial" panose="020B0604020202020204" pitchFamily="34" charset="0"/>
              <a:buNone/>
              <a:tabLst/>
              <a:defRPr sz="1800" kern="1200">
                <a:solidFill>
                  <a:schemeClr val="tx2">
                    <a:lumMod val="50000"/>
                  </a:schemeClr>
                </a:solidFill>
                <a:latin typeface="+mn-lt"/>
                <a:ea typeface="+mn-ea"/>
                <a:cs typeface="+mn-cs"/>
              </a:defRPr>
            </a:lvl3pPr>
            <a:lvl4pPr marL="1371600" indent="0" algn="ctr" defTabSz="914400" rtl="0" eaLnBrk="1" latinLnBrk="0" hangingPunct="1">
              <a:lnSpc>
                <a:spcPct val="100000"/>
              </a:lnSpc>
              <a:spcBef>
                <a:spcPts val="500"/>
              </a:spcBef>
              <a:spcAft>
                <a:spcPts val="300"/>
              </a:spcAft>
              <a:buFont typeface="Arial" panose="020B0604020202020204" pitchFamily="34" charset="0"/>
              <a:buNone/>
              <a:tabLst/>
              <a:defRPr sz="1600" kern="1200">
                <a:solidFill>
                  <a:schemeClr val="tx2">
                    <a:lumMod val="50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lnSpc>
                <a:spcPct val="100000"/>
              </a:lnSpc>
            </a:pPr>
            <a:r>
              <a:rPr lang="en-US" sz="1800" dirty="0"/>
              <a:t>Advisors: Ariel </a:t>
            </a:r>
            <a:r>
              <a:rPr lang="en-US" sz="1800" dirty="0" err="1"/>
              <a:t>Tarifeño</a:t>
            </a:r>
            <a:r>
              <a:rPr lang="en-US" sz="1800" dirty="0"/>
              <a:t> (UPC) and </a:t>
            </a:r>
            <a:r>
              <a:rPr lang="en-US" sz="1800" dirty="0" err="1"/>
              <a:t>Volodomyr</a:t>
            </a:r>
            <a:r>
              <a:rPr lang="en-US" sz="1800" dirty="0"/>
              <a:t> Magas (UB) </a:t>
            </a:r>
          </a:p>
        </p:txBody>
      </p:sp>
    </p:spTree>
    <p:extLst>
      <p:ext uri="{BB962C8B-B14F-4D97-AF65-F5344CB8AC3E}">
        <p14:creationId xmlns:p14="http://schemas.microsoft.com/office/powerpoint/2010/main" val="215994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B39-0AD6-F547-95DA-8A8FF1A65A50}"/>
              </a:ext>
            </a:extLst>
          </p:cNvPr>
          <p:cNvSpPr>
            <a:spLocks noGrp="1"/>
          </p:cNvSpPr>
          <p:nvPr>
            <p:ph type="title"/>
          </p:nvPr>
        </p:nvSpPr>
        <p:spPr/>
        <p:txBody>
          <a:bodyPr/>
          <a:lstStyle/>
          <a:p>
            <a:r>
              <a:rPr lang="es-ES" dirty="0"/>
              <a:t>Data </a:t>
            </a:r>
            <a:r>
              <a:rPr lang="es-ES" dirty="0" err="1"/>
              <a:t>Acquisition</a:t>
            </a:r>
            <a:r>
              <a:rPr lang="es-ES" dirty="0"/>
              <a:t> </a:t>
            </a:r>
            <a:r>
              <a:rPr lang="es-ES" dirty="0" err="1"/>
              <a:t>System</a:t>
            </a:r>
            <a:r>
              <a:rPr lang="es-ES" dirty="0"/>
              <a:t> </a:t>
            </a:r>
            <a:endParaRPr lang="en-US" dirty="0"/>
          </a:p>
        </p:txBody>
      </p:sp>
      <p:sp>
        <p:nvSpPr>
          <p:cNvPr id="7" name="Date Placeholder 6">
            <a:extLst>
              <a:ext uri="{FF2B5EF4-FFF2-40B4-BE49-F238E27FC236}">
                <a16:creationId xmlns:a16="http://schemas.microsoft.com/office/drawing/2014/main" id="{6624B919-5D13-7342-B90B-869F7752240A}"/>
              </a:ext>
            </a:extLst>
          </p:cNvPr>
          <p:cNvSpPr>
            <a:spLocks noGrp="1"/>
          </p:cNvSpPr>
          <p:nvPr>
            <p:ph type="dt" sz="half" idx="14"/>
          </p:nvPr>
        </p:nvSpPr>
        <p:spPr>
          <a:xfrm>
            <a:off x="2574099" y="6484407"/>
            <a:ext cx="1542289" cy="365125"/>
          </a:xfrm>
        </p:spPr>
        <p:txBody>
          <a:bodyPr/>
          <a:lstStyle/>
          <a:p>
            <a:r>
              <a:rPr lang="en-US" dirty="0"/>
              <a:t>30 June 2022</a:t>
            </a:r>
          </a:p>
          <a:p>
            <a:endParaRPr lang="en-US" dirty="0"/>
          </a:p>
        </p:txBody>
      </p:sp>
      <p:sp>
        <p:nvSpPr>
          <p:cNvPr id="8" name="Footer Placeholder 7">
            <a:extLst>
              <a:ext uri="{FF2B5EF4-FFF2-40B4-BE49-F238E27FC236}">
                <a16:creationId xmlns:a16="http://schemas.microsoft.com/office/drawing/2014/main" id="{2E52412D-3392-0E4E-A308-F34C7F59D49A}"/>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9" name="Slide Number Placeholder 8">
            <a:extLst>
              <a:ext uri="{FF2B5EF4-FFF2-40B4-BE49-F238E27FC236}">
                <a16:creationId xmlns:a16="http://schemas.microsoft.com/office/drawing/2014/main" id="{F41BF37B-A5BF-3144-AF49-33B47285AFF0}"/>
              </a:ext>
            </a:extLst>
          </p:cNvPr>
          <p:cNvSpPr>
            <a:spLocks noGrp="1"/>
          </p:cNvSpPr>
          <p:nvPr>
            <p:ph type="sldNum" sz="quarter" idx="16"/>
          </p:nvPr>
        </p:nvSpPr>
        <p:spPr/>
        <p:txBody>
          <a:bodyPr/>
          <a:lstStyle/>
          <a:p>
            <a:fld id="{36B5EA5A-BC32-A742-B11B-8E7414D5B535}" type="slidenum">
              <a:rPr lang="en-US" smtClean="0"/>
              <a:pPr/>
              <a:t>10</a:t>
            </a:fld>
            <a:endParaRPr lang="en-US" dirty="0"/>
          </a:p>
        </p:txBody>
      </p:sp>
      <p:pic>
        <p:nvPicPr>
          <p:cNvPr id="13" name="Marcador de contenido 12" descr="Diagrama&#10;&#10;Descripción generada automáticamente">
            <a:extLst>
              <a:ext uri="{FF2B5EF4-FFF2-40B4-BE49-F238E27FC236}">
                <a16:creationId xmlns:a16="http://schemas.microsoft.com/office/drawing/2014/main" id="{04D400D8-AD07-A72F-6D78-87120CBD5130}"/>
              </a:ext>
            </a:extLst>
          </p:cNvPr>
          <p:cNvPicPr>
            <a:picLocks noGrp="1" noChangeAspect="1"/>
          </p:cNvPicPr>
          <p:nvPr>
            <p:ph sz="half" idx="1"/>
          </p:nvPr>
        </p:nvPicPr>
        <p:blipFill>
          <a:blip r:embed="rId3"/>
          <a:stretch>
            <a:fillRect/>
          </a:stretch>
        </p:blipFill>
        <p:spPr>
          <a:xfrm>
            <a:off x="5813856" y="673459"/>
            <a:ext cx="5819035" cy="5511082"/>
          </a:xfrm>
        </p:spPr>
      </p:pic>
      <p:sp>
        <p:nvSpPr>
          <p:cNvPr id="16" name="CuadroTexto 15">
            <a:extLst>
              <a:ext uri="{FF2B5EF4-FFF2-40B4-BE49-F238E27FC236}">
                <a16:creationId xmlns:a16="http://schemas.microsoft.com/office/drawing/2014/main" id="{12C65C15-9BD1-8760-DBDD-9CABC72556DD}"/>
              </a:ext>
            </a:extLst>
          </p:cNvPr>
          <p:cNvSpPr txBox="1"/>
          <p:nvPr/>
        </p:nvSpPr>
        <p:spPr>
          <a:xfrm>
            <a:off x="407989" y="1225118"/>
            <a:ext cx="5405867" cy="470898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s-ES" dirty="0">
                <a:solidFill>
                  <a:schemeClr val="tx2"/>
                </a:solidFill>
              </a:rPr>
              <a:t>After a raw data file </a:t>
            </a:r>
            <a:r>
              <a:rPr lang="es-ES" dirty="0" err="1">
                <a:solidFill>
                  <a:schemeClr val="tx2"/>
                </a:solidFill>
              </a:rPr>
              <a:t>is</a:t>
            </a:r>
            <a:r>
              <a:rPr lang="es-ES" dirty="0">
                <a:solidFill>
                  <a:schemeClr val="tx2"/>
                </a:solidFill>
              </a:rPr>
              <a:t> </a:t>
            </a:r>
            <a:r>
              <a:rPr lang="es-ES" dirty="0" err="1">
                <a:solidFill>
                  <a:schemeClr val="tx2"/>
                </a:solidFill>
              </a:rPr>
              <a:t>finished</a:t>
            </a:r>
            <a:r>
              <a:rPr lang="es-ES" dirty="0">
                <a:solidFill>
                  <a:schemeClr val="tx2"/>
                </a:solidFill>
              </a:rPr>
              <a:t> </a:t>
            </a:r>
            <a:r>
              <a:rPr lang="es-ES" dirty="0" err="1">
                <a:solidFill>
                  <a:schemeClr val="tx2"/>
                </a:solidFill>
              </a:rPr>
              <a:t>is</a:t>
            </a:r>
            <a:r>
              <a:rPr lang="es-ES" dirty="0">
                <a:solidFill>
                  <a:schemeClr val="tx2"/>
                </a:solidFill>
              </a:rPr>
              <a:t> </a:t>
            </a:r>
            <a:r>
              <a:rPr lang="es-ES" dirty="0" err="1">
                <a:solidFill>
                  <a:schemeClr val="tx2"/>
                </a:solidFill>
              </a:rPr>
              <a:t>tranfered</a:t>
            </a:r>
            <a:r>
              <a:rPr lang="es-ES" dirty="0">
                <a:solidFill>
                  <a:schemeClr val="tx2"/>
                </a:solidFill>
              </a:rPr>
              <a:t> </a:t>
            </a:r>
            <a:r>
              <a:rPr lang="es-ES" dirty="0" err="1">
                <a:solidFill>
                  <a:schemeClr val="tx2"/>
                </a:solidFill>
              </a:rPr>
              <a:t>to</a:t>
            </a:r>
            <a:r>
              <a:rPr lang="es-ES" dirty="0">
                <a:solidFill>
                  <a:schemeClr val="tx2"/>
                </a:solidFill>
              </a:rPr>
              <a:t> </a:t>
            </a:r>
            <a:r>
              <a:rPr lang="es-ES" dirty="0" err="1">
                <a:solidFill>
                  <a:schemeClr val="tx2"/>
                </a:solidFill>
              </a:rPr>
              <a:t>Cern</a:t>
            </a:r>
            <a:r>
              <a:rPr lang="es-ES" dirty="0">
                <a:solidFill>
                  <a:schemeClr val="tx2"/>
                </a:solidFill>
              </a:rPr>
              <a:t> </a:t>
            </a:r>
            <a:r>
              <a:rPr lang="es-ES" dirty="0" err="1">
                <a:solidFill>
                  <a:schemeClr val="tx2"/>
                </a:solidFill>
              </a:rPr>
              <a:t>Advanced</a:t>
            </a:r>
            <a:r>
              <a:rPr lang="es-ES" dirty="0">
                <a:solidFill>
                  <a:schemeClr val="tx2"/>
                </a:solidFill>
              </a:rPr>
              <a:t> </a:t>
            </a:r>
            <a:r>
              <a:rPr lang="es-ES" dirty="0" err="1">
                <a:solidFill>
                  <a:schemeClr val="tx2"/>
                </a:solidFill>
              </a:rPr>
              <a:t>STORage</a:t>
            </a:r>
            <a:r>
              <a:rPr lang="es-ES" dirty="0">
                <a:solidFill>
                  <a:schemeClr val="tx2"/>
                </a:solidFill>
              </a:rPr>
              <a:t> manager (Castor).</a:t>
            </a:r>
          </a:p>
          <a:p>
            <a:pPr marL="285750" indent="-285750" algn="l">
              <a:buFont typeface="Arial" panose="020B0604020202020204" pitchFamily="34" charset="0"/>
              <a:buChar char="•"/>
            </a:pPr>
            <a:endParaRPr lang="es-ES" dirty="0">
              <a:solidFill>
                <a:schemeClr val="tx2"/>
              </a:solidFill>
            </a:endParaRPr>
          </a:p>
          <a:p>
            <a:pPr marL="285750" indent="-285750" algn="l">
              <a:buFont typeface="Arial" panose="020B0604020202020204" pitchFamily="34" charset="0"/>
              <a:buChar char="•"/>
            </a:pPr>
            <a:endParaRPr lang="es-ES" dirty="0">
              <a:solidFill>
                <a:schemeClr val="tx2"/>
              </a:solidFill>
            </a:endParaRPr>
          </a:p>
          <a:p>
            <a:pPr marL="285750" indent="-285750" algn="l">
              <a:buFont typeface="Arial" panose="020B0604020202020204" pitchFamily="34" charset="0"/>
              <a:buChar char="•"/>
            </a:pPr>
            <a:r>
              <a:rPr lang="es-ES" dirty="0" err="1">
                <a:solidFill>
                  <a:schemeClr val="tx2"/>
                </a:solidFill>
              </a:rPr>
              <a:t>There</a:t>
            </a:r>
            <a:r>
              <a:rPr lang="es-ES" dirty="0">
                <a:solidFill>
                  <a:schemeClr val="tx2"/>
                </a:solidFill>
              </a:rPr>
              <a:t> data </a:t>
            </a:r>
            <a:r>
              <a:rPr lang="es-ES" dirty="0" err="1">
                <a:solidFill>
                  <a:schemeClr val="tx2"/>
                </a:solidFill>
              </a:rPr>
              <a:t>is</a:t>
            </a:r>
            <a:r>
              <a:rPr lang="es-ES" dirty="0">
                <a:solidFill>
                  <a:schemeClr val="tx2"/>
                </a:solidFill>
              </a:rPr>
              <a:t> </a:t>
            </a:r>
            <a:r>
              <a:rPr lang="es-ES" dirty="0" err="1">
                <a:solidFill>
                  <a:schemeClr val="tx2"/>
                </a:solidFill>
              </a:rPr>
              <a:t>migrated</a:t>
            </a:r>
            <a:r>
              <a:rPr lang="es-ES" dirty="0">
                <a:solidFill>
                  <a:schemeClr val="tx2"/>
                </a:solidFill>
              </a:rPr>
              <a:t> </a:t>
            </a:r>
            <a:r>
              <a:rPr lang="es-ES" dirty="0" err="1">
                <a:solidFill>
                  <a:schemeClr val="tx2"/>
                </a:solidFill>
              </a:rPr>
              <a:t>to</a:t>
            </a:r>
            <a:r>
              <a:rPr lang="es-ES" dirty="0">
                <a:solidFill>
                  <a:schemeClr val="tx2"/>
                </a:solidFill>
              </a:rPr>
              <a:t> tape.</a:t>
            </a:r>
          </a:p>
          <a:p>
            <a:pPr marL="285750" indent="-285750" algn="l">
              <a:buFont typeface="Arial" panose="020B0604020202020204" pitchFamily="34" charset="0"/>
              <a:buChar char="•"/>
            </a:pPr>
            <a:endParaRPr lang="es-ES" dirty="0">
              <a:solidFill>
                <a:schemeClr val="tx2"/>
              </a:solidFill>
            </a:endParaRPr>
          </a:p>
          <a:p>
            <a:pPr marL="285750" indent="-285750" algn="l">
              <a:buFont typeface="Arial" panose="020B0604020202020204" pitchFamily="34" charset="0"/>
              <a:buChar char="•"/>
            </a:pPr>
            <a:endParaRPr lang="es-ES" dirty="0">
              <a:solidFill>
                <a:schemeClr val="tx2"/>
              </a:solidFill>
            </a:endParaRPr>
          </a:p>
          <a:p>
            <a:pPr marL="285750" indent="-285750" algn="l">
              <a:buFont typeface="Arial" panose="020B0604020202020204" pitchFamily="34" charset="0"/>
              <a:buChar char="•"/>
            </a:pPr>
            <a:r>
              <a:rPr lang="es-ES" dirty="0" err="1">
                <a:solidFill>
                  <a:schemeClr val="tx2"/>
                </a:solidFill>
              </a:rPr>
              <a:t>n_TOF</a:t>
            </a:r>
            <a:r>
              <a:rPr lang="es-ES" dirty="0">
                <a:solidFill>
                  <a:schemeClr val="tx2"/>
                </a:solidFill>
              </a:rPr>
              <a:t> staff </a:t>
            </a:r>
            <a:r>
              <a:rPr lang="es-ES" dirty="0" err="1">
                <a:solidFill>
                  <a:schemeClr val="tx2"/>
                </a:solidFill>
              </a:rPr>
              <a:t>helped</a:t>
            </a:r>
            <a:r>
              <a:rPr lang="es-ES" dirty="0">
                <a:solidFill>
                  <a:schemeClr val="tx2"/>
                </a:solidFill>
              </a:rPr>
              <a:t> </a:t>
            </a:r>
            <a:r>
              <a:rPr lang="es-ES" dirty="0" err="1">
                <a:solidFill>
                  <a:schemeClr val="tx2"/>
                </a:solidFill>
              </a:rPr>
              <a:t>to</a:t>
            </a:r>
            <a:r>
              <a:rPr lang="es-ES" dirty="0">
                <a:solidFill>
                  <a:schemeClr val="tx2"/>
                </a:solidFill>
              </a:rPr>
              <a:t> </a:t>
            </a:r>
            <a:r>
              <a:rPr lang="es-ES" dirty="0" err="1">
                <a:solidFill>
                  <a:schemeClr val="tx2"/>
                </a:solidFill>
              </a:rPr>
              <a:t>extract</a:t>
            </a:r>
            <a:r>
              <a:rPr lang="es-ES" dirty="0">
                <a:solidFill>
                  <a:schemeClr val="tx2"/>
                </a:solidFill>
              </a:rPr>
              <a:t> and </a:t>
            </a:r>
            <a:r>
              <a:rPr lang="es-ES" dirty="0" err="1">
                <a:solidFill>
                  <a:schemeClr val="tx2"/>
                </a:solidFill>
              </a:rPr>
              <a:t>transform</a:t>
            </a:r>
            <a:r>
              <a:rPr lang="es-ES" dirty="0">
                <a:solidFill>
                  <a:schemeClr val="tx2"/>
                </a:solidFill>
              </a:rPr>
              <a:t> raw data </a:t>
            </a:r>
            <a:r>
              <a:rPr lang="es-ES" dirty="0" err="1">
                <a:solidFill>
                  <a:schemeClr val="tx2"/>
                </a:solidFill>
              </a:rPr>
              <a:t>into</a:t>
            </a:r>
            <a:r>
              <a:rPr lang="es-ES" dirty="0">
                <a:solidFill>
                  <a:schemeClr val="tx2"/>
                </a:solidFill>
              </a:rPr>
              <a:t> </a:t>
            </a:r>
            <a:r>
              <a:rPr lang="es-ES" dirty="0" err="1">
                <a:solidFill>
                  <a:schemeClr val="tx2"/>
                </a:solidFill>
              </a:rPr>
              <a:t>readable</a:t>
            </a:r>
            <a:r>
              <a:rPr lang="es-ES" dirty="0">
                <a:solidFill>
                  <a:schemeClr val="tx2"/>
                </a:solidFill>
              </a:rPr>
              <a:t> ROOT files </a:t>
            </a:r>
            <a:r>
              <a:rPr lang="es-ES" dirty="0" err="1">
                <a:solidFill>
                  <a:schemeClr val="tx2"/>
                </a:solidFill>
              </a:rPr>
              <a:t>for</a:t>
            </a:r>
            <a:r>
              <a:rPr lang="es-ES" dirty="0">
                <a:solidFill>
                  <a:schemeClr val="tx2"/>
                </a:solidFill>
              </a:rPr>
              <a:t> </a:t>
            </a:r>
            <a:r>
              <a:rPr lang="es-ES" dirty="0" err="1">
                <a:solidFill>
                  <a:schemeClr val="tx2"/>
                </a:solidFill>
              </a:rPr>
              <a:t>further</a:t>
            </a:r>
            <a:r>
              <a:rPr lang="es-ES" dirty="0">
                <a:solidFill>
                  <a:schemeClr val="tx2"/>
                </a:solidFill>
              </a:rPr>
              <a:t> </a:t>
            </a:r>
            <a:r>
              <a:rPr lang="es-ES" dirty="0" err="1">
                <a:solidFill>
                  <a:schemeClr val="tx2"/>
                </a:solidFill>
              </a:rPr>
              <a:t>analysis</a:t>
            </a:r>
            <a:r>
              <a:rPr lang="es-ES" dirty="0">
                <a:solidFill>
                  <a:schemeClr val="tx2"/>
                </a:solidFill>
              </a:rPr>
              <a:t>.</a:t>
            </a:r>
          </a:p>
          <a:p>
            <a:pPr marL="285750" indent="-285750" algn="l">
              <a:buFont typeface="Arial" panose="020B0604020202020204" pitchFamily="34" charset="0"/>
              <a:buChar char="•"/>
            </a:pPr>
            <a:endParaRPr lang="es-ES" dirty="0">
              <a:solidFill>
                <a:schemeClr val="tx2"/>
              </a:solidFill>
            </a:endParaRPr>
          </a:p>
          <a:p>
            <a:pPr marL="285750" indent="-285750" algn="l">
              <a:buFont typeface="Arial" panose="020B0604020202020204" pitchFamily="34" charset="0"/>
              <a:buChar char="•"/>
            </a:pPr>
            <a:r>
              <a:rPr lang="es-ES" dirty="0">
                <a:solidFill>
                  <a:schemeClr val="tx2"/>
                </a:solidFill>
              </a:rPr>
              <a:t>Run in </a:t>
            </a:r>
            <a:r>
              <a:rPr lang="es-ES" dirty="0" err="1">
                <a:solidFill>
                  <a:schemeClr val="tx2"/>
                </a:solidFill>
              </a:rPr>
              <a:t>Batch</a:t>
            </a:r>
            <a:r>
              <a:rPr lang="es-ES" dirty="0">
                <a:solidFill>
                  <a:schemeClr val="tx2"/>
                </a:solidFill>
              </a:rPr>
              <a:t> </a:t>
            </a:r>
            <a:r>
              <a:rPr lang="es-ES" dirty="0" err="1">
                <a:solidFill>
                  <a:schemeClr val="tx2"/>
                </a:solidFill>
              </a:rPr>
              <a:t>mode</a:t>
            </a:r>
            <a:r>
              <a:rPr lang="es-ES" dirty="0">
                <a:solidFill>
                  <a:schemeClr val="tx2"/>
                </a:solidFill>
              </a:rPr>
              <a:t> at </a:t>
            </a:r>
            <a:r>
              <a:rPr lang="en-GB" dirty="0">
                <a:solidFill>
                  <a:schemeClr val="tx2"/>
                </a:solidFill>
              </a:rPr>
              <a:t>CERN’s</a:t>
            </a:r>
            <a:r>
              <a:rPr lang="es-ES" dirty="0">
                <a:solidFill>
                  <a:schemeClr val="tx2"/>
                </a:solidFill>
              </a:rPr>
              <a:t> </a:t>
            </a:r>
            <a:r>
              <a:rPr lang="es-ES" dirty="0" err="1">
                <a:solidFill>
                  <a:schemeClr val="tx2"/>
                </a:solidFill>
              </a:rPr>
              <a:t>batch</a:t>
            </a:r>
            <a:r>
              <a:rPr lang="es-ES" dirty="0">
                <a:solidFill>
                  <a:schemeClr val="tx2"/>
                </a:solidFill>
              </a:rPr>
              <a:t> </a:t>
            </a:r>
            <a:r>
              <a:rPr lang="es-ES" dirty="0" err="1">
                <a:solidFill>
                  <a:schemeClr val="tx2"/>
                </a:solidFill>
              </a:rPr>
              <a:t>services</a:t>
            </a:r>
            <a:r>
              <a:rPr lang="es-ES" dirty="0">
                <a:solidFill>
                  <a:schemeClr val="tx2"/>
                </a:solidFill>
              </a:rPr>
              <a:t> (LXPLUS).  </a:t>
            </a:r>
          </a:p>
          <a:p>
            <a:pPr algn="l"/>
            <a:endParaRPr lang="es-ES" dirty="0"/>
          </a:p>
          <a:p>
            <a:pPr algn="l"/>
            <a:endParaRPr lang="es-ES" dirty="0"/>
          </a:p>
          <a:p>
            <a:pPr algn="l"/>
            <a:endParaRPr lang="es-ES" dirty="0"/>
          </a:p>
          <a:p>
            <a:pPr algn="l"/>
            <a:endParaRPr lang="es-ES" dirty="0"/>
          </a:p>
          <a:p>
            <a:pPr algn="l"/>
            <a:endParaRPr lang="es-ES" dirty="0"/>
          </a:p>
        </p:txBody>
      </p:sp>
      <p:pic>
        <p:nvPicPr>
          <p:cNvPr id="17" name="Imagen 16">
            <a:extLst>
              <a:ext uri="{FF2B5EF4-FFF2-40B4-BE49-F238E27FC236}">
                <a16:creationId xmlns:a16="http://schemas.microsoft.com/office/drawing/2014/main" id="{AF8398E9-332B-50C7-E020-AD5DE10B9D40}"/>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61425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7D19F4A-01DE-5844-F493-40BC8ADB277C}"/>
              </a:ext>
            </a:extLst>
          </p:cNvPr>
          <p:cNvSpPr>
            <a:spLocks noGrp="1"/>
          </p:cNvSpPr>
          <p:nvPr>
            <p:ph type="title"/>
          </p:nvPr>
        </p:nvSpPr>
        <p:spPr/>
        <p:txBody>
          <a:bodyPr/>
          <a:lstStyle/>
          <a:p>
            <a:r>
              <a:rPr lang="es-ES" dirty="0"/>
              <a:t>METHODS</a:t>
            </a:r>
            <a:endParaRPr lang="en-GB" dirty="0"/>
          </a:p>
        </p:txBody>
      </p:sp>
      <p:sp>
        <p:nvSpPr>
          <p:cNvPr id="8" name="Marcador de texto 7">
            <a:extLst>
              <a:ext uri="{FF2B5EF4-FFF2-40B4-BE49-F238E27FC236}">
                <a16:creationId xmlns:a16="http://schemas.microsoft.com/office/drawing/2014/main" id="{BD5CF220-EA60-E7FA-F270-6BAA835DD6CD}"/>
              </a:ext>
            </a:extLst>
          </p:cNvPr>
          <p:cNvSpPr>
            <a:spLocks noGrp="1"/>
          </p:cNvSpPr>
          <p:nvPr>
            <p:ph type="body" idx="1"/>
          </p:nvPr>
        </p:nvSpPr>
        <p:spPr/>
        <p:txBody>
          <a:bodyPr/>
          <a:lstStyle/>
          <a:p>
            <a:r>
              <a:rPr lang="en-US" dirty="0"/>
              <a:t>Digital Pulse Analysis</a:t>
            </a:r>
            <a:endParaRPr lang="en-GB" dirty="0"/>
          </a:p>
        </p:txBody>
      </p:sp>
      <p:sp>
        <p:nvSpPr>
          <p:cNvPr id="4" name="Marcador de fecha 3">
            <a:extLst>
              <a:ext uri="{FF2B5EF4-FFF2-40B4-BE49-F238E27FC236}">
                <a16:creationId xmlns:a16="http://schemas.microsoft.com/office/drawing/2014/main" id="{6A1BBB7D-B263-3F3B-EB67-8EF0CAFA8426}"/>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5" name="Marcador de pie de página 4">
            <a:extLst>
              <a:ext uri="{FF2B5EF4-FFF2-40B4-BE49-F238E27FC236}">
                <a16:creationId xmlns:a16="http://schemas.microsoft.com/office/drawing/2014/main" id="{3AE78205-7AE3-028C-CFDF-9DC7C0A9D810}"/>
              </a:ext>
            </a:extLst>
          </p:cNvPr>
          <p:cNvSpPr>
            <a:spLocks noGrp="1"/>
          </p:cNvSpPr>
          <p:nvPr>
            <p:ph type="ftr" sz="quarter" idx="11"/>
          </p:nvPr>
        </p:nvSpPr>
        <p:spPr/>
        <p:txBody>
          <a:bodyPr/>
          <a:lstStyle/>
          <a:p>
            <a:r>
              <a:rPr lang="en-US"/>
              <a:t>Roger G. March | Data Analysis of </a:t>
            </a:r>
            <a:r>
              <a:rPr lang="en-US" baseline="30000"/>
              <a:t>3</a:t>
            </a:r>
            <a:r>
              <a:rPr lang="en-US"/>
              <a:t>He proportional counters</a:t>
            </a:r>
            <a:endParaRPr lang="en-US" dirty="0"/>
          </a:p>
        </p:txBody>
      </p:sp>
      <p:sp>
        <p:nvSpPr>
          <p:cNvPr id="6" name="Marcador de número de diapositiva 5">
            <a:extLst>
              <a:ext uri="{FF2B5EF4-FFF2-40B4-BE49-F238E27FC236}">
                <a16:creationId xmlns:a16="http://schemas.microsoft.com/office/drawing/2014/main" id="{56B3AA76-57EF-AB80-41D7-C17FED36A553}"/>
              </a:ext>
            </a:extLst>
          </p:cNvPr>
          <p:cNvSpPr>
            <a:spLocks noGrp="1"/>
          </p:cNvSpPr>
          <p:nvPr>
            <p:ph type="sldNum" sz="quarter" idx="12"/>
          </p:nvPr>
        </p:nvSpPr>
        <p:spPr/>
        <p:txBody>
          <a:bodyPr/>
          <a:lstStyle/>
          <a:p>
            <a:fld id="{36B5EA5A-BC32-A742-B11B-8E7414D5B535}" type="slidenum">
              <a:rPr lang="en-US" smtClean="0"/>
              <a:pPr/>
              <a:t>11</a:t>
            </a:fld>
            <a:endParaRPr lang="en-US" dirty="0"/>
          </a:p>
        </p:txBody>
      </p:sp>
      <p:pic>
        <p:nvPicPr>
          <p:cNvPr id="9" name="Imagen 8">
            <a:extLst>
              <a:ext uri="{FF2B5EF4-FFF2-40B4-BE49-F238E27FC236}">
                <a16:creationId xmlns:a16="http://schemas.microsoft.com/office/drawing/2014/main" id="{DE2FA205-AC64-4DFF-0376-D71F44A1994B}"/>
              </a:ext>
            </a:extLst>
          </p:cNvPr>
          <p:cNvPicPr>
            <a:picLocks noChangeAspect="1"/>
          </p:cNvPicPr>
          <p:nvPr/>
        </p:nvPicPr>
        <p:blipFill>
          <a:blip r:embed="rId2"/>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19303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22-80A4-8F48-B9EF-ECFB0505203F}"/>
              </a:ext>
            </a:extLst>
          </p:cNvPr>
          <p:cNvSpPr>
            <a:spLocks noGrp="1"/>
          </p:cNvSpPr>
          <p:nvPr>
            <p:ph type="title"/>
          </p:nvPr>
        </p:nvSpPr>
        <p:spPr/>
        <p:txBody>
          <a:bodyPr/>
          <a:lstStyle/>
          <a:p>
            <a:r>
              <a:rPr lang="en-US" dirty="0"/>
              <a:t>Signal</a:t>
            </a:r>
          </a:p>
        </p:txBody>
      </p:sp>
      <p:sp>
        <p:nvSpPr>
          <p:cNvPr id="3" name="Date Placeholder 2">
            <a:extLst>
              <a:ext uri="{FF2B5EF4-FFF2-40B4-BE49-F238E27FC236}">
                <a16:creationId xmlns:a16="http://schemas.microsoft.com/office/drawing/2014/main" id="{0952ED73-3515-BA47-8340-95384B92DDA5}"/>
              </a:ext>
            </a:extLst>
          </p:cNvPr>
          <p:cNvSpPr>
            <a:spLocks noGrp="1"/>
          </p:cNvSpPr>
          <p:nvPr>
            <p:ph type="dt" sz="half" idx="10"/>
          </p:nvPr>
        </p:nvSpPr>
        <p:spPr>
          <a:xfrm>
            <a:off x="2574099" y="6475133"/>
            <a:ext cx="1542289" cy="365125"/>
          </a:xfrm>
        </p:spPr>
        <p:txBody>
          <a:bodyPr/>
          <a:lstStyle/>
          <a:p>
            <a:r>
              <a:rPr lang="en-US" dirty="0"/>
              <a:t>30 June 2022</a:t>
            </a:r>
          </a:p>
          <a:p>
            <a:endParaRPr lang="en-US" dirty="0"/>
          </a:p>
        </p:txBody>
      </p:sp>
      <p:sp>
        <p:nvSpPr>
          <p:cNvPr id="4" name="Footer Placeholder 3">
            <a:extLst>
              <a:ext uri="{FF2B5EF4-FFF2-40B4-BE49-F238E27FC236}">
                <a16:creationId xmlns:a16="http://schemas.microsoft.com/office/drawing/2014/main" id="{31B8DA8F-BB68-9B49-A880-D423F2EC4CB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5B1369D3-2AC0-854C-9FDF-496135AE0682}"/>
              </a:ext>
            </a:extLst>
          </p:cNvPr>
          <p:cNvSpPr>
            <a:spLocks noGrp="1"/>
          </p:cNvSpPr>
          <p:nvPr>
            <p:ph type="sldNum" sz="quarter" idx="12"/>
          </p:nvPr>
        </p:nvSpPr>
        <p:spPr/>
        <p:txBody>
          <a:bodyPr/>
          <a:lstStyle/>
          <a:p>
            <a:fld id="{36B5EA5A-BC32-A742-B11B-8E7414D5B535}" type="slidenum">
              <a:rPr lang="en-US" smtClean="0"/>
              <a:pPr/>
              <a:t>12</a:t>
            </a:fld>
            <a:endParaRPr lang="en-US" dirty="0"/>
          </a:p>
        </p:txBody>
      </p:sp>
      <p:pic>
        <p:nvPicPr>
          <p:cNvPr id="1026" name="Picture 2">
            <a:extLst>
              <a:ext uri="{FF2B5EF4-FFF2-40B4-BE49-F238E27FC236}">
                <a16:creationId xmlns:a16="http://schemas.microsoft.com/office/drawing/2014/main" id="{621A30CD-4ACD-5841-CB93-35BD2201D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259" y="365125"/>
            <a:ext cx="6572221" cy="576253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04CB58F-DA97-E4DC-BAC3-D2AE55645A88}"/>
              </a:ext>
            </a:extLst>
          </p:cNvPr>
          <p:cNvSpPr txBox="1"/>
          <p:nvPr/>
        </p:nvSpPr>
        <p:spPr>
          <a:xfrm rot="16200000">
            <a:off x="784950" y="2288453"/>
            <a:ext cx="3751621" cy="276999"/>
          </a:xfrm>
          <a:prstGeom prst="rect">
            <a:avLst/>
          </a:prstGeom>
          <a:noFill/>
        </p:spPr>
        <p:txBody>
          <a:bodyPr wrap="square" lIns="0" tIns="0" rIns="0" bIns="0" rtlCol="0">
            <a:spAutoFit/>
          </a:bodyPr>
          <a:lstStyle/>
          <a:p>
            <a:pPr algn="l"/>
            <a:r>
              <a:rPr lang="en-GB" dirty="0" err="1">
                <a:solidFill>
                  <a:srgbClr val="000000"/>
                </a:solidFill>
                <a:latin typeface="Calibri" panose="020F0502020204030204" pitchFamily="34" charset="0"/>
                <a:cs typeface="Calibri" panose="020F0502020204030204" pitchFamily="34" charset="0"/>
              </a:rPr>
              <a:t>Mesured</a:t>
            </a:r>
            <a:r>
              <a:rPr lang="en-GB" dirty="0">
                <a:solidFill>
                  <a:srgbClr val="000000"/>
                </a:solidFill>
                <a:latin typeface="Calibri" panose="020F0502020204030204" pitchFamily="34" charset="0"/>
                <a:cs typeface="Calibri" panose="020F0502020204030204" pitchFamily="34" charset="0"/>
              </a:rPr>
              <a:t> Amplitude [mV]</a:t>
            </a:r>
          </a:p>
        </p:txBody>
      </p:sp>
      <p:sp>
        <p:nvSpPr>
          <p:cNvPr id="8" name="CuadroTexto 7">
            <a:extLst>
              <a:ext uri="{FF2B5EF4-FFF2-40B4-BE49-F238E27FC236}">
                <a16:creationId xmlns:a16="http://schemas.microsoft.com/office/drawing/2014/main" id="{382803D7-DF12-29E4-1CE4-35AF07969BA9}"/>
              </a:ext>
            </a:extLst>
          </p:cNvPr>
          <p:cNvSpPr txBox="1"/>
          <p:nvPr/>
        </p:nvSpPr>
        <p:spPr>
          <a:xfrm>
            <a:off x="5052489" y="5830382"/>
            <a:ext cx="4490720" cy="276999"/>
          </a:xfrm>
          <a:prstGeom prst="rect">
            <a:avLst/>
          </a:prstGeom>
          <a:noFill/>
        </p:spPr>
        <p:txBody>
          <a:bodyPr wrap="square" lIns="0" tIns="0" rIns="0" bIns="0" rtlCol="0">
            <a:spAutoFit/>
          </a:bodyPr>
          <a:lstStyle/>
          <a:p>
            <a:pPr algn="l"/>
            <a:r>
              <a:rPr lang="en-GB" dirty="0">
                <a:solidFill>
                  <a:srgbClr val="000000"/>
                </a:solidFill>
              </a:rPr>
              <a:t>Sample Number [</a:t>
            </a:r>
            <a:r>
              <a:rPr lang="en-GB" dirty="0" err="1">
                <a:solidFill>
                  <a:srgbClr val="000000"/>
                </a:solidFill>
              </a:rPr>
              <a:t>a.u</a:t>
            </a:r>
            <a:r>
              <a:rPr lang="en-GB" dirty="0">
                <a:solidFill>
                  <a:srgbClr val="000000"/>
                </a:solidFill>
              </a:rPr>
              <a:t>] </a:t>
            </a:r>
          </a:p>
        </p:txBody>
      </p:sp>
      <p:pic>
        <p:nvPicPr>
          <p:cNvPr id="10" name="Imagen 9">
            <a:extLst>
              <a:ext uri="{FF2B5EF4-FFF2-40B4-BE49-F238E27FC236}">
                <a16:creationId xmlns:a16="http://schemas.microsoft.com/office/drawing/2014/main" id="{0D54DF68-8A66-9A9E-F586-8AE4958E9874}"/>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43490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22-80A4-8F48-B9EF-ECFB0505203F}"/>
              </a:ext>
            </a:extLst>
          </p:cNvPr>
          <p:cNvSpPr>
            <a:spLocks noGrp="1"/>
          </p:cNvSpPr>
          <p:nvPr>
            <p:ph type="title"/>
          </p:nvPr>
        </p:nvSpPr>
        <p:spPr/>
        <p:txBody>
          <a:bodyPr/>
          <a:lstStyle/>
          <a:p>
            <a:r>
              <a:rPr lang="en-US" dirty="0"/>
              <a:t>Small pulse</a:t>
            </a:r>
          </a:p>
        </p:txBody>
      </p:sp>
      <p:sp>
        <p:nvSpPr>
          <p:cNvPr id="3" name="Date Placeholder 2">
            <a:extLst>
              <a:ext uri="{FF2B5EF4-FFF2-40B4-BE49-F238E27FC236}">
                <a16:creationId xmlns:a16="http://schemas.microsoft.com/office/drawing/2014/main" id="{0952ED73-3515-BA47-8340-95384B92DDA5}"/>
              </a:ext>
            </a:extLst>
          </p:cNvPr>
          <p:cNvSpPr>
            <a:spLocks noGrp="1"/>
          </p:cNvSpPr>
          <p:nvPr>
            <p:ph type="dt" sz="half" idx="10"/>
          </p:nvPr>
        </p:nvSpPr>
        <p:spPr>
          <a:xfrm>
            <a:off x="2578941" y="6474754"/>
            <a:ext cx="1542289" cy="365125"/>
          </a:xfrm>
        </p:spPr>
        <p:txBody>
          <a:bodyPr/>
          <a:lstStyle/>
          <a:p>
            <a:r>
              <a:rPr lang="en-US" dirty="0"/>
              <a:t>30 June 2022</a:t>
            </a:r>
          </a:p>
          <a:p>
            <a:endParaRPr lang="en-US" dirty="0"/>
          </a:p>
        </p:txBody>
      </p:sp>
      <p:sp>
        <p:nvSpPr>
          <p:cNvPr id="4" name="Footer Placeholder 3">
            <a:extLst>
              <a:ext uri="{FF2B5EF4-FFF2-40B4-BE49-F238E27FC236}">
                <a16:creationId xmlns:a16="http://schemas.microsoft.com/office/drawing/2014/main" id="{31B8DA8F-BB68-9B49-A880-D423F2EC4CB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5B1369D3-2AC0-854C-9FDF-496135AE0682}"/>
              </a:ext>
            </a:extLst>
          </p:cNvPr>
          <p:cNvSpPr>
            <a:spLocks noGrp="1"/>
          </p:cNvSpPr>
          <p:nvPr>
            <p:ph type="sldNum" sz="quarter" idx="12"/>
          </p:nvPr>
        </p:nvSpPr>
        <p:spPr/>
        <p:txBody>
          <a:bodyPr/>
          <a:lstStyle/>
          <a:p>
            <a:fld id="{36B5EA5A-BC32-A742-B11B-8E7414D5B535}" type="slidenum">
              <a:rPr lang="en-US" smtClean="0"/>
              <a:pPr/>
              <a:t>13</a:t>
            </a:fld>
            <a:endParaRPr lang="en-US" dirty="0"/>
          </a:p>
        </p:txBody>
      </p:sp>
      <p:pic>
        <p:nvPicPr>
          <p:cNvPr id="3074" name="Picture 2">
            <a:extLst>
              <a:ext uri="{FF2B5EF4-FFF2-40B4-BE49-F238E27FC236}">
                <a16:creationId xmlns:a16="http://schemas.microsoft.com/office/drawing/2014/main" id="{B6D98C0E-005F-2D42-12D9-FF0520142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1223934"/>
            <a:ext cx="5227002" cy="45830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2257B72-2449-162E-0148-202B58A87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119" y="1223934"/>
            <a:ext cx="4920764" cy="4314531"/>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hacia abajo 7">
            <a:extLst>
              <a:ext uri="{FF2B5EF4-FFF2-40B4-BE49-F238E27FC236}">
                <a16:creationId xmlns:a16="http://schemas.microsoft.com/office/drawing/2014/main" id="{BCD8B85A-60D6-C85D-9890-617EA637B890}"/>
              </a:ext>
            </a:extLst>
          </p:cNvPr>
          <p:cNvSpPr/>
          <p:nvPr/>
        </p:nvSpPr>
        <p:spPr>
          <a:xfrm>
            <a:off x="2396971" y="4225771"/>
            <a:ext cx="266330" cy="745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uadroTexto 11">
            <a:extLst>
              <a:ext uri="{FF2B5EF4-FFF2-40B4-BE49-F238E27FC236}">
                <a16:creationId xmlns:a16="http://schemas.microsoft.com/office/drawing/2014/main" id="{E354C57E-0859-6E69-08AF-2079FDF231BB}"/>
              </a:ext>
            </a:extLst>
          </p:cNvPr>
          <p:cNvSpPr txBox="1"/>
          <p:nvPr/>
        </p:nvSpPr>
        <p:spPr>
          <a:xfrm rot="16200000">
            <a:off x="4373308" y="2353048"/>
            <a:ext cx="3751621" cy="246221"/>
          </a:xfrm>
          <a:prstGeom prst="rect">
            <a:avLst/>
          </a:prstGeom>
          <a:noFill/>
        </p:spPr>
        <p:txBody>
          <a:bodyPr wrap="square" lIns="0" tIns="0" rIns="0" bIns="0" rtlCol="0">
            <a:spAutoFit/>
          </a:bodyPr>
          <a:lstStyle/>
          <a:p>
            <a:pPr algn="l"/>
            <a:r>
              <a:rPr lang="en-GB" sz="1600" dirty="0" err="1">
                <a:solidFill>
                  <a:srgbClr val="000000"/>
                </a:solidFill>
                <a:latin typeface="Calibri" panose="020F0502020204030204" pitchFamily="34" charset="0"/>
                <a:cs typeface="Calibri" panose="020F0502020204030204" pitchFamily="34" charset="0"/>
              </a:rPr>
              <a:t>Mesured</a:t>
            </a:r>
            <a:r>
              <a:rPr lang="en-GB" sz="1600" dirty="0">
                <a:solidFill>
                  <a:srgbClr val="000000"/>
                </a:solidFill>
                <a:latin typeface="Calibri" panose="020F0502020204030204" pitchFamily="34" charset="0"/>
                <a:cs typeface="Calibri" panose="020F0502020204030204" pitchFamily="34" charset="0"/>
              </a:rPr>
              <a:t> Amplitude [mV]</a:t>
            </a:r>
          </a:p>
        </p:txBody>
      </p:sp>
      <p:sp>
        <p:nvSpPr>
          <p:cNvPr id="13" name="CuadroTexto 12">
            <a:extLst>
              <a:ext uri="{FF2B5EF4-FFF2-40B4-BE49-F238E27FC236}">
                <a16:creationId xmlns:a16="http://schemas.microsoft.com/office/drawing/2014/main" id="{807BAFA7-2853-4266-0E79-16947AFEEBE3}"/>
              </a:ext>
            </a:extLst>
          </p:cNvPr>
          <p:cNvSpPr txBox="1"/>
          <p:nvPr/>
        </p:nvSpPr>
        <p:spPr>
          <a:xfrm>
            <a:off x="1871028" y="5667292"/>
            <a:ext cx="4490720" cy="246221"/>
          </a:xfrm>
          <a:prstGeom prst="rect">
            <a:avLst/>
          </a:prstGeom>
          <a:noFill/>
        </p:spPr>
        <p:txBody>
          <a:bodyPr wrap="square" lIns="0" tIns="0" rIns="0" bIns="0" rtlCol="0">
            <a:spAutoFit/>
          </a:bodyPr>
          <a:lstStyle/>
          <a:p>
            <a:pPr algn="l"/>
            <a:r>
              <a:rPr lang="en-GB" sz="1600" dirty="0">
                <a:solidFill>
                  <a:srgbClr val="000000"/>
                </a:solidFill>
              </a:rPr>
              <a:t>Sample Number [</a:t>
            </a:r>
            <a:r>
              <a:rPr lang="en-GB" sz="1600" dirty="0" err="1">
                <a:solidFill>
                  <a:srgbClr val="000000"/>
                </a:solidFill>
              </a:rPr>
              <a:t>a.u</a:t>
            </a:r>
            <a:r>
              <a:rPr lang="en-GB" sz="1600" dirty="0">
                <a:solidFill>
                  <a:srgbClr val="000000"/>
                </a:solidFill>
              </a:rPr>
              <a:t>] </a:t>
            </a:r>
          </a:p>
        </p:txBody>
      </p:sp>
      <p:sp>
        <p:nvSpPr>
          <p:cNvPr id="14" name="CuadroTexto 13">
            <a:extLst>
              <a:ext uri="{FF2B5EF4-FFF2-40B4-BE49-F238E27FC236}">
                <a16:creationId xmlns:a16="http://schemas.microsoft.com/office/drawing/2014/main" id="{D64E065B-0C2F-99AE-0A26-06D4B4D95AEE}"/>
              </a:ext>
            </a:extLst>
          </p:cNvPr>
          <p:cNvSpPr txBox="1"/>
          <p:nvPr/>
        </p:nvSpPr>
        <p:spPr>
          <a:xfrm>
            <a:off x="7701280" y="5387845"/>
            <a:ext cx="4490720" cy="246221"/>
          </a:xfrm>
          <a:prstGeom prst="rect">
            <a:avLst/>
          </a:prstGeom>
          <a:noFill/>
        </p:spPr>
        <p:txBody>
          <a:bodyPr wrap="square" lIns="0" tIns="0" rIns="0" bIns="0" rtlCol="0">
            <a:spAutoFit/>
          </a:bodyPr>
          <a:lstStyle/>
          <a:p>
            <a:pPr algn="l"/>
            <a:r>
              <a:rPr lang="en-GB" sz="1600" dirty="0">
                <a:solidFill>
                  <a:srgbClr val="000000"/>
                </a:solidFill>
              </a:rPr>
              <a:t>Sample Number [</a:t>
            </a:r>
            <a:r>
              <a:rPr lang="en-GB" sz="1600" dirty="0" err="1">
                <a:solidFill>
                  <a:srgbClr val="000000"/>
                </a:solidFill>
              </a:rPr>
              <a:t>a.u</a:t>
            </a:r>
            <a:r>
              <a:rPr lang="en-GB" sz="1600" dirty="0">
                <a:solidFill>
                  <a:srgbClr val="000000"/>
                </a:solidFill>
              </a:rPr>
              <a:t>] </a:t>
            </a:r>
          </a:p>
        </p:txBody>
      </p:sp>
      <p:sp>
        <p:nvSpPr>
          <p:cNvPr id="15" name="CuadroTexto 14">
            <a:extLst>
              <a:ext uri="{FF2B5EF4-FFF2-40B4-BE49-F238E27FC236}">
                <a16:creationId xmlns:a16="http://schemas.microsoft.com/office/drawing/2014/main" id="{3206DC65-606C-E1B8-1BAD-E948AC3E4C92}"/>
              </a:ext>
            </a:extLst>
          </p:cNvPr>
          <p:cNvSpPr txBox="1"/>
          <p:nvPr/>
        </p:nvSpPr>
        <p:spPr>
          <a:xfrm rot="16200000">
            <a:off x="-1315425" y="2566408"/>
            <a:ext cx="3751621" cy="246221"/>
          </a:xfrm>
          <a:prstGeom prst="rect">
            <a:avLst/>
          </a:prstGeom>
          <a:noFill/>
        </p:spPr>
        <p:txBody>
          <a:bodyPr wrap="square" lIns="0" tIns="0" rIns="0" bIns="0" rtlCol="0">
            <a:spAutoFit/>
          </a:bodyPr>
          <a:lstStyle/>
          <a:p>
            <a:pPr algn="l"/>
            <a:r>
              <a:rPr lang="en-GB" sz="1600" dirty="0" err="1">
                <a:solidFill>
                  <a:srgbClr val="000000"/>
                </a:solidFill>
                <a:latin typeface="Calibri" panose="020F0502020204030204" pitchFamily="34" charset="0"/>
                <a:cs typeface="Calibri" panose="020F0502020204030204" pitchFamily="34" charset="0"/>
              </a:rPr>
              <a:t>Mesured</a:t>
            </a:r>
            <a:r>
              <a:rPr lang="en-GB" sz="1600" dirty="0">
                <a:solidFill>
                  <a:srgbClr val="000000"/>
                </a:solidFill>
                <a:latin typeface="Calibri" panose="020F0502020204030204" pitchFamily="34" charset="0"/>
                <a:cs typeface="Calibri" panose="020F0502020204030204" pitchFamily="34" charset="0"/>
              </a:rPr>
              <a:t> Amplitude [mV]</a:t>
            </a:r>
          </a:p>
        </p:txBody>
      </p:sp>
      <p:pic>
        <p:nvPicPr>
          <p:cNvPr id="16" name="Imagen 15">
            <a:extLst>
              <a:ext uri="{FF2B5EF4-FFF2-40B4-BE49-F238E27FC236}">
                <a16:creationId xmlns:a16="http://schemas.microsoft.com/office/drawing/2014/main" id="{A4F15873-D114-436D-74BC-810937010171}"/>
              </a:ext>
            </a:extLst>
          </p:cNvPr>
          <p:cNvPicPr>
            <a:picLocks noChangeAspect="1"/>
          </p:cNvPicPr>
          <p:nvPr/>
        </p:nvPicPr>
        <p:blipFill>
          <a:blip r:embed="rId5"/>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18563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43B5-036C-6B4B-988E-F39AA808657B}"/>
              </a:ext>
            </a:extLst>
          </p:cNvPr>
          <p:cNvSpPr>
            <a:spLocks noGrp="1"/>
          </p:cNvSpPr>
          <p:nvPr>
            <p:ph type="title"/>
          </p:nvPr>
        </p:nvSpPr>
        <p:spPr/>
        <p:txBody>
          <a:bodyPr/>
          <a:lstStyle/>
          <a:p>
            <a:r>
              <a:rPr lang="en-US" dirty="0"/>
              <a:t>Pulse Analysis algorithm</a:t>
            </a:r>
          </a:p>
        </p:txBody>
      </p:sp>
      <p:sp>
        <p:nvSpPr>
          <p:cNvPr id="3" name="Content Placeholder 2">
            <a:extLst>
              <a:ext uri="{FF2B5EF4-FFF2-40B4-BE49-F238E27FC236}">
                <a16:creationId xmlns:a16="http://schemas.microsoft.com/office/drawing/2014/main" id="{0B490E9F-1337-B249-B72B-EEC3D0107CC4}"/>
              </a:ext>
            </a:extLst>
          </p:cNvPr>
          <p:cNvSpPr>
            <a:spLocks noGrp="1"/>
          </p:cNvSpPr>
          <p:nvPr>
            <p:ph sz="half" idx="1"/>
          </p:nvPr>
        </p:nvSpPr>
        <p:spPr/>
        <p:txBody>
          <a:bodyPr/>
          <a:lstStyle/>
          <a:p>
            <a:pPr marL="457200" indent="-457200">
              <a:buFont typeface="+mj-lt"/>
              <a:buAutoNum type="arabicPeriod"/>
            </a:pPr>
            <a:r>
              <a:rPr lang="en-US" dirty="0"/>
              <a:t>Signal Derivative</a:t>
            </a:r>
          </a:p>
          <a:p>
            <a:pPr marL="457200" indent="-457200">
              <a:buFont typeface="+mj-lt"/>
              <a:buAutoNum type="arabicPeriod"/>
            </a:pPr>
            <a:r>
              <a:rPr lang="en-US" dirty="0"/>
              <a:t>Estimate Trigger Threshold</a:t>
            </a:r>
          </a:p>
          <a:p>
            <a:pPr marL="457200" indent="-457200">
              <a:buFont typeface="+mj-lt"/>
              <a:buAutoNum type="arabicPeriod"/>
            </a:pPr>
            <a:r>
              <a:rPr lang="en-US" dirty="0"/>
              <a:t>Smooth the signal between a range</a:t>
            </a:r>
          </a:p>
          <a:p>
            <a:pPr marL="457200" indent="-457200">
              <a:buFont typeface="+mj-lt"/>
              <a:buAutoNum type="arabicPeriod"/>
            </a:pPr>
            <a:r>
              <a:rPr lang="en-US" dirty="0"/>
              <a:t>Apply baseline correction</a:t>
            </a:r>
          </a:p>
          <a:p>
            <a:pPr marL="457200" indent="-457200">
              <a:buFont typeface="+mj-lt"/>
              <a:buAutoNum type="arabicPeriod"/>
            </a:pPr>
            <a:r>
              <a:rPr lang="en-US" dirty="0"/>
              <a:t>Calculate max amplitude </a:t>
            </a:r>
          </a:p>
          <a:p>
            <a:pPr marL="457200" indent="-457200">
              <a:buFont typeface="+mj-lt"/>
              <a:buAutoNum type="arabicPeriod"/>
            </a:pPr>
            <a:r>
              <a:rPr lang="en-US" dirty="0"/>
              <a:t>Integrate</a:t>
            </a:r>
          </a:p>
          <a:p>
            <a:pPr marL="457200" indent="-457200">
              <a:buFont typeface="+mj-lt"/>
              <a:buAutoNum type="arabicPeriod"/>
            </a:pPr>
            <a:r>
              <a:rPr lang="en-US" dirty="0" err="1"/>
              <a:t>Rebin</a:t>
            </a:r>
            <a:r>
              <a:rPr lang="en-US" dirty="0"/>
              <a:t> histograms</a:t>
            </a:r>
          </a:p>
          <a:p>
            <a:pPr marL="457200" indent="-457200">
              <a:buFont typeface="+mj-lt"/>
              <a:buAutoNum type="arabicPeriod"/>
            </a:pPr>
            <a:r>
              <a:rPr lang="en-US" dirty="0"/>
              <a:t>Calibration 764 keV peak</a:t>
            </a:r>
          </a:p>
          <a:p>
            <a:endParaRPr lang="en-US" dirty="0"/>
          </a:p>
        </p:txBody>
      </p:sp>
      <p:sp>
        <p:nvSpPr>
          <p:cNvPr id="5" name="Date Placeholder 4">
            <a:extLst>
              <a:ext uri="{FF2B5EF4-FFF2-40B4-BE49-F238E27FC236}">
                <a16:creationId xmlns:a16="http://schemas.microsoft.com/office/drawing/2014/main" id="{5075F19F-AA8C-CA41-9CEE-FA69D4C12F36}"/>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6" name="Footer Placeholder 5">
            <a:extLst>
              <a:ext uri="{FF2B5EF4-FFF2-40B4-BE49-F238E27FC236}">
                <a16:creationId xmlns:a16="http://schemas.microsoft.com/office/drawing/2014/main" id="{B9DA9686-93B4-1247-8BC3-851E6DCFA34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7" name="Slide Number Placeholder 6">
            <a:extLst>
              <a:ext uri="{FF2B5EF4-FFF2-40B4-BE49-F238E27FC236}">
                <a16:creationId xmlns:a16="http://schemas.microsoft.com/office/drawing/2014/main" id="{C51CF139-B1E8-434B-AD73-A21B87B9A5C7}"/>
              </a:ext>
            </a:extLst>
          </p:cNvPr>
          <p:cNvSpPr>
            <a:spLocks noGrp="1"/>
          </p:cNvSpPr>
          <p:nvPr>
            <p:ph type="sldNum" sz="quarter" idx="12"/>
          </p:nvPr>
        </p:nvSpPr>
        <p:spPr/>
        <p:txBody>
          <a:bodyPr/>
          <a:lstStyle/>
          <a:p>
            <a:fld id="{36B5EA5A-BC32-A742-B11B-8E7414D5B535}" type="slidenum">
              <a:rPr lang="en-US" smtClean="0"/>
              <a:pPr/>
              <a:t>14</a:t>
            </a:fld>
            <a:endParaRPr lang="en-US" dirty="0"/>
          </a:p>
        </p:txBody>
      </p:sp>
      <p:pic>
        <p:nvPicPr>
          <p:cNvPr id="8" name="Imagen 7" descr="Gráfico, Histograma&#10;&#10;Descripción generada automáticamente">
            <a:extLst>
              <a:ext uri="{FF2B5EF4-FFF2-40B4-BE49-F238E27FC236}">
                <a16:creationId xmlns:a16="http://schemas.microsoft.com/office/drawing/2014/main" id="{40D007D8-2D54-2A7C-0A3C-C691AE0789B3}"/>
              </a:ext>
            </a:extLst>
          </p:cNvPr>
          <p:cNvPicPr>
            <a:picLocks noChangeAspect="1"/>
          </p:cNvPicPr>
          <p:nvPr/>
        </p:nvPicPr>
        <p:blipFill>
          <a:blip r:embed="rId3"/>
          <a:stretch>
            <a:fillRect/>
          </a:stretch>
        </p:blipFill>
        <p:spPr>
          <a:xfrm>
            <a:off x="6096000" y="649537"/>
            <a:ext cx="6096000" cy="5463974"/>
          </a:xfrm>
          <a:prstGeom prst="rect">
            <a:avLst/>
          </a:prstGeom>
        </p:spPr>
      </p:pic>
      <p:pic>
        <p:nvPicPr>
          <p:cNvPr id="12" name="Imagen 11">
            <a:extLst>
              <a:ext uri="{FF2B5EF4-FFF2-40B4-BE49-F238E27FC236}">
                <a16:creationId xmlns:a16="http://schemas.microsoft.com/office/drawing/2014/main" id="{98CE002D-D533-3462-6DD5-9B51919ABB6C}"/>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27242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22-80A4-8F48-B9EF-ECFB0505203F}"/>
              </a:ext>
            </a:extLst>
          </p:cNvPr>
          <p:cNvSpPr>
            <a:spLocks noGrp="1"/>
          </p:cNvSpPr>
          <p:nvPr>
            <p:ph type="title"/>
          </p:nvPr>
        </p:nvSpPr>
        <p:spPr/>
        <p:txBody>
          <a:bodyPr/>
          <a:lstStyle/>
          <a:p>
            <a:r>
              <a:rPr lang="en-US" dirty="0"/>
              <a:t>Signal Derivative</a:t>
            </a:r>
          </a:p>
        </p:txBody>
      </p:sp>
      <p:sp>
        <p:nvSpPr>
          <p:cNvPr id="3" name="Date Placeholder 2">
            <a:extLst>
              <a:ext uri="{FF2B5EF4-FFF2-40B4-BE49-F238E27FC236}">
                <a16:creationId xmlns:a16="http://schemas.microsoft.com/office/drawing/2014/main" id="{0952ED73-3515-BA47-8340-95384B92DDA5}"/>
              </a:ext>
            </a:extLst>
          </p:cNvPr>
          <p:cNvSpPr>
            <a:spLocks noGrp="1"/>
          </p:cNvSpPr>
          <p:nvPr>
            <p:ph type="dt" sz="half" idx="10"/>
          </p:nvPr>
        </p:nvSpPr>
        <p:spPr>
          <a:xfrm>
            <a:off x="2574099" y="6484407"/>
            <a:ext cx="1542289" cy="365125"/>
          </a:xfrm>
        </p:spPr>
        <p:txBody>
          <a:bodyPr/>
          <a:lstStyle/>
          <a:p>
            <a:r>
              <a:rPr lang="en-US" dirty="0"/>
              <a:t>30 June 2022</a:t>
            </a:r>
          </a:p>
          <a:p>
            <a:endParaRPr lang="en-US" dirty="0"/>
          </a:p>
        </p:txBody>
      </p:sp>
      <p:sp>
        <p:nvSpPr>
          <p:cNvPr id="4" name="Footer Placeholder 3">
            <a:extLst>
              <a:ext uri="{FF2B5EF4-FFF2-40B4-BE49-F238E27FC236}">
                <a16:creationId xmlns:a16="http://schemas.microsoft.com/office/drawing/2014/main" id="{31B8DA8F-BB68-9B49-A880-D423F2EC4CB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5B1369D3-2AC0-854C-9FDF-496135AE0682}"/>
              </a:ext>
            </a:extLst>
          </p:cNvPr>
          <p:cNvSpPr>
            <a:spLocks noGrp="1"/>
          </p:cNvSpPr>
          <p:nvPr>
            <p:ph type="sldNum" sz="quarter" idx="12"/>
          </p:nvPr>
        </p:nvSpPr>
        <p:spPr/>
        <p:txBody>
          <a:bodyPr/>
          <a:lstStyle/>
          <a:p>
            <a:fld id="{36B5EA5A-BC32-A742-B11B-8E7414D5B535}" type="slidenum">
              <a:rPr lang="en-US" smtClean="0"/>
              <a:pPr/>
              <a:t>15</a:t>
            </a:fld>
            <a:endParaRPr lang="en-US" dirty="0"/>
          </a:p>
        </p:txBody>
      </p:sp>
      <p:pic>
        <p:nvPicPr>
          <p:cNvPr id="10" name="Imagen 9" descr="Gráfico, Histograma&#10;&#10;Descripción generada automáticamente">
            <a:extLst>
              <a:ext uri="{FF2B5EF4-FFF2-40B4-BE49-F238E27FC236}">
                <a16:creationId xmlns:a16="http://schemas.microsoft.com/office/drawing/2014/main" id="{881DDC05-94B1-5B24-3456-1C760738809B}"/>
              </a:ext>
            </a:extLst>
          </p:cNvPr>
          <p:cNvPicPr>
            <a:picLocks noChangeAspect="1"/>
          </p:cNvPicPr>
          <p:nvPr/>
        </p:nvPicPr>
        <p:blipFill>
          <a:blip r:embed="rId3"/>
          <a:stretch>
            <a:fillRect/>
          </a:stretch>
        </p:blipFill>
        <p:spPr>
          <a:xfrm>
            <a:off x="676549" y="999937"/>
            <a:ext cx="5507081" cy="4936113"/>
          </a:xfrm>
          <a:prstGeom prst="rect">
            <a:avLst/>
          </a:prstGeom>
        </p:spPr>
      </p:pic>
      <p:pic>
        <p:nvPicPr>
          <p:cNvPr id="7" name="Imagen 6">
            <a:extLst>
              <a:ext uri="{FF2B5EF4-FFF2-40B4-BE49-F238E27FC236}">
                <a16:creationId xmlns:a16="http://schemas.microsoft.com/office/drawing/2014/main" id="{11FD1E69-5B96-47BD-7B12-F90227980273}"/>
              </a:ext>
            </a:extLst>
          </p:cNvPr>
          <p:cNvPicPr>
            <a:picLocks noChangeAspect="1"/>
          </p:cNvPicPr>
          <p:nvPr/>
        </p:nvPicPr>
        <p:blipFill>
          <a:blip r:embed="rId4"/>
          <a:stretch>
            <a:fillRect/>
          </a:stretch>
        </p:blipFill>
        <p:spPr>
          <a:xfrm>
            <a:off x="5923577" y="2449445"/>
            <a:ext cx="6035812" cy="3486605"/>
          </a:xfrm>
          <a:prstGeom prst="rect">
            <a:avLst/>
          </a:prstGeom>
        </p:spPr>
      </p:pic>
      <p:pic>
        <p:nvPicPr>
          <p:cNvPr id="11" name="Imagen 10">
            <a:extLst>
              <a:ext uri="{FF2B5EF4-FFF2-40B4-BE49-F238E27FC236}">
                <a16:creationId xmlns:a16="http://schemas.microsoft.com/office/drawing/2014/main" id="{336E29CF-FE53-C11D-DECF-80D9380B7706}"/>
              </a:ext>
            </a:extLst>
          </p:cNvPr>
          <p:cNvPicPr>
            <a:picLocks noChangeAspect="1"/>
          </p:cNvPicPr>
          <p:nvPr/>
        </p:nvPicPr>
        <p:blipFill>
          <a:blip r:embed="rId5"/>
          <a:stretch>
            <a:fillRect/>
          </a:stretch>
        </p:blipFill>
        <p:spPr>
          <a:xfrm>
            <a:off x="6452191" y="906464"/>
            <a:ext cx="4892842" cy="1452562"/>
          </a:xfrm>
          <a:prstGeom prst="rect">
            <a:avLst/>
          </a:prstGeom>
        </p:spPr>
      </p:pic>
      <p:pic>
        <p:nvPicPr>
          <p:cNvPr id="15" name="Imagen 14">
            <a:extLst>
              <a:ext uri="{FF2B5EF4-FFF2-40B4-BE49-F238E27FC236}">
                <a16:creationId xmlns:a16="http://schemas.microsoft.com/office/drawing/2014/main" id="{6287FCB6-9E69-64BE-FFC7-CAB9FEED1BD0}"/>
              </a:ext>
            </a:extLst>
          </p:cNvPr>
          <p:cNvPicPr>
            <a:picLocks noChangeAspect="1"/>
          </p:cNvPicPr>
          <p:nvPr/>
        </p:nvPicPr>
        <p:blipFill>
          <a:blip r:embed="rId6"/>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91983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F4FB-7BE9-DB46-A6BE-F1DEACCFE287}"/>
              </a:ext>
            </a:extLst>
          </p:cNvPr>
          <p:cNvSpPr>
            <a:spLocks noGrp="1"/>
          </p:cNvSpPr>
          <p:nvPr>
            <p:ph type="title"/>
          </p:nvPr>
        </p:nvSpPr>
        <p:spPr/>
        <p:txBody>
          <a:bodyPr/>
          <a:lstStyle/>
          <a:p>
            <a:r>
              <a:rPr lang="en-US" dirty="0"/>
              <a:t>Signal derivative projection</a:t>
            </a:r>
            <a:endParaRPr lang="en-GB" dirty="0"/>
          </a:p>
        </p:txBody>
      </p:sp>
      <p:sp>
        <p:nvSpPr>
          <p:cNvPr id="3" name="Content Placeholder 2">
            <a:extLst>
              <a:ext uri="{FF2B5EF4-FFF2-40B4-BE49-F238E27FC236}">
                <a16:creationId xmlns:a16="http://schemas.microsoft.com/office/drawing/2014/main" id="{511B50E2-D922-BD4F-8B98-9CB27417967C}"/>
              </a:ext>
            </a:extLst>
          </p:cNvPr>
          <p:cNvSpPr>
            <a:spLocks noGrp="1"/>
          </p:cNvSpPr>
          <p:nvPr>
            <p:ph sz="half" idx="1"/>
          </p:nvPr>
        </p:nvSpPr>
        <p:spPr/>
        <p:txBody>
          <a:bodyPr/>
          <a:lstStyle/>
          <a:p>
            <a:r>
              <a:rPr lang="en-US" dirty="0"/>
              <a:t>Trigger</a:t>
            </a:r>
          </a:p>
          <a:p>
            <a:pPr lvl="1"/>
            <a:r>
              <a:rPr lang="en-US" dirty="0"/>
              <a:t>In a general approach, the election of the threshold can be fixed on the RMS (</a:t>
            </a:r>
            <a:r>
              <a:rPr lang="en-US" b="1" dirty="0"/>
              <a:t>root mean squared</a:t>
            </a:r>
            <a:r>
              <a:rPr lang="en-US" dirty="0"/>
              <a:t>) value from the signal. To find the RMS value of our signal, the derivate values are projected into a histogram. Values that correspond to the noise are expended to a group around 0 in a gaussian distribution and the RMS can be extracted with a fitting. </a:t>
            </a:r>
          </a:p>
          <a:p>
            <a:pPr lvl="1"/>
            <a:endParaRPr lang="en-US" dirty="0"/>
          </a:p>
          <a:p>
            <a:pPr lvl="1"/>
            <a:r>
              <a:rPr lang="en-US" dirty="0"/>
              <a:t>Meanwhile, signal derivative points from our pulses will be distributed outside the Gaussian shape in long tails.</a:t>
            </a:r>
          </a:p>
          <a:p>
            <a:endParaRPr lang="en-US" dirty="0"/>
          </a:p>
          <a:p>
            <a:endParaRPr lang="en-GB" dirty="0"/>
          </a:p>
        </p:txBody>
      </p:sp>
      <p:sp>
        <p:nvSpPr>
          <p:cNvPr id="5" name="Date Placeholder 4">
            <a:extLst>
              <a:ext uri="{FF2B5EF4-FFF2-40B4-BE49-F238E27FC236}">
                <a16:creationId xmlns:a16="http://schemas.microsoft.com/office/drawing/2014/main" id="{89FC4300-EF3F-1246-988B-FC6823186281}"/>
              </a:ext>
            </a:extLst>
          </p:cNvPr>
          <p:cNvSpPr>
            <a:spLocks noGrp="1"/>
          </p:cNvSpPr>
          <p:nvPr>
            <p:ph type="dt" sz="half" idx="14"/>
          </p:nvPr>
        </p:nvSpPr>
        <p:spPr>
          <a:xfrm>
            <a:off x="2574099" y="6484407"/>
            <a:ext cx="1542289" cy="365125"/>
          </a:xfrm>
        </p:spPr>
        <p:txBody>
          <a:bodyPr/>
          <a:lstStyle/>
          <a:p>
            <a:r>
              <a:rPr lang="en-US" dirty="0"/>
              <a:t>30 June 2022</a:t>
            </a:r>
          </a:p>
          <a:p>
            <a:endParaRPr lang="en-US" dirty="0"/>
          </a:p>
        </p:txBody>
      </p:sp>
      <p:sp>
        <p:nvSpPr>
          <p:cNvPr id="6" name="Footer Placeholder 5">
            <a:extLst>
              <a:ext uri="{FF2B5EF4-FFF2-40B4-BE49-F238E27FC236}">
                <a16:creationId xmlns:a16="http://schemas.microsoft.com/office/drawing/2014/main" id="{2BF7C19E-CBF9-B14E-AB9F-3F8F88F486E0}"/>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7" name="Slide Number Placeholder 6">
            <a:extLst>
              <a:ext uri="{FF2B5EF4-FFF2-40B4-BE49-F238E27FC236}">
                <a16:creationId xmlns:a16="http://schemas.microsoft.com/office/drawing/2014/main" id="{E074CF72-60DC-F74B-9706-EAEFB11210E1}"/>
              </a:ext>
            </a:extLst>
          </p:cNvPr>
          <p:cNvSpPr>
            <a:spLocks noGrp="1"/>
          </p:cNvSpPr>
          <p:nvPr>
            <p:ph type="sldNum" sz="quarter" idx="16"/>
          </p:nvPr>
        </p:nvSpPr>
        <p:spPr/>
        <p:txBody>
          <a:bodyPr/>
          <a:lstStyle/>
          <a:p>
            <a:fld id="{36B5EA5A-BC32-A742-B11B-8E7414D5B535}" type="slidenum">
              <a:rPr lang="en-US" smtClean="0"/>
              <a:pPr/>
              <a:t>16</a:t>
            </a:fld>
            <a:endParaRPr lang="en-US" dirty="0"/>
          </a:p>
        </p:txBody>
      </p:sp>
      <p:pic>
        <p:nvPicPr>
          <p:cNvPr id="9" name="Imagen 8">
            <a:extLst>
              <a:ext uri="{FF2B5EF4-FFF2-40B4-BE49-F238E27FC236}">
                <a16:creationId xmlns:a16="http://schemas.microsoft.com/office/drawing/2014/main" id="{0FEDD298-CCC5-7389-D963-4D0F4EBC45E9}"/>
              </a:ext>
            </a:extLst>
          </p:cNvPr>
          <p:cNvPicPr>
            <a:picLocks noChangeAspect="1"/>
          </p:cNvPicPr>
          <p:nvPr/>
        </p:nvPicPr>
        <p:blipFill>
          <a:blip r:embed="rId2"/>
          <a:stretch>
            <a:fillRect/>
          </a:stretch>
        </p:blipFill>
        <p:spPr>
          <a:xfrm>
            <a:off x="6291388" y="1778446"/>
            <a:ext cx="4986102" cy="3301107"/>
          </a:xfrm>
          <a:prstGeom prst="rect">
            <a:avLst/>
          </a:prstGeom>
        </p:spPr>
      </p:pic>
      <p:sp>
        <p:nvSpPr>
          <p:cNvPr id="10" name="CuadroTexto 9">
            <a:extLst>
              <a:ext uri="{FF2B5EF4-FFF2-40B4-BE49-F238E27FC236}">
                <a16:creationId xmlns:a16="http://schemas.microsoft.com/office/drawing/2014/main" id="{1A084BA1-305B-989E-86BD-96EF0AC0C0FD}"/>
              </a:ext>
            </a:extLst>
          </p:cNvPr>
          <p:cNvSpPr txBox="1"/>
          <p:nvPr/>
        </p:nvSpPr>
        <p:spPr>
          <a:xfrm>
            <a:off x="6962110" y="5190287"/>
            <a:ext cx="3960524" cy="123111"/>
          </a:xfrm>
          <a:prstGeom prst="rect">
            <a:avLst/>
          </a:prstGeom>
          <a:noFill/>
        </p:spPr>
        <p:txBody>
          <a:bodyPr wrap="square" lIns="0" tIns="0" rIns="0" bIns="0" rtlCol="0">
            <a:spAutoFit/>
          </a:bodyPr>
          <a:lstStyle/>
          <a:p>
            <a:pPr algn="ctr"/>
            <a:r>
              <a:rPr lang="en-US" sz="800" dirty="0">
                <a:solidFill>
                  <a:schemeClr val="tx2"/>
                </a:solidFill>
              </a:rPr>
              <a:t>Source: </a:t>
            </a:r>
            <a:r>
              <a:rPr lang="es-ES" sz="800" dirty="0">
                <a:solidFill>
                  <a:srgbClr val="000000"/>
                </a:solidFill>
              </a:rPr>
              <a:t>P. </a:t>
            </a:r>
            <a:r>
              <a:rPr lang="es-ES" sz="800" dirty="0" err="1">
                <a:solidFill>
                  <a:srgbClr val="000000"/>
                </a:solidFill>
              </a:rPr>
              <a:t>Žugec</a:t>
            </a:r>
            <a:r>
              <a:rPr lang="es-ES" sz="800" dirty="0">
                <a:solidFill>
                  <a:srgbClr val="000000"/>
                </a:solidFill>
              </a:rPr>
              <a:t>, </a:t>
            </a:r>
            <a:r>
              <a:rPr lang="en-US" sz="800" dirty="0">
                <a:solidFill>
                  <a:srgbClr val="000000"/>
                </a:solidFill>
              </a:rPr>
              <a:t>Pulse processing routines for neutron time-of-flight data</a:t>
            </a:r>
            <a:endParaRPr lang="es-ES" sz="800" dirty="0">
              <a:solidFill>
                <a:srgbClr val="000000"/>
              </a:solidFill>
            </a:endParaRPr>
          </a:p>
        </p:txBody>
      </p:sp>
      <p:pic>
        <p:nvPicPr>
          <p:cNvPr id="11" name="Imagen 10">
            <a:extLst>
              <a:ext uri="{FF2B5EF4-FFF2-40B4-BE49-F238E27FC236}">
                <a16:creationId xmlns:a16="http://schemas.microsoft.com/office/drawing/2014/main" id="{B6E3D178-C112-8241-7F4F-7BCC34E1E08A}"/>
              </a:ext>
            </a:extLst>
          </p:cNvPr>
          <p:cNvPicPr>
            <a:picLocks noChangeAspect="1"/>
          </p:cNvPicPr>
          <p:nvPr/>
        </p:nvPicPr>
        <p:blipFill>
          <a:blip r:embed="rId3"/>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264507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22-80A4-8F48-B9EF-ECFB0505203F}"/>
              </a:ext>
            </a:extLst>
          </p:cNvPr>
          <p:cNvSpPr>
            <a:spLocks noGrp="1"/>
          </p:cNvSpPr>
          <p:nvPr>
            <p:ph type="title"/>
          </p:nvPr>
        </p:nvSpPr>
        <p:spPr/>
        <p:txBody>
          <a:bodyPr/>
          <a:lstStyle/>
          <a:p>
            <a:r>
              <a:rPr lang="en-US" dirty="0"/>
              <a:t>Trigger</a:t>
            </a:r>
          </a:p>
        </p:txBody>
      </p:sp>
      <p:sp>
        <p:nvSpPr>
          <p:cNvPr id="3" name="Date Placeholder 2">
            <a:extLst>
              <a:ext uri="{FF2B5EF4-FFF2-40B4-BE49-F238E27FC236}">
                <a16:creationId xmlns:a16="http://schemas.microsoft.com/office/drawing/2014/main" id="{0952ED73-3515-BA47-8340-95384B92DDA5}"/>
              </a:ext>
            </a:extLst>
          </p:cNvPr>
          <p:cNvSpPr>
            <a:spLocks noGrp="1"/>
          </p:cNvSpPr>
          <p:nvPr>
            <p:ph type="dt" sz="half" idx="10"/>
          </p:nvPr>
        </p:nvSpPr>
        <p:spPr>
          <a:xfrm>
            <a:off x="2574099" y="6484407"/>
            <a:ext cx="1542289" cy="365125"/>
          </a:xfrm>
        </p:spPr>
        <p:txBody>
          <a:bodyPr/>
          <a:lstStyle/>
          <a:p>
            <a:r>
              <a:rPr lang="en-US" dirty="0"/>
              <a:t>30 June 2022</a:t>
            </a:r>
          </a:p>
          <a:p>
            <a:endParaRPr lang="en-US" dirty="0"/>
          </a:p>
        </p:txBody>
      </p:sp>
      <p:sp>
        <p:nvSpPr>
          <p:cNvPr id="4" name="Footer Placeholder 3">
            <a:extLst>
              <a:ext uri="{FF2B5EF4-FFF2-40B4-BE49-F238E27FC236}">
                <a16:creationId xmlns:a16="http://schemas.microsoft.com/office/drawing/2014/main" id="{31B8DA8F-BB68-9B49-A880-D423F2EC4CB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5B1369D3-2AC0-854C-9FDF-496135AE0682}"/>
              </a:ext>
            </a:extLst>
          </p:cNvPr>
          <p:cNvSpPr>
            <a:spLocks noGrp="1"/>
          </p:cNvSpPr>
          <p:nvPr>
            <p:ph type="sldNum" sz="quarter" idx="12"/>
          </p:nvPr>
        </p:nvSpPr>
        <p:spPr/>
        <p:txBody>
          <a:bodyPr/>
          <a:lstStyle/>
          <a:p>
            <a:fld id="{36B5EA5A-BC32-A742-B11B-8E7414D5B535}" type="slidenum">
              <a:rPr lang="en-US" smtClean="0"/>
              <a:pPr/>
              <a:t>17</a:t>
            </a:fld>
            <a:endParaRPr lang="en-US" dirty="0"/>
          </a:p>
        </p:txBody>
      </p:sp>
      <p:pic>
        <p:nvPicPr>
          <p:cNvPr id="4098" name="Picture 2">
            <a:extLst>
              <a:ext uri="{FF2B5EF4-FFF2-40B4-BE49-F238E27FC236}">
                <a16:creationId xmlns:a16="http://schemas.microsoft.com/office/drawing/2014/main" id="{63D922DD-B0EC-7713-1806-935C1CF4A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605" y="974609"/>
            <a:ext cx="4971941" cy="4359404"/>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1CA9F6AC-268D-EECF-6236-86539E690E0F}"/>
              </a:ext>
            </a:extLst>
          </p:cNvPr>
          <p:cNvPicPr>
            <a:picLocks noChangeAspect="1"/>
          </p:cNvPicPr>
          <p:nvPr/>
        </p:nvPicPr>
        <p:blipFill>
          <a:blip r:embed="rId4"/>
          <a:stretch>
            <a:fillRect/>
          </a:stretch>
        </p:blipFill>
        <p:spPr>
          <a:xfrm>
            <a:off x="1360517" y="6369602"/>
            <a:ext cx="1293444" cy="387805"/>
          </a:xfrm>
          <a:prstGeom prst="rect">
            <a:avLst/>
          </a:prstGeom>
        </p:spPr>
      </p:pic>
      <p:sp>
        <p:nvSpPr>
          <p:cNvPr id="14" name="CuadroTexto 13">
            <a:extLst>
              <a:ext uri="{FF2B5EF4-FFF2-40B4-BE49-F238E27FC236}">
                <a16:creationId xmlns:a16="http://schemas.microsoft.com/office/drawing/2014/main" id="{C46D722F-5BDB-5F5E-1BF1-4C84B577B728}"/>
              </a:ext>
            </a:extLst>
          </p:cNvPr>
          <p:cNvSpPr txBox="1"/>
          <p:nvPr/>
        </p:nvSpPr>
        <p:spPr>
          <a:xfrm rot="16200000">
            <a:off x="4040578" y="2351813"/>
            <a:ext cx="3751621" cy="246221"/>
          </a:xfrm>
          <a:prstGeom prst="rect">
            <a:avLst/>
          </a:prstGeom>
          <a:noFill/>
        </p:spPr>
        <p:txBody>
          <a:bodyPr wrap="square" lIns="0" tIns="0" rIns="0" bIns="0" rtlCol="0">
            <a:spAutoFit/>
          </a:bodyPr>
          <a:lstStyle/>
          <a:p>
            <a:pPr algn="l"/>
            <a:r>
              <a:rPr lang="en-GB" sz="1600" dirty="0">
                <a:solidFill>
                  <a:srgbClr val="000000"/>
                </a:solidFill>
                <a:latin typeface="Calibri" panose="020F0502020204030204" pitchFamily="34" charset="0"/>
                <a:cs typeface="Calibri" panose="020F0502020204030204" pitchFamily="34" charset="0"/>
              </a:rPr>
              <a:t>Distribution of counts [</a:t>
            </a:r>
            <a:r>
              <a:rPr lang="en-GB" sz="1600" dirty="0" err="1">
                <a:solidFill>
                  <a:srgbClr val="000000"/>
                </a:solidFill>
                <a:latin typeface="Calibri" panose="020F0502020204030204" pitchFamily="34" charset="0"/>
                <a:cs typeface="Calibri" panose="020F0502020204030204" pitchFamily="34" charset="0"/>
              </a:rPr>
              <a:t>a.u</a:t>
            </a:r>
            <a:r>
              <a:rPr lang="en-GB" sz="1600" dirty="0">
                <a:solidFill>
                  <a:srgbClr val="000000"/>
                </a:solidFill>
                <a:latin typeface="Calibri" panose="020F0502020204030204" pitchFamily="34" charset="0"/>
                <a:cs typeface="Calibri" panose="020F0502020204030204" pitchFamily="34" charset="0"/>
              </a:rPr>
              <a:t>]</a:t>
            </a:r>
          </a:p>
        </p:txBody>
      </p:sp>
      <p:sp>
        <p:nvSpPr>
          <p:cNvPr id="15" name="CuadroTexto 14">
            <a:extLst>
              <a:ext uri="{FF2B5EF4-FFF2-40B4-BE49-F238E27FC236}">
                <a16:creationId xmlns:a16="http://schemas.microsoft.com/office/drawing/2014/main" id="{73C77A25-B193-CA88-6445-0E334449B96C}"/>
              </a:ext>
            </a:extLst>
          </p:cNvPr>
          <p:cNvSpPr txBox="1"/>
          <p:nvPr/>
        </p:nvSpPr>
        <p:spPr>
          <a:xfrm>
            <a:off x="7822742" y="5164337"/>
            <a:ext cx="4490720" cy="246221"/>
          </a:xfrm>
          <a:prstGeom prst="rect">
            <a:avLst/>
          </a:prstGeom>
          <a:noFill/>
        </p:spPr>
        <p:txBody>
          <a:bodyPr wrap="square" lIns="0" tIns="0" rIns="0" bIns="0" rtlCol="0">
            <a:spAutoFit/>
          </a:bodyPr>
          <a:lstStyle/>
          <a:p>
            <a:pPr algn="l"/>
            <a:r>
              <a:rPr lang="en-GB" sz="1600" dirty="0">
                <a:solidFill>
                  <a:srgbClr val="000000"/>
                </a:solidFill>
              </a:rPr>
              <a:t>Derivative value [</a:t>
            </a:r>
            <a:r>
              <a:rPr lang="en-GB" sz="1600" dirty="0" err="1">
                <a:solidFill>
                  <a:srgbClr val="000000"/>
                </a:solidFill>
              </a:rPr>
              <a:t>a.u</a:t>
            </a:r>
            <a:r>
              <a:rPr lang="en-GB" sz="1600" dirty="0">
                <a:solidFill>
                  <a:srgbClr val="000000"/>
                </a:solidFill>
              </a:rPr>
              <a:t>] </a:t>
            </a:r>
          </a:p>
        </p:txBody>
      </p:sp>
      <p:sp>
        <p:nvSpPr>
          <p:cNvPr id="6" name="CuadroTexto 5">
            <a:extLst>
              <a:ext uri="{FF2B5EF4-FFF2-40B4-BE49-F238E27FC236}">
                <a16:creationId xmlns:a16="http://schemas.microsoft.com/office/drawing/2014/main" id="{922C81CA-0838-EA95-31C0-2C0A98F4CBDA}"/>
              </a:ext>
            </a:extLst>
          </p:cNvPr>
          <p:cNvSpPr txBox="1"/>
          <p:nvPr/>
        </p:nvSpPr>
        <p:spPr>
          <a:xfrm>
            <a:off x="863019" y="2645088"/>
            <a:ext cx="3724343" cy="830997"/>
          </a:xfrm>
          <a:prstGeom prst="rect">
            <a:avLst/>
          </a:prstGeom>
          <a:noFill/>
        </p:spPr>
        <p:txBody>
          <a:bodyPr wrap="square" lIns="0" tIns="0" rIns="0" bIns="0" rtlCol="0">
            <a:spAutoFit/>
          </a:bodyPr>
          <a:lstStyle/>
          <a:p>
            <a:pPr algn="l"/>
            <a:r>
              <a:rPr lang="en-GB" dirty="0">
                <a:solidFill>
                  <a:schemeClr val="tx2"/>
                </a:solidFill>
              </a:rPr>
              <a:t>We can’t apply this procedure in our data. Need a manual trigger selection.  </a:t>
            </a:r>
          </a:p>
        </p:txBody>
      </p:sp>
    </p:spTree>
    <p:extLst>
      <p:ext uri="{BB962C8B-B14F-4D97-AF65-F5344CB8AC3E}">
        <p14:creationId xmlns:p14="http://schemas.microsoft.com/office/powerpoint/2010/main" val="350816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22-80A4-8F48-B9EF-ECFB0505203F}"/>
              </a:ext>
            </a:extLst>
          </p:cNvPr>
          <p:cNvSpPr>
            <a:spLocks noGrp="1"/>
          </p:cNvSpPr>
          <p:nvPr>
            <p:ph type="title"/>
          </p:nvPr>
        </p:nvSpPr>
        <p:spPr/>
        <p:txBody>
          <a:bodyPr/>
          <a:lstStyle/>
          <a:p>
            <a:r>
              <a:rPr lang="en-US" dirty="0"/>
              <a:t>Trigger threshold</a:t>
            </a:r>
          </a:p>
        </p:txBody>
      </p:sp>
      <p:sp>
        <p:nvSpPr>
          <p:cNvPr id="3" name="Date Placeholder 2">
            <a:extLst>
              <a:ext uri="{FF2B5EF4-FFF2-40B4-BE49-F238E27FC236}">
                <a16:creationId xmlns:a16="http://schemas.microsoft.com/office/drawing/2014/main" id="{0952ED73-3515-BA47-8340-95384B92DDA5}"/>
              </a:ext>
            </a:extLst>
          </p:cNvPr>
          <p:cNvSpPr>
            <a:spLocks noGrp="1"/>
          </p:cNvSpPr>
          <p:nvPr>
            <p:ph type="dt" sz="half" idx="10"/>
          </p:nvPr>
        </p:nvSpPr>
        <p:spPr>
          <a:xfrm>
            <a:off x="2574099" y="6484407"/>
            <a:ext cx="1542289" cy="365125"/>
          </a:xfrm>
        </p:spPr>
        <p:txBody>
          <a:bodyPr/>
          <a:lstStyle/>
          <a:p>
            <a:r>
              <a:rPr lang="en-US" dirty="0"/>
              <a:t>30 June 2022</a:t>
            </a:r>
          </a:p>
          <a:p>
            <a:endParaRPr lang="en-US" dirty="0"/>
          </a:p>
        </p:txBody>
      </p:sp>
      <p:sp>
        <p:nvSpPr>
          <p:cNvPr id="4" name="Footer Placeholder 3">
            <a:extLst>
              <a:ext uri="{FF2B5EF4-FFF2-40B4-BE49-F238E27FC236}">
                <a16:creationId xmlns:a16="http://schemas.microsoft.com/office/drawing/2014/main" id="{31B8DA8F-BB68-9B49-A880-D423F2EC4CB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Slide Number Placeholder 4">
            <a:extLst>
              <a:ext uri="{FF2B5EF4-FFF2-40B4-BE49-F238E27FC236}">
                <a16:creationId xmlns:a16="http://schemas.microsoft.com/office/drawing/2014/main" id="{5B1369D3-2AC0-854C-9FDF-496135AE0682}"/>
              </a:ext>
            </a:extLst>
          </p:cNvPr>
          <p:cNvSpPr>
            <a:spLocks noGrp="1"/>
          </p:cNvSpPr>
          <p:nvPr>
            <p:ph type="sldNum" sz="quarter" idx="12"/>
          </p:nvPr>
        </p:nvSpPr>
        <p:spPr/>
        <p:txBody>
          <a:bodyPr/>
          <a:lstStyle/>
          <a:p>
            <a:fld id="{36B5EA5A-BC32-A742-B11B-8E7414D5B535}" type="slidenum">
              <a:rPr lang="en-US" smtClean="0"/>
              <a:pPr/>
              <a:t>18</a:t>
            </a:fld>
            <a:endParaRPr lang="en-US" dirty="0"/>
          </a:p>
        </p:txBody>
      </p:sp>
      <p:pic>
        <p:nvPicPr>
          <p:cNvPr id="7" name="Imagen 6" descr="Gráfico, Histograma&#10;&#10;Descripción generada automáticamente">
            <a:extLst>
              <a:ext uri="{FF2B5EF4-FFF2-40B4-BE49-F238E27FC236}">
                <a16:creationId xmlns:a16="http://schemas.microsoft.com/office/drawing/2014/main" id="{3A4EFDA9-2F38-4AB6-0ACF-4899A41A04A1}"/>
              </a:ext>
            </a:extLst>
          </p:cNvPr>
          <p:cNvPicPr>
            <a:picLocks noChangeAspect="1"/>
          </p:cNvPicPr>
          <p:nvPr/>
        </p:nvPicPr>
        <p:blipFill>
          <a:blip r:embed="rId3"/>
          <a:stretch>
            <a:fillRect/>
          </a:stretch>
        </p:blipFill>
        <p:spPr>
          <a:xfrm>
            <a:off x="3531730" y="1117993"/>
            <a:ext cx="5458397" cy="4778837"/>
          </a:xfrm>
          <a:prstGeom prst="rect">
            <a:avLst/>
          </a:prstGeom>
        </p:spPr>
      </p:pic>
      <p:sp>
        <p:nvSpPr>
          <p:cNvPr id="8" name="Rectángulo 7">
            <a:extLst>
              <a:ext uri="{FF2B5EF4-FFF2-40B4-BE49-F238E27FC236}">
                <a16:creationId xmlns:a16="http://schemas.microsoft.com/office/drawing/2014/main" id="{121DA624-742A-5AEF-6544-25101D02ABDC}"/>
              </a:ext>
            </a:extLst>
          </p:cNvPr>
          <p:cNvSpPr/>
          <p:nvPr/>
        </p:nvSpPr>
        <p:spPr>
          <a:xfrm>
            <a:off x="8210550" y="5186680"/>
            <a:ext cx="304800" cy="142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3135A580-DEEB-54E1-182B-FD8B8891549F}"/>
              </a:ext>
            </a:extLst>
          </p:cNvPr>
          <p:cNvSpPr txBox="1"/>
          <p:nvPr/>
        </p:nvSpPr>
        <p:spPr>
          <a:xfrm>
            <a:off x="8220821" y="5583368"/>
            <a:ext cx="252412" cy="138499"/>
          </a:xfrm>
          <a:prstGeom prst="rect">
            <a:avLst/>
          </a:prstGeom>
          <a:noFill/>
        </p:spPr>
        <p:txBody>
          <a:bodyPr wrap="square" lIns="0" tIns="0" rIns="0" bIns="0" rtlCol="0">
            <a:spAutoFit/>
          </a:bodyPr>
          <a:lstStyle/>
          <a:p>
            <a:pPr algn="l"/>
            <a:r>
              <a:rPr lang="en-GB" sz="900" dirty="0">
                <a:solidFill>
                  <a:srgbClr val="000000"/>
                </a:solidFill>
                <a:latin typeface="Times New Roman" panose="02020603050405020304" pitchFamily="18" charset="0"/>
                <a:cs typeface="Times New Roman" panose="02020603050405020304" pitchFamily="18" charset="0"/>
              </a:rPr>
              <a:t>)</a:t>
            </a:r>
          </a:p>
        </p:txBody>
      </p:sp>
      <p:pic>
        <p:nvPicPr>
          <p:cNvPr id="11" name="Imagen 10">
            <a:extLst>
              <a:ext uri="{FF2B5EF4-FFF2-40B4-BE49-F238E27FC236}">
                <a16:creationId xmlns:a16="http://schemas.microsoft.com/office/drawing/2014/main" id="{2265C65D-7854-9945-952B-CF686A6E98BC}"/>
              </a:ext>
            </a:extLst>
          </p:cNvPr>
          <p:cNvPicPr>
            <a:picLocks noChangeAspect="1"/>
          </p:cNvPicPr>
          <p:nvPr/>
        </p:nvPicPr>
        <p:blipFill>
          <a:blip r:embed="rId4"/>
          <a:stretch>
            <a:fillRect/>
          </a:stretch>
        </p:blipFill>
        <p:spPr>
          <a:xfrm>
            <a:off x="1360517" y="6369602"/>
            <a:ext cx="1293444" cy="387805"/>
          </a:xfrm>
          <a:prstGeom prst="rect">
            <a:avLst/>
          </a:prstGeom>
        </p:spPr>
      </p:pic>
      <p:sp>
        <p:nvSpPr>
          <p:cNvPr id="10" name="Rectángulo 9">
            <a:extLst>
              <a:ext uri="{FF2B5EF4-FFF2-40B4-BE49-F238E27FC236}">
                <a16:creationId xmlns:a16="http://schemas.microsoft.com/office/drawing/2014/main" id="{9DA9E93B-7434-A668-A46B-223183F55976}"/>
              </a:ext>
            </a:extLst>
          </p:cNvPr>
          <p:cNvSpPr/>
          <p:nvPr/>
        </p:nvSpPr>
        <p:spPr>
          <a:xfrm>
            <a:off x="8210549" y="5583369"/>
            <a:ext cx="252412" cy="1384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CuadroTexto 11">
            <a:extLst>
              <a:ext uri="{FF2B5EF4-FFF2-40B4-BE49-F238E27FC236}">
                <a16:creationId xmlns:a16="http://schemas.microsoft.com/office/drawing/2014/main" id="{2CCAB0E0-23F7-E991-0F66-004EE2A67A74}"/>
              </a:ext>
            </a:extLst>
          </p:cNvPr>
          <p:cNvSpPr txBox="1"/>
          <p:nvPr/>
        </p:nvSpPr>
        <p:spPr>
          <a:xfrm>
            <a:off x="8219731" y="5581075"/>
            <a:ext cx="174625" cy="138499"/>
          </a:xfrm>
          <a:prstGeom prst="rect">
            <a:avLst/>
          </a:prstGeom>
          <a:noFill/>
        </p:spPr>
        <p:txBody>
          <a:bodyPr wrap="square" lIns="0" tIns="0" rIns="0" bIns="0" rtlCol="0">
            <a:spAutoFit/>
          </a:bodyPr>
          <a:lstStyle/>
          <a:p>
            <a:pPr algn="l"/>
            <a:r>
              <a:rPr lang="en-GB" sz="900" dirty="0">
                <a:solidFill>
                  <a:schemeClr val="tx2"/>
                </a:solidFill>
              </a:rPr>
              <a:t>)</a:t>
            </a:r>
          </a:p>
        </p:txBody>
      </p:sp>
    </p:spTree>
    <p:extLst>
      <p:ext uri="{BB962C8B-B14F-4D97-AF65-F5344CB8AC3E}">
        <p14:creationId xmlns:p14="http://schemas.microsoft.com/office/powerpoint/2010/main" val="97983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4A06-598E-874C-8DAE-8BAD560C1EE5}"/>
              </a:ext>
            </a:extLst>
          </p:cNvPr>
          <p:cNvSpPr>
            <a:spLocks noGrp="1"/>
          </p:cNvSpPr>
          <p:nvPr>
            <p:ph type="title"/>
          </p:nvPr>
        </p:nvSpPr>
        <p:spPr/>
        <p:txBody>
          <a:bodyPr/>
          <a:lstStyle/>
          <a:p>
            <a:r>
              <a:rPr lang="en-US" dirty="0"/>
              <a:t>Moving Average </a:t>
            </a:r>
          </a:p>
        </p:txBody>
      </p:sp>
      <p:sp>
        <p:nvSpPr>
          <p:cNvPr id="3" name="Content Placeholder 2">
            <a:extLst>
              <a:ext uri="{FF2B5EF4-FFF2-40B4-BE49-F238E27FC236}">
                <a16:creationId xmlns:a16="http://schemas.microsoft.com/office/drawing/2014/main" id="{D35B2460-E934-4E4F-9D65-87CE6B6694A7}"/>
              </a:ext>
            </a:extLst>
          </p:cNvPr>
          <p:cNvSpPr>
            <a:spLocks noGrp="1"/>
          </p:cNvSpPr>
          <p:nvPr>
            <p:ph sz="half" idx="1"/>
          </p:nvPr>
        </p:nvSpPr>
        <p:spPr/>
        <p:txBody>
          <a:bodyPr/>
          <a:lstStyle/>
          <a:p>
            <a:pPr lvl="2"/>
            <a:r>
              <a:rPr lang="en-US" sz="2000" dirty="0"/>
              <a:t>Reduce white random noise.</a:t>
            </a:r>
          </a:p>
          <a:p>
            <a:pPr lvl="2"/>
            <a:r>
              <a:rPr lang="en-US" sz="2000" dirty="0"/>
              <a:t>Distorts signal shape.</a:t>
            </a:r>
          </a:p>
          <a:p>
            <a:pPr marL="324000" lvl="2" indent="0">
              <a:buNone/>
            </a:pPr>
            <a:endParaRPr lang="en-US" sz="2800" dirty="0"/>
          </a:p>
          <a:p>
            <a:pPr marL="324000" lvl="2" indent="0">
              <a:buNone/>
            </a:pPr>
            <a:r>
              <a:rPr lang="en-US" sz="2400" b="1" dirty="0"/>
              <a:t>Step size</a:t>
            </a:r>
          </a:p>
          <a:p>
            <a:pPr marL="324000" lvl="2" indent="0" algn="just">
              <a:buNone/>
            </a:pPr>
            <a:r>
              <a:rPr lang="en-US" sz="2000" dirty="0"/>
              <a:t>Step size selection will be set on a range that is enough to deal with the noise but maintain the shape and reduce the amplitude value to a minimum.</a:t>
            </a:r>
          </a:p>
          <a:p>
            <a:pPr marL="324000" lvl="2" indent="0">
              <a:buNone/>
            </a:pPr>
            <a:endParaRPr lang="en-US" dirty="0"/>
          </a:p>
          <a:p>
            <a:endParaRPr lang="en-US" dirty="0"/>
          </a:p>
          <a:p>
            <a:pPr lvl="2"/>
            <a:endParaRPr lang="en-US" dirty="0"/>
          </a:p>
          <a:p>
            <a:pPr lvl="2"/>
            <a:endParaRPr lang="en-US" dirty="0"/>
          </a:p>
          <a:p>
            <a:endParaRPr lang="en-US" dirty="0"/>
          </a:p>
        </p:txBody>
      </p:sp>
      <p:sp>
        <p:nvSpPr>
          <p:cNvPr id="4" name="Date Placeholder 3">
            <a:extLst>
              <a:ext uri="{FF2B5EF4-FFF2-40B4-BE49-F238E27FC236}">
                <a16:creationId xmlns:a16="http://schemas.microsoft.com/office/drawing/2014/main" id="{106C1863-12FB-D644-88C8-971502480B68}"/>
              </a:ext>
            </a:extLst>
          </p:cNvPr>
          <p:cNvSpPr>
            <a:spLocks noGrp="1"/>
          </p:cNvSpPr>
          <p:nvPr>
            <p:ph type="dt" sz="half" idx="14"/>
          </p:nvPr>
        </p:nvSpPr>
        <p:spPr>
          <a:xfrm>
            <a:off x="2574099" y="6484407"/>
            <a:ext cx="1542289" cy="365125"/>
          </a:xfrm>
        </p:spPr>
        <p:txBody>
          <a:bodyPr/>
          <a:lstStyle/>
          <a:p>
            <a:r>
              <a:rPr lang="en-US" dirty="0"/>
              <a:t>30 June 2022</a:t>
            </a:r>
          </a:p>
          <a:p>
            <a:endParaRPr lang="en-US" dirty="0"/>
          </a:p>
        </p:txBody>
      </p:sp>
      <p:sp>
        <p:nvSpPr>
          <p:cNvPr id="5" name="Footer Placeholder 4">
            <a:extLst>
              <a:ext uri="{FF2B5EF4-FFF2-40B4-BE49-F238E27FC236}">
                <a16:creationId xmlns:a16="http://schemas.microsoft.com/office/drawing/2014/main" id="{80A5BE0B-CA52-5441-B05F-9324706BBE66}"/>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6" name="Slide Number Placeholder 5">
            <a:extLst>
              <a:ext uri="{FF2B5EF4-FFF2-40B4-BE49-F238E27FC236}">
                <a16:creationId xmlns:a16="http://schemas.microsoft.com/office/drawing/2014/main" id="{3DB8047A-5275-7649-A733-0A42379D6863}"/>
              </a:ext>
            </a:extLst>
          </p:cNvPr>
          <p:cNvSpPr>
            <a:spLocks noGrp="1"/>
          </p:cNvSpPr>
          <p:nvPr>
            <p:ph type="sldNum" sz="quarter" idx="16"/>
          </p:nvPr>
        </p:nvSpPr>
        <p:spPr/>
        <p:txBody>
          <a:bodyPr/>
          <a:lstStyle/>
          <a:p>
            <a:fld id="{36B5EA5A-BC32-A742-B11B-8E7414D5B535}" type="slidenum">
              <a:rPr lang="en-US" smtClean="0"/>
              <a:pPr/>
              <a:t>19</a:t>
            </a:fld>
            <a:endParaRPr lang="en-US" dirty="0"/>
          </a:p>
        </p:txBody>
      </p:sp>
      <p:pic>
        <p:nvPicPr>
          <p:cNvPr id="5122" name="Picture 2">
            <a:extLst>
              <a:ext uri="{FF2B5EF4-FFF2-40B4-BE49-F238E27FC236}">
                <a16:creationId xmlns:a16="http://schemas.microsoft.com/office/drawing/2014/main" id="{667973F3-9C51-F1AA-287D-E0DAECE46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821" y="1284760"/>
            <a:ext cx="2655359" cy="23282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992372-6FDA-9C5A-2D76-76008F956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48" y="1279299"/>
            <a:ext cx="2786548" cy="24432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08D8D24-4AB9-870B-C44D-DCC4CD103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131" y="3897259"/>
            <a:ext cx="2561446" cy="224588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4315C1B-6001-302D-AB5B-C6B5F4A8D8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262" y="3852383"/>
            <a:ext cx="2612629" cy="229075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5BF83036-FF6B-583A-9E7C-B78204911EE1}"/>
              </a:ext>
            </a:extLst>
          </p:cNvPr>
          <p:cNvPicPr>
            <a:picLocks noChangeAspect="1"/>
          </p:cNvPicPr>
          <p:nvPr/>
        </p:nvPicPr>
        <p:blipFill>
          <a:blip r:embed="rId6"/>
          <a:stretch>
            <a:fillRect/>
          </a:stretch>
        </p:blipFill>
        <p:spPr>
          <a:xfrm>
            <a:off x="5857932" y="347427"/>
            <a:ext cx="3704895" cy="931872"/>
          </a:xfrm>
          <a:prstGeom prst="rect">
            <a:avLst/>
          </a:prstGeom>
        </p:spPr>
      </p:pic>
      <p:pic>
        <p:nvPicPr>
          <p:cNvPr id="19" name="Imagen 18">
            <a:extLst>
              <a:ext uri="{FF2B5EF4-FFF2-40B4-BE49-F238E27FC236}">
                <a16:creationId xmlns:a16="http://schemas.microsoft.com/office/drawing/2014/main" id="{8759891B-63DE-1A20-2DFF-4C942DE0310D}"/>
              </a:ext>
            </a:extLst>
          </p:cNvPr>
          <p:cNvPicPr>
            <a:picLocks noChangeAspect="1"/>
          </p:cNvPicPr>
          <p:nvPr/>
        </p:nvPicPr>
        <p:blipFill>
          <a:blip r:embed="rId7"/>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3634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30 June 2022</a:t>
            </a:r>
          </a:p>
        </p:txBody>
      </p:sp>
      <p:sp>
        <p:nvSpPr>
          <p:cNvPr id="2" name="Content Placeholder 1"/>
          <p:cNvSpPr>
            <a:spLocks noGrp="1"/>
          </p:cNvSpPr>
          <p:nvPr>
            <p:ph idx="1"/>
          </p:nvPr>
        </p:nvSpPr>
        <p:spPr>
          <a:xfrm>
            <a:off x="407989" y="1592263"/>
            <a:ext cx="9467849" cy="4608512"/>
          </a:xfrm>
        </p:spPr>
        <p:txBody>
          <a:bodyPr/>
          <a:lstStyle/>
          <a:p>
            <a:r>
              <a:rPr lang="en-US" dirty="0"/>
              <a:t>UPC experiment</a:t>
            </a:r>
          </a:p>
          <a:p>
            <a:r>
              <a:rPr lang="en-US" dirty="0"/>
              <a:t>Scope of the work</a:t>
            </a:r>
          </a:p>
          <a:p>
            <a:r>
              <a:rPr lang="en-US" dirty="0"/>
              <a:t>Data Acquisition</a:t>
            </a:r>
          </a:p>
          <a:p>
            <a:r>
              <a:rPr lang="en-US" dirty="0"/>
              <a:t>Methods</a:t>
            </a:r>
          </a:p>
          <a:p>
            <a:r>
              <a:rPr lang="en-US" dirty="0"/>
              <a:t>Data Processing</a:t>
            </a:r>
          </a:p>
          <a:p>
            <a:r>
              <a:rPr lang="en-US" dirty="0"/>
              <a:t>Results</a:t>
            </a:r>
          </a:p>
          <a:p>
            <a:r>
              <a:rPr lang="en-US" dirty="0"/>
              <a:t>Conclusions</a:t>
            </a:r>
          </a:p>
        </p:txBody>
      </p:sp>
      <p:sp>
        <p:nvSpPr>
          <p:cNvPr id="3" name="Title 2"/>
          <p:cNvSpPr>
            <a:spLocks noGrp="1"/>
          </p:cNvSpPr>
          <p:nvPr>
            <p:ph type="title"/>
          </p:nvPr>
        </p:nvSpPr>
        <p:spPr/>
        <p:txBody>
          <a:bodyPr/>
          <a:lstStyle/>
          <a:p>
            <a:r>
              <a:rPr lang="en-US" dirty="0"/>
              <a:t>OUTLINE</a:t>
            </a:r>
          </a:p>
        </p:txBody>
      </p:sp>
      <p:sp>
        <p:nvSpPr>
          <p:cNvPr id="5" name="Footer Placeholder 4"/>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6" name="Slide Number Placeholder 5"/>
          <p:cNvSpPr>
            <a:spLocks noGrp="1"/>
          </p:cNvSpPr>
          <p:nvPr>
            <p:ph type="sldNum" sz="quarter" idx="12"/>
          </p:nvPr>
        </p:nvSpPr>
        <p:spPr/>
        <p:txBody>
          <a:bodyPr/>
          <a:lstStyle/>
          <a:p>
            <a:fld id="{36B5EA5A-BC32-A742-B11B-8E7414D5B535}" type="slidenum">
              <a:rPr lang="en-US" smtClean="0"/>
              <a:pPr/>
              <a:t>2</a:t>
            </a:fld>
            <a:endParaRPr lang="en-US" dirty="0"/>
          </a:p>
        </p:txBody>
      </p:sp>
      <p:pic>
        <p:nvPicPr>
          <p:cNvPr id="10" name="Imagen 9">
            <a:extLst>
              <a:ext uri="{FF2B5EF4-FFF2-40B4-BE49-F238E27FC236}">
                <a16:creationId xmlns:a16="http://schemas.microsoft.com/office/drawing/2014/main" id="{DD0A5035-EC7C-BF4E-EEFD-2E0435EB7E51}"/>
              </a:ext>
            </a:extLst>
          </p:cNvPr>
          <p:cNvPicPr>
            <a:picLocks noChangeAspect="1"/>
          </p:cNvPicPr>
          <p:nvPr/>
        </p:nvPicPr>
        <p:blipFill>
          <a:blip r:embed="rId2"/>
          <a:stretch>
            <a:fillRect/>
          </a:stretch>
        </p:blipFill>
        <p:spPr>
          <a:xfrm>
            <a:off x="1464491" y="6369602"/>
            <a:ext cx="1293444" cy="387805"/>
          </a:xfrm>
          <a:prstGeom prst="rect">
            <a:avLst/>
          </a:prstGeom>
        </p:spPr>
      </p:pic>
      <p:pic>
        <p:nvPicPr>
          <p:cNvPr id="11" name="Imagen 10">
            <a:extLst>
              <a:ext uri="{FF2B5EF4-FFF2-40B4-BE49-F238E27FC236}">
                <a16:creationId xmlns:a16="http://schemas.microsoft.com/office/drawing/2014/main" id="{BED54C52-0171-8428-796A-BD3E7D8E3B3B}"/>
              </a:ext>
            </a:extLst>
          </p:cNvPr>
          <p:cNvPicPr>
            <a:picLocks noChangeAspect="1"/>
          </p:cNvPicPr>
          <p:nvPr/>
        </p:nvPicPr>
        <p:blipFill>
          <a:blip r:embed="rId3"/>
          <a:stretch>
            <a:fillRect/>
          </a:stretch>
        </p:blipFill>
        <p:spPr>
          <a:xfrm>
            <a:off x="4259262" y="2079766"/>
            <a:ext cx="6441292" cy="2331556"/>
          </a:xfrm>
          <a:prstGeom prst="rect">
            <a:avLst/>
          </a:prstGeom>
        </p:spPr>
      </p:pic>
      <p:sp>
        <p:nvSpPr>
          <p:cNvPr id="12" name="CuadroTexto 11">
            <a:extLst>
              <a:ext uri="{FF2B5EF4-FFF2-40B4-BE49-F238E27FC236}">
                <a16:creationId xmlns:a16="http://schemas.microsoft.com/office/drawing/2014/main" id="{B42E22CC-C3DA-B9AD-E96A-20769DE25985}"/>
              </a:ext>
            </a:extLst>
          </p:cNvPr>
          <p:cNvSpPr txBox="1"/>
          <p:nvPr/>
        </p:nvSpPr>
        <p:spPr>
          <a:xfrm>
            <a:off x="6234470" y="4442714"/>
            <a:ext cx="3641368" cy="153888"/>
          </a:xfrm>
          <a:prstGeom prst="rect">
            <a:avLst/>
          </a:prstGeom>
          <a:noFill/>
        </p:spPr>
        <p:txBody>
          <a:bodyPr wrap="square" lIns="0" tIns="0" rIns="0" bIns="0" rtlCol="0">
            <a:spAutoFit/>
          </a:bodyPr>
          <a:lstStyle/>
          <a:p>
            <a:pPr algn="l"/>
            <a:r>
              <a:rPr lang="en-GB" sz="1000" dirty="0" err="1">
                <a:solidFill>
                  <a:schemeClr val="tx2"/>
                </a:solidFill>
              </a:rPr>
              <a:t>Vakutek</a:t>
            </a:r>
            <a:r>
              <a:rPr lang="en-GB" sz="1000" dirty="0">
                <a:solidFill>
                  <a:schemeClr val="tx2"/>
                </a:solidFill>
              </a:rPr>
              <a:t> V60 </a:t>
            </a:r>
            <a:r>
              <a:rPr lang="en-GB" sz="1000" baseline="30000" dirty="0">
                <a:solidFill>
                  <a:schemeClr val="tx2"/>
                </a:solidFill>
              </a:rPr>
              <a:t>3</a:t>
            </a:r>
            <a:r>
              <a:rPr lang="en-GB" sz="1000" dirty="0">
                <a:solidFill>
                  <a:schemeClr val="tx2"/>
                </a:solidFill>
              </a:rPr>
              <a:t>He Proportional Counter</a:t>
            </a:r>
          </a:p>
        </p:txBody>
      </p:sp>
    </p:spTree>
    <p:extLst>
      <p:ext uri="{BB962C8B-B14F-4D97-AF65-F5344CB8AC3E}">
        <p14:creationId xmlns:p14="http://schemas.microsoft.com/office/powerpoint/2010/main" val="181162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53ECE-343F-D761-D1BB-167F46CB877A}"/>
              </a:ext>
            </a:extLst>
          </p:cNvPr>
          <p:cNvSpPr>
            <a:spLocks noGrp="1"/>
          </p:cNvSpPr>
          <p:nvPr>
            <p:ph type="title"/>
          </p:nvPr>
        </p:nvSpPr>
        <p:spPr/>
        <p:txBody>
          <a:bodyPr/>
          <a:lstStyle/>
          <a:p>
            <a:r>
              <a:rPr lang="en-GB" dirty="0"/>
              <a:t>Recap</a:t>
            </a:r>
          </a:p>
        </p:txBody>
      </p:sp>
      <p:sp>
        <p:nvSpPr>
          <p:cNvPr id="4" name="Marcador de fecha 3">
            <a:extLst>
              <a:ext uri="{FF2B5EF4-FFF2-40B4-BE49-F238E27FC236}">
                <a16:creationId xmlns:a16="http://schemas.microsoft.com/office/drawing/2014/main" id="{F8A654C8-705F-BFD3-18F4-37CD6821DD96}"/>
              </a:ext>
            </a:extLst>
          </p:cNvPr>
          <p:cNvSpPr>
            <a:spLocks noGrp="1"/>
          </p:cNvSpPr>
          <p:nvPr>
            <p:ph type="dt" sz="half" idx="10"/>
          </p:nvPr>
        </p:nvSpPr>
        <p:spPr/>
        <p:txBody>
          <a:bodyPr/>
          <a:lstStyle/>
          <a:p>
            <a:fld id="{D1BD7848-FBB4-4345-AA38-AE81003E421D}" type="datetime3">
              <a:rPr lang="en-US" smtClean="0"/>
              <a:t>21 January 2023</a:t>
            </a:fld>
            <a:endParaRPr lang="en-US" dirty="0"/>
          </a:p>
        </p:txBody>
      </p:sp>
      <p:sp>
        <p:nvSpPr>
          <p:cNvPr id="5" name="Marcador de pie de página 4">
            <a:extLst>
              <a:ext uri="{FF2B5EF4-FFF2-40B4-BE49-F238E27FC236}">
                <a16:creationId xmlns:a16="http://schemas.microsoft.com/office/drawing/2014/main" id="{610FB2B2-4591-EEE3-4891-5D7F0075A4FF}"/>
              </a:ext>
            </a:extLst>
          </p:cNvPr>
          <p:cNvSpPr>
            <a:spLocks noGrp="1"/>
          </p:cNvSpPr>
          <p:nvPr>
            <p:ph type="ftr" sz="quarter" idx="11"/>
          </p:nvPr>
        </p:nvSpPr>
        <p:spPr/>
        <p:txBody>
          <a:bodyPr/>
          <a:lstStyle/>
          <a:p>
            <a:r>
              <a:rPr lang="en-US"/>
              <a:t>Roger G. March | Data Analysis of </a:t>
            </a:r>
            <a:r>
              <a:rPr lang="en-US" baseline="30000"/>
              <a:t>3</a:t>
            </a:r>
            <a:r>
              <a:rPr lang="en-US"/>
              <a:t>He proportional counters</a:t>
            </a:r>
            <a:endParaRPr lang="en-US" dirty="0"/>
          </a:p>
        </p:txBody>
      </p:sp>
      <p:sp>
        <p:nvSpPr>
          <p:cNvPr id="6" name="Marcador de número de diapositiva 5">
            <a:extLst>
              <a:ext uri="{FF2B5EF4-FFF2-40B4-BE49-F238E27FC236}">
                <a16:creationId xmlns:a16="http://schemas.microsoft.com/office/drawing/2014/main" id="{39CB9680-AB00-4BDC-4202-9AFF59C4D5AD}"/>
              </a:ext>
            </a:extLst>
          </p:cNvPr>
          <p:cNvSpPr>
            <a:spLocks noGrp="1"/>
          </p:cNvSpPr>
          <p:nvPr>
            <p:ph type="sldNum" sz="quarter" idx="12"/>
          </p:nvPr>
        </p:nvSpPr>
        <p:spPr/>
        <p:txBody>
          <a:bodyPr/>
          <a:lstStyle/>
          <a:p>
            <a:fld id="{36B5EA5A-BC32-A742-B11B-8E7414D5B535}" type="slidenum">
              <a:rPr lang="en-US" smtClean="0"/>
              <a:pPr/>
              <a:t>20</a:t>
            </a:fld>
            <a:endParaRPr lang="en-US" dirty="0"/>
          </a:p>
        </p:txBody>
      </p:sp>
      <p:pic>
        <p:nvPicPr>
          <p:cNvPr id="12" name="Imagen 11" descr="Gráfico, Histograma&#10;&#10;Descripción generada automáticamente">
            <a:extLst>
              <a:ext uri="{FF2B5EF4-FFF2-40B4-BE49-F238E27FC236}">
                <a16:creationId xmlns:a16="http://schemas.microsoft.com/office/drawing/2014/main" id="{F442A2C1-536A-76D5-9C73-2AD068B78AAE}"/>
              </a:ext>
            </a:extLst>
          </p:cNvPr>
          <p:cNvPicPr>
            <a:picLocks noChangeAspect="1"/>
          </p:cNvPicPr>
          <p:nvPr/>
        </p:nvPicPr>
        <p:blipFill>
          <a:blip r:embed="rId3"/>
          <a:stretch>
            <a:fillRect/>
          </a:stretch>
        </p:blipFill>
        <p:spPr>
          <a:xfrm>
            <a:off x="3030969" y="572376"/>
            <a:ext cx="6130061" cy="5494503"/>
          </a:xfrm>
          <a:prstGeom prst="rect">
            <a:avLst/>
          </a:prstGeom>
        </p:spPr>
      </p:pic>
      <p:cxnSp>
        <p:nvCxnSpPr>
          <p:cNvPr id="15" name="Conector recto de flecha 14">
            <a:extLst>
              <a:ext uri="{FF2B5EF4-FFF2-40B4-BE49-F238E27FC236}">
                <a16:creationId xmlns:a16="http://schemas.microsoft.com/office/drawing/2014/main" id="{94885437-31E1-7A50-3E7D-A8CCC91DE0C3}"/>
              </a:ext>
            </a:extLst>
          </p:cNvPr>
          <p:cNvCxnSpPr/>
          <p:nvPr/>
        </p:nvCxnSpPr>
        <p:spPr>
          <a:xfrm>
            <a:off x="3938954" y="2667451"/>
            <a:ext cx="881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E7D52F5-20D8-E1F9-FDFA-B70B65E661D5}"/>
              </a:ext>
            </a:extLst>
          </p:cNvPr>
          <p:cNvCxnSpPr/>
          <p:nvPr/>
        </p:nvCxnSpPr>
        <p:spPr>
          <a:xfrm>
            <a:off x="5297027" y="2851413"/>
            <a:ext cx="2212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2BE44F96-04F1-1F0C-F53E-5B6A941548E0}"/>
              </a:ext>
            </a:extLst>
          </p:cNvPr>
          <p:cNvCxnSpPr>
            <a:cxnSpLocks/>
          </p:cNvCxnSpPr>
          <p:nvPr/>
        </p:nvCxnSpPr>
        <p:spPr>
          <a:xfrm flipH="1">
            <a:off x="5297027" y="791121"/>
            <a:ext cx="600190" cy="18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11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0BAE2B5D-051D-FB96-7FB1-6119D633E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245" y="1086702"/>
            <a:ext cx="6383755" cy="4684596"/>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0">
            <a:extLst>
              <a:ext uri="{FF2B5EF4-FFF2-40B4-BE49-F238E27FC236}">
                <a16:creationId xmlns:a16="http://schemas.microsoft.com/office/drawing/2014/main" id="{6CBEAEF4-C023-36BA-FC21-7EEECC8960CF}"/>
              </a:ext>
            </a:extLst>
          </p:cNvPr>
          <p:cNvSpPr>
            <a:spLocks noGrp="1"/>
          </p:cNvSpPr>
          <p:nvPr>
            <p:ph type="title"/>
          </p:nvPr>
        </p:nvSpPr>
        <p:spPr/>
        <p:txBody>
          <a:bodyPr/>
          <a:lstStyle/>
          <a:p>
            <a:r>
              <a:rPr lang="en-GB" dirty="0"/>
              <a:t>Processing time and Processing Power</a:t>
            </a:r>
          </a:p>
        </p:txBody>
      </p:sp>
      <p:sp>
        <p:nvSpPr>
          <p:cNvPr id="12" name="Marcador de contenido 11">
            <a:extLst>
              <a:ext uri="{FF2B5EF4-FFF2-40B4-BE49-F238E27FC236}">
                <a16:creationId xmlns:a16="http://schemas.microsoft.com/office/drawing/2014/main" id="{77370B7D-5699-AB6E-40A4-D3DE229F8630}"/>
              </a:ext>
            </a:extLst>
          </p:cNvPr>
          <p:cNvSpPr>
            <a:spLocks noGrp="1"/>
          </p:cNvSpPr>
          <p:nvPr>
            <p:ph sz="half" idx="1"/>
          </p:nvPr>
        </p:nvSpPr>
        <p:spPr/>
        <p:txBody>
          <a:bodyPr/>
          <a:lstStyle/>
          <a:p>
            <a:pPr marL="342900" indent="-342900">
              <a:buFont typeface="Arial" panose="020B0604020202020204" pitchFamily="34" charset="0"/>
              <a:buChar char="•"/>
            </a:pPr>
            <a:r>
              <a:rPr lang="en-GB" dirty="0"/>
              <a:t>For the calibration 5034 files have been </a:t>
            </a:r>
            <a:r>
              <a:rPr lang="en-GB" dirty="0" err="1"/>
              <a:t>analyzed</a:t>
            </a:r>
            <a:r>
              <a:rPr lang="en-GB" dirty="0"/>
              <a:t>. </a:t>
            </a:r>
          </a:p>
          <a:p>
            <a:pPr marL="342900" indent="-342900">
              <a:buFont typeface="Arial" panose="020B0604020202020204" pitchFamily="34" charset="0"/>
              <a:buChar char="•"/>
            </a:pPr>
            <a:r>
              <a:rPr lang="en-GB" dirty="0"/>
              <a:t>Every file needs 1 CPU and 10 Gb of RAM</a:t>
            </a:r>
          </a:p>
          <a:p>
            <a:pPr marL="342900" indent="-342900">
              <a:buFont typeface="Arial" panose="020B0604020202020204" pitchFamily="34" charset="0"/>
              <a:buChar char="•"/>
            </a:pPr>
            <a:r>
              <a:rPr lang="en-GB" dirty="0"/>
              <a:t>Every file needs 1h to extract all the information.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Thankfully we could get access to </a:t>
            </a:r>
            <a:r>
              <a:rPr lang="en-GB" dirty="0" err="1"/>
              <a:t>HTCondor</a:t>
            </a:r>
            <a:r>
              <a:rPr lang="en-GB" dirty="0"/>
              <a:t>.  A batch farm (100k cores) to queue up all our files. </a:t>
            </a:r>
          </a:p>
          <a:p>
            <a:endParaRPr lang="en-GB" dirty="0"/>
          </a:p>
        </p:txBody>
      </p:sp>
      <p:sp>
        <p:nvSpPr>
          <p:cNvPr id="4" name="Marcador de fecha 3">
            <a:extLst>
              <a:ext uri="{FF2B5EF4-FFF2-40B4-BE49-F238E27FC236}">
                <a16:creationId xmlns:a16="http://schemas.microsoft.com/office/drawing/2014/main" id="{76978835-6DFF-099A-53B5-5EC6AD6BC63B}"/>
              </a:ext>
            </a:extLst>
          </p:cNvPr>
          <p:cNvSpPr>
            <a:spLocks noGrp="1"/>
          </p:cNvSpPr>
          <p:nvPr>
            <p:ph type="dt" sz="half" idx="14"/>
          </p:nvPr>
        </p:nvSpPr>
        <p:spPr>
          <a:xfrm>
            <a:off x="2574099" y="6478609"/>
            <a:ext cx="1542289" cy="365125"/>
          </a:xfrm>
        </p:spPr>
        <p:txBody>
          <a:bodyPr/>
          <a:lstStyle/>
          <a:p>
            <a:r>
              <a:rPr lang="en-US" dirty="0"/>
              <a:t>30 June 2022</a:t>
            </a:r>
          </a:p>
          <a:p>
            <a:endParaRPr lang="en-US" dirty="0"/>
          </a:p>
        </p:txBody>
      </p:sp>
      <p:sp>
        <p:nvSpPr>
          <p:cNvPr id="5" name="Marcador de pie de página 4">
            <a:extLst>
              <a:ext uri="{FF2B5EF4-FFF2-40B4-BE49-F238E27FC236}">
                <a16:creationId xmlns:a16="http://schemas.microsoft.com/office/drawing/2014/main" id="{FCDEB763-7106-9E0A-2ED4-86D62E344EF9}"/>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6" name="Marcador de número de diapositiva 5">
            <a:extLst>
              <a:ext uri="{FF2B5EF4-FFF2-40B4-BE49-F238E27FC236}">
                <a16:creationId xmlns:a16="http://schemas.microsoft.com/office/drawing/2014/main" id="{720BB306-D0F7-6F8A-3E94-EB35AD8D204A}"/>
              </a:ext>
            </a:extLst>
          </p:cNvPr>
          <p:cNvSpPr>
            <a:spLocks noGrp="1"/>
          </p:cNvSpPr>
          <p:nvPr>
            <p:ph type="sldNum" sz="quarter" idx="16"/>
          </p:nvPr>
        </p:nvSpPr>
        <p:spPr/>
        <p:txBody>
          <a:bodyPr/>
          <a:lstStyle/>
          <a:p>
            <a:fld id="{36B5EA5A-BC32-A742-B11B-8E7414D5B535}" type="slidenum">
              <a:rPr lang="en-US" smtClean="0"/>
              <a:pPr/>
              <a:t>21</a:t>
            </a:fld>
            <a:endParaRPr lang="en-US" dirty="0"/>
          </a:p>
        </p:txBody>
      </p:sp>
      <p:pic>
        <p:nvPicPr>
          <p:cNvPr id="15" name="Imagen 14">
            <a:extLst>
              <a:ext uri="{FF2B5EF4-FFF2-40B4-BE49-F238E27FC236}">
                <a16:creationId xmlns:a16="http://schemas.microsoft.com/office/drawing/2014/main" id="{0D3FBF16-7F09-2BAE-6011-FAC3D3CD97CB}"/>
              </a:ext>
            </a:extLst>
          </p:cNvPr>
          <p:cNvPicPr>
            <a:picLocks noChangeAspect="1"/>
          </p:cNvPicPr>
          <p:nvPr/>
        </p:nvPicPr>
        <p:blipFill>
          <a:blip r:embed="rId3"/>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6734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B7DEA6-7751-560D-8240-95AEDE2EBF6E}"/>
              </a:ext>
            </a:extLst>
          </p:cNvPr>
          <p:cNvSpPr>
            <a:spLocks noGrp="1"/>
          </p:cNvSpPr>
          <p:nvPr>
            <p:ph type="title"/>
          </p:nvPr>
        </p:nvSpPr>
        <p:spPr/>
        <p:txBody>
          <a:bodyPr/>
          <a:lstStyle/>
          <a:p>
            <a:r>
              <a:rPr lang="en-GB" dirty="0"/>
              <a:t>Simple job submission</a:t>
            </a:r>
          </a:p>
        </p:txBody>
      </p:sp>
      <p:sp>
        <p:nvSpPr>
          <p:cNvPr id="4" name="Marcador de fecha 3">
            <a:extLst>
              <a:ext uri="{FF2B5EF4-FFF2-40B4-BE49-F238E27FC236}">
                <a16:creationId xmlns:a16="http://schemas.microsoft.com/office/drawing/2014/main" id="{7649A7A2-F0B6-FD03-138C-FDDF65CE6746}"/>
              </a:ext>
            </a:extLst>
          </p:cNvPr>
          <p:cNvSpPr>
            <a:spLocks noGrp="1"/>
          </p:cNvSpPr>
          <p:nvPr>
            <p:ph type="dt" sz="half" idx="14"/>
          </p:nvPr>
        </p:nvSpPr>
        <p:spPr>
          <a:xfrm>
            <a:off x="2574099" y="6484407"/>
            <a:ext cx="1542289" cy="365125"/>
          </a:xfrm>
        </p:spPr>
        <p:txBody>
          <a:bodyPr/>
          <a:lstStyle/>
          <a:p>
            <a:r>
              <a:rPr lang="en-US" dirty="0"/>
              <a:t>30 June 2022</a:t>
            </a:r>
          </a:p>
          <a:p>
            <a:endParaRPr lang="en-US" dirty="0"/>
          </a:p>
        </p:txBody>
      </p:sp>
      <p:sp>
        <p:nvSpPr>
          <p:cNvPr id="5" name="Marcador de pie de página 4">
            <a:extLst>
              <a:ext uri="{FF2B5EF4-FFF2-40B4-BE49-F238E27FC236}">
                <a16:creationId xmlns:a16="http://schemas.microsoft.com/office/drawing/2014/main" id="{E50B8367-A547-04F8-8FC3-501EDD5E710E}"/>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6" name="Marcador de número de diapositiva 5">
            <a:extLst>
              <a:ext uri="{FF2B5EF4-FFF2-40B4-BE49-F238E27FC236}">
                <a16:creationId xmlns:a16="http://schemas.microsoft.com/office/drawing/2014/main" id="{15CB48E3-4CE2-06A6-1F3F-028589753646}"/>
              </a:ext>
            </a:extLst>
          </p:cNvPr>
          <p:cNvSpPr>
            <a:spLocks noGrp="1"/>
          </p:cNvSpPr>
          <p:nvPr>
            <p:ph type="sldNum" sz="quarter" idx="16"/>
          </p:nvPr>
        </p:nvSpPr>
        <p:spPr/>
        <p:txBody>
          <a:bodyPr/>
          <a:lstStyle/>
          <a:p>
            <a:fld id="{36B5EA5A-BC32-A742-B11B-8E7414D5B535}" type="slidenum">
              <a:rPr lang="en-US" smtClean="0"/>
              <a:pPr/>
              <a:t>22</a:t>
            </a:fld>
            <a:endParaRPr lang="en-US" dirty="0"/>
          </a:p>
        </p:txBody>
      </p:sp>
      <p:pic>
        <p:nvPicPr>
          <p:cNvPr id="10" name="Imagen 9">
            <a:extLst>
              <a:ext uri="{FF2B5EF4-FFF2-40B4-BE49-F238E27FC236}">
                <a16:creationId xmlns:a16="http://schemas.microsoft.com/office/drawing/2014/main" id="{DA5E4EE8-9F55-07B3-4159-C7F167D083BE}"/>
              </a:ext>
            </a:extLst>
          </p:cNvPr>
          <p:cNvPicPr>
            <a:picLocks noChangeAspect="1"/>
          </p:cNvPicPr>
          <p:nvPr/>
        </p:nvPicPr>
        <p:blipFill>
          <a:blip r:embed="rId3"/>
          <a:stretch>
            <a:fillRect/>
          </a:stretch>
        </p:blipFill>
        <p:spPr>
          <a:xfrm>
            <a:off x="900202" y="1281070"/>
            <a:ext cx="10015938" cy="4490228"/>
          </a:xfrm>
          <a:prstGeom prst="rect">
            <a:avLst/>
          </a:prstGeom>
        </p:spPr>
      </p:pic>
      <p:pic>
        <p:nvPicPr>
          <p:cNvPr id="15" name="Imagen 14">
            <a:extLst>
              <a:ext uri="{FF2B5EF4-FFF2-40B4-BE49-F238E27FC236}">
                <a16:creationId xmlns:a16="http://schemas.microsoft.com/office/drawing/2014/main" id="{67B09C9A-551F-147E-A2EC-589D151A58B2}"/>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172889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B8C4F-0AAD-4933-8CF4-A8D5195484D6}"/>
              </a:ext>
            </a:extLst>
          </p:cNvPr>
          <p:cNvSpPr>
            <a:spLocks noGrp="1"/>
          </p:cNvSpPr>
          <p:nvPr>
            <p:ph type="title"/>
          </p:nvPr>
        </p:nvSpPr>
        <p:spPr/>
        <p:txBody>
          <a:bodyPr/>
          <a:lstStyle/>
          <a:p>
            <a:r>
              <a:rPr lang="en-GB" dirty="0"/>
              <a:t>Calibration</a:t>
            </a:r>
          </a:p>
        </p:txBody>
      </p:sp>
      <p:pic>
        <p:nvPicPr>
          <p:cNvPr id="9" name="Marcador de contenido 8" descr="Gráfico, Histograma&#10;&#10;Descripción generada automáticamente">
            <a:extLst>
              <a:ext uri="{FF2B5EF4-FFF2-40B4-BE49-F238E27FC236}">
                <a16:creationId xmlns:a16="http://schemas.microsoft.com/office/drawing/2014/main" id="{DC966639-4036-6700-B736-48DCC72A6294}"/>
              </a:ext>
            </a:extLst>
          </p:cNvPr>
          <p:cNvPicPr>
            <a:picLocks noGrp="1" noChangeAspect="1"/>
          </p:cNvPicPr>
          <p:nvPr>
            <p:ph sz="half" idx="1"/>
          </p:nvPr>
        </p:nvPicPr>
        <p:blipFill>
          <a:blip r:embed="rId3"/>
          <a:stretch>
            <a:fillRect/>
          </a:stretch>
        </p:blipFill>
        <p:spPr>
          <a:xfrm>
            <a:off x="3216276" y="671756"/>
            <a:ext cx="6298657" cy="5514487"/>
          </a:xfrm>
        </p:spPr>
      </p:pic>
      <p:sp>
        <p:nvSpPr>
          <p:cNvPr id="5" name="Marcador de fecha 4">
            <a:extLst>
              <a:ext uri="{FF2B5EF4-FFF2-40B4-BE49-F238E27FC236}">
                <a16:creationId xmlns:a16="http://schemas.microsoft.com/office/drawing/2014/main" id="{601D9E02-BE6D-F0AA-7B5C-0201316A88CB}"/>
              </a:ext>
            </a:extLst>
          </p:cNvPr>
          <p:cNvSpPr>
            <a:spLocks noGrp="1"/>
          </p:cNvSpPr>
          <p:nvPr>
            <p:ph type="dt" sz="half" idx="14"/>
          </p:nvPr>
        </p:nvSpPr>
        <p:spPr>
          <a:xfrm>
            <a:off x="2574099" y="6515294"/>
            <a:ext cx="1542289" cy="365125"/>
          </a:xfrm>
        </p:spPr>
        <p:txBody>
          <a:bodyPr/>
          <a:lstStyle/>
          <a:p>
            <a:r>
              <a:rPr lang="en-US" dirty="0"/>
              <a:t>30 June 2022</a:t>
            </a:r>
          </a:p>
          <a:p>
            <a:endParaRPr lang="en-US" dirty="0"/>
          </a:p>
        </p:txBody>
      </p:sp>
      <p:sp>
        <p:nvSpPr>
          <p:cNvPr id="6" name="Marcador de pie de página 5">
            <a:extLst>
              <a:ext uri="{FF2B5EF4-FFF2-40B4-BE49-F238E27FC236}">
                <a16:creationId xmlns:a16="http://schemas.microsoft.com/office/drawing/2014/main" id="{E927782F-5876-0F59-A463-A6C65D6EC48F}"/>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7" name="Marcador de número de diapositiva 6">
            <a:extLst>
              <a:ext uri="{FF2B5EF4-FFF2-40B4-BE49-F238E27FC236}">
                <a16:creationId xmlns:a16="http://schemas.microsoft.com/office/drawing/2014/main" id="{CB81C28E-4562-43A9-377C-8089855AB857}"/>
              </a:ext>
            </a:extLst>
          </p:cNvPr>
          <p:cNvSpPr>
            <a:spLocks noGrp="1"/>
          </p:cNvSpPr>
          <p:nvPr>
            <p:ph type="sldNum" sz="quarter" idx="16"/>
          </p:nvPr>
        </p:nvSpPr>
        <p:spPr/>
        <p:txBody>
          <a:bodyPr/>
          <a:lstStyle/>
          <a:p>
            <a:fld id="{36B5EA5A-BC32-A742-B11B-8E7414D5B535}" type="slidenum">
              <a:rPr lang="en-US" smtClean="0"/>
              <a:pPr/>
              <a:t>23</a:t>
            </a:fld>
            <a:endParaRPr lang="en-US" dirty="0"/>
          </a:p>
        </p:txBody>
      </p:sp>
      <p:cxnSp>
        <p:nvCxnSpPr>
          <p:cNvPr id="11" name="Conector recto de flecha 10">
            <a:extLst>
              <a:ext uri="{FF2B5EF4-FFF2-40B4-BE49-F238E27FC236}">
                <a16:creationId xmlns:a16="http://schemas.microsoft.com/office/drawing/2014/main" id="{FE73DDA4-322C-2B2E-52C2-2C0CCAD8FDC6}"/>
              </a:ext>
            </a:extLst>
          </p:cNvPr>
          <p:cNvCxnSpPr>
            <a:cxnSpLocks/>
          </p:cNvCxnSpPr>
          <p:nvPr/>
        </p:nvCxnSpPr>
        <p:spPr>
          <a:xfrm flipH="1">
            <a:off x="7844589" y="1137424"/>
            <a:ext cx="1555889" cy="7755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CuadroTexto 12">
            <a:extLst>
              <a:ext uri="{FF2B5EF4-FFF2-40B4-BE49-F238E27FC236}">
                <a16:creationId xmlns:a16="http://schemas.microsoft.com/office/drawing/2014/main" id="{F42EB116-9151-FA23-5499-161708D8491A}"/>
              </a:ext>
            </a:extLst>
          </p:cNvPr>
          <p:cNvSpPr txBox="1"/>
          <p:nvPr/>
        </p:nvSpPr>
        <p:spPr>
          <a:xfrm>
            <a:off x="9514933" y="906464"/>
            <a:ext cx="2060033" cy="553998"/>
          </a:xfrm>
          <a:prstGeom prst="rect">
            <a:avLst/>
          </a:prstGeom>
          <a:noFill/>
        </p:spPr>
        <p:txBody>
          <a:bodyPr wrap="square" lIns="0" tIns="0" rIns="0" bIns="0" rtlCol="0">
            <a:spAutoFit/>
          </a:bodyPr>
          <a:lstStyle/>
          <a:p>
            <a:pPr algn="l"/>
            <a:r>
              <a:rPr lang="en-GB" dirty="0"/>
              <a:t>Full Energy Peak</a:t>
            </a:r>
          </a:p>
          <a:p>
            <a:pPr algn="l"/>
            <a:r>
              <a:rPr lang="en-GB" dirty="0"/>
              <a:t>Proton + Tritium</a:t>
            </a:r>
          </a:p>
        </p:txBody>
      </p:sp>
      <p:cxnSp>
        <p:nvCxnSpPr>
          <p:cNvPr id="15" name="Conector recto de flecha 14">
            <a:extLst>
              <a:ext uri="{FF2B5EF4-FFF2-40B4-BE49-F238E27FC236}">
                <a16:creationId xmlns:a16="http://schemas.microsoft.com/office/drawing/2014/main" id="{6FB9B4EA-0AD9-F452-F623-C59E6984FD92}"/>
              </a:ext>
            </a:extLst>
          </p:cNvPr>
          <p:cNvCxnSpPr/>
          <p:nvPr/>
        </p:nvCxnSpPr>
        <p:spPr>
          <a:xfrm>
            <a:off x="2999678" y="2062976"/>
            <a:ext cx="1728439" cy="702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uadroTexto 15">
            <a:extLst>
              <a:ext uri="{FF2B5EF4-FFF2-40B4-BE49-F238E27FC236}">
                <a16:creationId xmlns:a16="http://schemas.microsoft.com/office/drawing/2014/main" id="{9C412924-F083-CF9F-A8DE-3F3FDD953B86}"/>
              </a:ext>
            </a:extLst>
          </p:cNvPr>
          <p:cNvSpPr txBox="1"/>
          <p:nvPr/>
        </p:nvSpPr>
        <p:spPr>
          <a:xfrm>
            <a:off x="710805" y="1635674"/>
            <a:ext cx="2616860" cy="276999"/>
          </a:xfrm>
          <a:prstGeom prst="rect">
            <a:avLst/>
          </a:prstGeom>
          <a:noFill/>
        </p:spPr>
        <p:txBody>
          <a:bodyPr wrap="square" lIns="0" tIns="0" rIns="0" bIns="0" rtlCol="0">
            <a:spAutoFit/>
          </a:bodyPr>
          <a:lstStyle/>
          <a:p>
            <a:pPr algn="l"/>
            <a:r>
              <a:rPr lang="en-GB" dirty="0"/>
              <a:t>Tritium edge (191 keV)</a:t>
            </a:r>
          </a:p>
        </p:txBody>
      </p:sp>
      <p:cxnSp>
        <p:nvCxnSpPr>
          <p:cNvPr id="20" name="Conector recto de flecha 19">
            <a:extLst>
              <a:ext uri="{FF2B5EF4-FFF2-40B4-BE49-F238E27FC236}">
                <a16:creationId xmlns:a16="http://schemas.microsoft.com/office/drawing/2014/main" id="{4DB2E651-ABF9-A90D-F999-A80C83635B3D}"/>
              </a:ext>
            </a:extLst>
          </p:cNvPr>
          <p:cNvCxnSpPr/>
          <p:nvPr/>
        </p:nvCxnSpPr>
        <p:spPr>
          <a:xfrm>
            <a:off x="6902605" y="3245005"/>
            <a:ext cx="642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6414192B-2920-86A0-539F-D83A42FF8302}"/>
              </a:ext>
            </a:extLst>
          </p:cNvPr>
          <p:cNvCxnSpPr/>
          <p:nvPr/>
        </p:nvCxnSpPr>
        <p:spPr>
          <a:xfrm flipH="1">
            <a:off x="7950820" y="3245005"/>
            <a:ext cx="67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C5B6AE25-6A96-B53A-7F3A-1482551F803E}"/>
              </a:ext>
            </a:extLst>
          </p:cNvPr>
          <p:cNvSpPr txBox="1"/>
          <p:nvPr/>
        </p:nvSpPr>
        <p:spPr>
          <a:xfrm>
            <a:off x="9023043" y="3108331"/>
            <a:ext cx="2030453" cy="276999"/>
          </a:xfrm>
          <a:prstGeom prst="rect">
            <a:avLst/>
          </a:prstGeom>
          <a:noFill/>
        </p:spPr>
        <p:txBody>
          <a:bodyPr wrap="square" lIns="0" tIns="0" rIns="0" bIns="0" rtlCol="0">
            <a:spAutoFit/>
          </a:bodyPr>
          <a:lstStyle/>
          <a:p>
            <a:pPr algn="l"/>
            <a:r>
              <a:rPr lang="en-GB" dirty="0"/>
              <a:t>Resolution</a:t>
            </a:r>
          </a:p>
        </p:txBody>
      </p:sp>
      <p:cxnSp>
        <p:nvCxnSpPr>
          <p:cNvPr id="27" name="Conector recto de flecha 26">
            <a:extLst>
              <a:ext uri="{FF2B5EF4-FFF2-40B4-BE49-F238E27FC236}">
                <a16:creationId xmlns:a16="http://schemas.microsoft.com/office/drawing/2014/main" id="{E30E60E1-EB90-8060-09A3-5F5FBC84E3E8}"/>
              </a:ext>
            </a:extLst>
          </p:cNvPr>
          <p:cNvCxnSpPr/>
          <p:nvPr/>
        </p:nvCxnSpPr>
        <p:spPr>
          <a:xfrm flipV="1">
            <a:off x="2888166" y="4427034"/>
            <a:ext cx="1126273" cy="7359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CuadroTexto 27">
            <a:extLst>
              <a:ext uri="{FF2B5EF4-FFF2-40B4-BE49-F238E27FC236}">
                <a16:creationId xmlns:a16="http://schemas.microsoft.com/office/drawing/2014/main" id="{8AA01DEA-5423-BB38-39F4-2ED3D518B3D7}"/>
              </a:ext>
            </a:extLst>
          </p:cNvPr>
          <p:cNvSpPr txBox="1"/>
          <p:nvPr/>
        </p:nvSpPr>
        <p:spPr>
          <a:xfrm>
            <a:off x="413019" y="5063876"/>
            <a:ext cx="2504734" cy="276999"/>
          </a:xfrm>
          <a:prstGeom prst="rect">
            <a:avLst/>
          </a:prstGeom>
          <a:noFill/>
        </p:spPr>
        <p:txBody>
          <a:bodyPr wrap="square" lIns="0" tIns="0" rIns="0" bIns="0" rtlCol="0">
            <a:spAutoFit/>
          </a:bodyPr>
          <a:lstStyle/>
          <a:p>
            <a:pPr algn="l"/>
            <a:r>
              <a:rPr lang="en-GB" dirty="0"/>
              <a:t>Gamma background</a:t>
            </a:r>
          </a:p>
        </p:txBody>
      </p:sp>
      <p:pic>
        <p:nvPicPr>
          <p:cNvPr id="29" name="Imagen 28">
            <a:extLst>
              <a:ext uri="{FF2B5EF4-FFF2-40B4-BE49-F238E27FC236}">
                <a16:creationId xmlns:a16="http://schemas.microsoft.com/office/drawing/2014/main" id="{BDA5D486-1624-DE80-546C-ADC74541FF71}"/>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388676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AF644F78-0DC1-A59A-CB8E-3DD8AC8481AF}"/>
              </a:ext>
            </a:extLst>
          </p:cNvPr>
          <p:cNvSpPr>
            <a:spLocks noGrp="1"/>
          </p:cNvSpPr>
          <p:nvPr>
            <p:ph type="title"/>
          </p:nvPr>
        </p:nvSpPr>
        <p:spPr/>
        <p:txBody>
          <a:bodyPr/>
          <a:lstStyle/>
          <a:p>
            <a:r>
              <a:rPr lang="en-GB" dirty="0"/>
              <a:t>Threshold Selection – Run 112170</a:t>
            </a:r>
            <a:br>
              <a:rPr lang="en-GB" dirty="0"/>
            </a:br>
            <a:endParaRPr lang="en-GB" dirty="0"/>
          </a:p>
        </p:txBody>
      </p:sp>
      <p:sp>
        <p:nvSpPr>
          <p:cNvPr id="5" name="Marcador de fecha 4">
            <a:extLst>
              <a:ext uri="{FF2B5EF4-FFF2-40B4-BE49-F238E27FC236}">
                <a16:creationId xmlns:a16="http://schemas.microsoft.com/office/drawing/2014/main" id="{C443C1F9-DCF5-337B-EDC7-7FAE5B64A473}"/>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6" name="Marcador de pie de página 5">
            <a:extLst>
              <a:ext uri="{FF2B5EF4-FFF2-40B4-BE49-F238E27FC236}">
                <a16:creationId xmlns:a16="http://schemas.microsoft.com/office/drawing/2014/main" id="{F92EC94B-968C-D8C2-EDE9-E8DD2CB1B55E}"/>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7" name="Marcador de número de diapositiva 6">
            <a:extLst>
              <a:ext uri="{FF2B5EF4-FFF2-40B4-BE49-F238E27FC236}">
                <a16:creationId xmlns:a16="http://schemas.microsoft.com/office/drawing/2014/main" id="{8BC98CF2-C279-D72A-78B9-EC670C029E68}"/>
              </a:ext>
            </a:extLst>
          </p:cNvPr>
          <p:cNvSpPr>
            <a:spLocks noGrp="1"/>
          </p:cNvSpPr>
          <p:nvPr>
            <p:ph type="sldNum" sz="quarter" idx="12"/>
          </p:nvPr>
        </p:nvSpPr>
        <p:spPr/>
        <p:txBody>
          <a:bodyPr/>
          <a:lstStyle/>
          <a:p>
            <a:fld id="{36B5EA5A-BC32-A742-B11B-8E7414D5B535}" type="slidenum">
              <a:rPr lang="en-US" smtClean="0"/>
              <a:pPr/>
              <a:t>24</a:t>
            </a:fld>
            <a:endParaRPr lang="en-US" dirty="0"/>
          </a:p>
        </p:txBody>
      </p:sp>
      <p:pic>
        <p:nvPicPr>
          <p:cNvPr id="11" name="Imagen 10" descr="Gráfico&#10;&#10;Descripción generada automáticamente">
            <a:extLst>
              <a:ext uri="{FF2B5EF4-FFF2-40B4-BE49-F238E27FC236}">
                <a16:creationId xmlns:a16="http://schemas.microsoft.com/office/drawing/2014/main" id="{C25F1D54-A0EA-CC91-AC45-48DA29CF9CDD}"/>
              </a:ext>
            </a:extLst>
          </p:cNvPr>
          <p:cNvPicPr>
            <a:picLocks noChangeAspect="1"/>
          </p:cNvPicPr>
          <p:nvPr/>
        </p:nvPicPr>
        <p:blipFill>
          <a:blip r:embed="rId3"/>
          <a:stretch>
            <a:fillRect/>
          </a:stretch>
        </p:blipFill>
        <p:spPr>
          <a:xfrm>
            <a:off x="653438" y="1514686"/>
            <a:ext cx="3659482" cy="3203885"/>
          </a:xfrm>
          <a:prstGeom prst="rect">
            <a:avLst/>
          </a:prstGeom>
        </p:spPr>
      </p:pic>
      <p:pic>
        <p:nvPicPr>
          <p:cNvPr id="15" name="Imagen 14" descr="Gráfico&#10;&#10;Descripción generada automáticamente">
            <a:extLst>
              <a:ext uri="{FF2B5EF4-FFF2-40B4-BE49-F238E27FC236}">
                <a16:creationId xmlns:a16="http://schemas.microsoft.com/office/drawing/2014/main" id="{0AF1A4A7-9751-4094-7B4E-7091DF262144}"/>
              </a:ext>
            </a:extLst>
          </p:cNvPr>
          <p:cNvPicPr>
            <a:picLocks noChangeAspect="1"/>
          </p:cNvPicPr>
          <p:nvPr/>
        </p:nvPicPr>
        <p:blipFill>
          <a:blip r:embed="rId4"/>
          <a:stretch>
            <a:fillRect/>
          </a:stretch>
        </p:blipFill>
        <p:spPr>
          <a:xfrm>
            <a:off x="4259262" y="1514686"/>
            <a:ext cx="3738880" cy="3273397"/>
          </a:xfrm>
          <a:prstGeom prst="rect">
            <a:avLst/>
          </a:prstGeom>
        </p:spPr>
      </p:pic>
      <p:pic>
        <p:nvPicPr>
          <p:cNvPr id="17" name="Imagen 16" descr="Gráfico&#10;&#10;Descripción generada automáticamente">
            <a:extLst>
              <a:ext uri="{FF2B5EF4-FFF2-40B4-BE49-F238E27FC236}">
                <a16:creationId xmlns:a16="http://schemas.microsoft.com/office/drawing/2014/main" id="{3D15D83E-0935-C0EF-9A6C-6C1433926898}"/>
              </a:ext>
            </a:extLst>
          </p:cNvPr>
          <p:cNvPicPr>
            <a:picLocks noChangeAspect="1"/>
          </p:cNvPicPr>
          <p:nvPr/>
        </p:nvPicPr>
        <p:blipFill>
          <a:blip r:embed="rId5"/>
          <a:stretch>
            <a:fillRect/>
          </a:stretch>
        </p:blipFill>
        <p:spPr>
          <a:xfrm>
            <a:off x="7998142" y="1473203"/>
            <a:ext cx="3911992" cy="3424957"/>
          </a:xfrm>
          <a:prstGeom prst="rect">
            <a:avLst/>
          </a:prstGeom>
        </p:spPr>
      </p:pic>
      <p:sp>
        <p:nvSpPr>
          <p:cNvPr id="18" name="CuadroTexto 17">
            <a:extLst>
              <a:ext uri="{FF2B5EF4-FFF2-40B4-BE49-F238E27FC236}">
                <a16:creationId xmlns:a16="http://schemas.microsoft.com/office/drawing/2014/main" id="{78007949-48BD-C928-7032-1DE7DA504702}"/>
              </a:ext>
            </a:extLst>
          </p:cNvPr>
          <p:cNvSpPr txBox="1"/>
          <p:nvPr/>
        </p:nvSpPr>
        <p:spPr>
          <a:xfrm>
            <a:off x="2194560" y="4938986"/>
            <a:ext cx="1473200" cy="276999"/>
          </a:xfrm>
          <a:prstGeom prst="rect">
            <a:avLst/>
          </a:prstGeom>
          <a:noFill/>
        </p:spPr>
        <p:txBody>
          <a:bodyPr wrap="square" lIns="0" tIns="0" rIns="0" bIns="0" rtlCol="0">
            <a:spAutoFit/>
          </a:bodyPr>
          <a:lstStyle/>
          <a:p>
            <a:pPr algn="l"/>
            <a:r>
              <a:rPr lang="en-GB" dirty="0"/>
              <a:t>LND</a:t>
            </a:r>
          </a:p>
        </p:txBody>
      </p:sp>
      <p:sp>
        <p:nvSpPr>
          <p:cNvPr id="19" name="CuadroTexto 18">
            <a:extLst>
              <a:ext uri="{FF2B5EF4-FFF2-40B4-BE49-F238E27FC236}">
                <a16:creationId xmlns:a16="http://schemas.microsoft.com/office/drawing/2014/main" id="{DAD6A1C5-DE62-678A-4565-1747D0BB244E}"/>
              </a:ext>
            </a:extLst>
          </p:cNvPr>
          <p:cNvSpPr txBox="1"/>
          <p:nvPr/>
        </p:nvSpPr>
        <p:spPr>
          <a:xfrm>
            <a:off x="5831840" y="4920593"/>
            <a:ext cx="1280160" cy="276999"/>
          </a:xfrm>
          <a:prstGeom prst="rect">
            <a:avLst/>
          </a:prstGeom>
          <a:noFill/>
        </p:spPr>
        <p:txBody>
          <a:bodyPr wrap="square" lIns="0" tIns="0" rIns="0" bIns="0" rtlCol="0">
            <a:spAutoFit/>
          </a:bodyPr>
          <a:lstStyle/>
          <a:p>
            <a:pPr algn="l"/>
            <a:r>
              <a:rPr lang="en-GB" dirty="0"/>
              <a:t>V60</a:t>
            </a:r>
          </a:p>
        </p:txBody>
      </p:sp>
      <p:sp>
        <p:nvSpPr>
          <p:cNvPr id="20" name="CuadroTexto 19">
            <a:extLst>
              <a:ext uri="{FF2B5EF4-FFF2-40B4-BE49-F238E27FC236}">
                <a16:creationId xmlns:a16="http://schemas.microsoft.com/office/drawing/2014/main" id="{E69081B7-C42E-79D8-73BE-518A132F0634}"/>
              </a:ext>
            </a:extLst>
          </p:cNvPr>
          <p:cNvSpPr txBox="1"/>
          <p:nvPr/>
        </p:nvSpPr>
        <p:spPr>
          <a:xfrm>
            <a:off x="9621520" y="4920594"/>
            <a:ext cx="1437640" cy="276999"/>
          </a:xfrm>
          <a:prstGeom prst="rect">
            <a:avLst/>
          </a:prstGeom>
          <a:noFill/>
        </p:spPr>
        <p:txBody>
          <a:bodyPr wrap="square" lIns="0" tIns="0" rIns="0" bIns="0" rtlCol="0">
            <a:spAutoFit/>
          </a:bodyPr>
          <a:lstStyle/>
          <a:p>
            <a:pPr algn="l"/>
            <a:r>
              <a:rPr lang="en-GB" dirty="0"/>
              <a:t>V61</a:t>
            </a:r>
          </a:p>
        </p:txBody>
      </p:sp>
      <p:pic>
        <p:nvPicPr>
          <p:cNvPr id="22" name="Imagen 21">
            <a:extLst>
              <a:ext uri="{FF2B5EF4-FFF2-40B4-BE49-F238E27FC236}">
                <a16:creationId xmlns:a16="http://schemas.microsoft.com/office/drawing/2014/main" id="{F385CD9E-1BD0-018B-ADF0-B5D8AE9A6AD9}"/>
              </a:ext>
            </a:extLst>
          </p:cNvPr>
          <p:cNvPicPr>
            <a:picLocks noChangeAspect="1"/>
          </p:cNvPicPr>
          <p:nvPr/>
        </p:nvPicPr>
        <p:blipFill>
          <a:blip r:embed="rId6"/>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274962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683C082-EACD-0E58-953D-0BCBEB418913}"/>
              </a:ext>
            </a:extLst>
          </p:cNvPr>
          <p:cNvSpPr>
            <a:spLocks noGrp="1"/>
          </p:cNvSpPr>
          <p:nvPr>
            <p:ph type="title"/>
          </p:nvPr>
        </p:nvSpPr>
        <p:spPr/>
        <p:txBody>
          <a:bodyPr/>
          <a:lstStyle/>
          <a:p>
            <a:r>
              <a:rPr lang="en-GB" dirty="0"/>
              <a:t>Results and Conclusions </a:t>
            </a:r>
          </a:p>
        </p:txBody>
      </p:sp>
      <p:sp>
        <p:nvSpPr>
          <p:cNvPr id="3" name="Marcador de fecha 2">
            <a:extLst>
              <a:ext uri="{FF2B5EF4-FFF2-40B4-BE49-F238E27FC236}">
                <a16:creationId xmlns:a16="http://schemas.microsoft.com/office/drawing/2014/main" id="{591C0563-B6A8-6CD6-847F-18E0F342F2D9}"/>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4" name="Marcador de pie de página 3">
            <a:extLst>
              <a:ext uri="{FF2B5EF4-FFF2-40B4-BE49-F238E27FC236}">
                <a16:creationId xmlns:a16="http://schemas.microsoft.com/office/drawing/2014/main" id="{48088A9F-6532-0803-FC39-B90815EB0182}"/>
              </a:ext>
            </a:extLst>
          </p:cNvPr>
          <p:cNvSpPr>
            <a:spLocks noGrp="1"/>
          </p:cNvSpPr>
          <p:nvPr>
            <p:ph type="ftr" sz="quarter" idx="11"/>
          </p:nvPr>
        </p:nvSpPr>
        <p:spPr/>
        <p:txBody>
          <a:bodyPr/>
          <a:lstStyle/>
          <a:p>
            <a:r>
              <a:rPr lang="en-US"/>
              <a:t>Roger G. March | Data Analysis of </a:t>
            </a:r>
            <a:r>
              <a:rPr lang="en-US" baseline="30000"/>
              <a:t>3</a:t>
            </a:r>
            <a:r>
              <a:rPr lang="en-US"/>
              <a:t>He proportional counters</a:t>
            </a:r>
            <a:endParaRPr lang="en-US" dirty="0"/>
          </a:p>
        </p:txBody>
      </p:sp>
      <p:sp>
        <p:nvSpPr>
          <p:cNvPr id="5" name="Marcador de número de diapositiva 4">
            <a:extLst>
              <a:ext uri="{FF2B5EF4-FFF2-40B4-BE49-F238E27FC236}">
                <a16:creationId xmlns:a16="http://schemas.microsoft.com/office/drawing/2014/main" id="{B52F5CD8-8BFF-ED1B-95F5-D6A04571734D}"/>
              </a:ext>
            </a:extLst>
          </p:cNvPr>
          <p:cNvSpPr>
            <a:spLocks noGrp="1"/>
          </p:cNvSpPr>
          <p:nvPr>
            <p:ph type="sldNum" sz="quarter" idx="12"/>
          </p:nvPr>
        </p:nvSpPr>
        <p:spPr/>
        <p:txBody>
          <a:bodyPr/>
          <a:lstStyle/>
          <a:p>
            <a:fld id="{36B5EA5A-BC32-A742-B11B-8E7414D5B535}" type="slidenum">
              <a:rPr lang="en-US" smtClean="0"/>
              <a:pPr/>
              <a:t>25</a:t>
            </a:fld>
            <a:endParaRPr lang="en-US" dirty="0"/>
          </a:p>
        </p:txBody>
      </p:sp>
      <p:pic>
        <p:nvPicPr>
          <p:cNvPr id="9" name="Imagen 8">
            <a:extLst>
              <a:ext uri="{FF2B5EF4-FFF2-40B4-BE49-F238E27FC236}">
                <a16:creationId xmlns:a16="http://schemas.microsoft.com/office/drawing/2014/main" id="{2CCC587C-DBAC-6778-D28D-B79D5F10D5FE}"/>
              </a:ext>
            </a:extLst>
          </p:cNvPr>
          <p:cNvPicPr>
            <a:picLocks noChangeAspect="1"/>
          </p:cNvPicPr>
          <p:nvPr/>
        </p:nvPicPr>
        <p:blipFill>
          <a:blip r:embed="rId2"/>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409322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98219-2155-6F15-CB9B-1C6FEADE2352}"/>
              </a:ext>
            </a:extLst>
          </p:cNvPr>
          <p:cNvSpPr>
            <a:spLocks noGrp="1"/>
          </p:cNvSpPr>
          <p:nvPr>
            <p:ph type="title"/>
          </p:nvPr>
        </p:nvSpPr>
        <p:spPr/>
        <p:txBody>
          <a:bodyPr/>
          <a:lstStyle/>
          <a:p>
            <a:r>
              <a:rPr lang="en-GB" dirty="0"/>
              <a:t>Results</a:t>
            </a:r>
          </a:p>
        </p:txBody>
      </p:sp>
      <p:sp>
        <p:nvSpPr>
          <p:cNvPr id="3" name="Marcador de fecha 2">
            <a:extLst>
              <a:ext uri="{FF2B5EF4-FFF2-40B4-BE49-F238E27FC236}">
                <a16:creationId xmlns:a16="http://schemas.microsoft.com/office/drawing/2014/main" id="{8AD1A280-8AD2-3DCE-AA8D-811BC03C6F53}"/>
              </a:ext>
            </a:extLst>
          </p:cNvPr>
          <p:cNvSpPr>
            <a:spLocks noGrp="1"/>
          </p:cNvSpPr>
          <p:nvPr>
            <p:ph type="dt" sz="half" idx="10"/>
          </p:nvPr>
        </p:nvSpPr>
        <p:spPr/>
        <p:txBody>
          <a:bodyPr/>
          <a:lstStyle/>
          <a:p>
            <a:fld id="{6F423E4A-8068-0C49-BC04-63A2AAFFE1E4}" type="datetime3">
              <a:rPr lang="en-US" smtClean="0"/>
              <a:t>21 January 2023</a:t>
            </a:fld>
            <a:endParaRPr lang="en-US" dirty="0"/>
          </a:p>
        </p:txBody>
      </p:sp>
      <p:sp>
        <p:nvSpPr>
          <p:cNvPr id="4" name="Marcador de pie de página 3">
            <a:extLst>
              <a:ext uri="{FF2B5EF4-FFF2-40B4-BE49-F238E27FC236}">
                <a16:creationId xmlns:a16="http://schemas.microsoft.com/office/drawing/2014/main" id="{1CC76147-21C1-4647-B745-4BC0D346FEE9}"/>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Marcador de número de diapositiva 4">
            <a:extLst>
              <a:ext uri="{FF2B5EF4-FFF2-40B4-BE49-F238E27FC236}">
                <a16:creationId xmlns:a16="http://schemas.microsoft.com/office/drawing/2014/main" id="{C418A4D0-CD42-D05B-22D8-75D7E0AB864D}"/>
              </a:ext>
            </a:extLst>
          </p:cNvPr>
          <p:cNvSpPr>
            <a:spLocks noGrp="1"/>
          </p:cNvSpPr>
          <p:nvPr>
            <p:ph type="sldNum" sz="quarter" idx="12"/>
          </p:nvPr>
        </p:nvSpPr>
        <p:spPr/>
        <p:txBody>
          <a:bodyPr/>
          <a:lstStyle/>
          <a:p>
            <a:fld id="{36B5EA5A-BC32-A742-B11B-8E7414D5B535}" type="slidenum">
              <a:rPr lang="en-US" smtClean="0"/>
              <a:pPr/>
              <a:t>26</a:t>
            </a:fld>
            <a:endParaRPr lang="en-US" dirty="0"/>
          </a:p>
        </p:txBody>
      </p:sp>
      <p:pic>
        <p:nvPicPr>
          <p:cNvPr id="8" name="Imagen 7">
            <a:extLst>
              <a:ext uri="{FF2B5EF4-FFF2-40B4-BE49-F238E27FC236}">
                <a16:creationId xmlns:a16="http://schemas.microsoft.com/office/drawing/2014/main" id="{69B3D613-807D-A801-7973-21AEFDCEACEF}"/>
              </a:ext>
            </a:extLst>
          </p:cNvPr>
          <p:cNvPicPr>
            <a:picLocks noChangeAspect="1"/>
          </p:cNvPicPr>
          <p:nvPr/>
        </p:nvPicPr>
        <p:blipFill>
          <a:blip r:embed="rId2"/>
          <a:stretch>
            <a:fillRect/>
          </a:stretch>
        </p:blipFill>
        <p:spPr>
          <a:xfrm>
            <a:off x="1585025" y="902177"/>
            <a:ext cx="9522521" cy="5053645"/>
          </a:xfrm>
          <a:prstGeom prst="rect">
            <a:avLst/>
          </a:prstGeom>
        </p:spPr>
      </p:pic>
      <p:pic>
        <p:nvPicPr>
          <p:cNvPr id="9" name="Imagen 8">
            <a:extLst>
              <a:ext uri="{FF2B5EF4-FFF2-40B4-BE49-F238E27FC236}">
                <a16:creationId xmlns:a16="http://schemas.microsoft.com/office/drawing/2014/main" id="{9A9D3502-B6A9-9FD0-0FE7-2813F387C104}"/>
              </a:ext>
            </a:extLst>
          </p:cNvPr>
          <p:cNvPicPr>
            <a:picLocks noChangeAspect="1"/>
          </p:cNvPicPr>
          <p:nvPr/>
        </p:nvPicPr>
        <p:blipFill>
          <a:blip r:embed="rId3"/>
          <a:stretch>
            <a:fillRect/>
          </a:stretch>
        </p:blipFill>
        <p:spPr>
          <a:xfrm>
            <a:off x="1360517" y="6369602"/>
            <a:ext cx="1293444" cy="387805"/>
          </a:xfrm>
          <a:prstGeom prst="rect">
            <a:avLst/>
          </a:prstGeom>
        </p:spPr>
      </p:pic>
      <p:sp>
        <p:nvSpPr>
          <p:cNvPr id="11" name="Rectángulo 10">
            <a:extLst>
              <a:ext uri="{FF2B5EF4-FFF2-40B4-BE49-F238E27FC236}">
                <a16:creationId xmlns:a16="http://schemas.microsoft.com/office/drawing/2014/main" id="{27C26410-A76C-0B4E-43D2-BC28AFD39E2A}"/>
              </a:ext>
            </a:extLst>
          </p:cNvPr>
          <p:cNvSpPr/>
          <p:nvPr/>
        </p:nvSpPr>
        <p:spPr>
          <a:xfrm>
            <a:off x="1687566" y="4734320"/>
            <a:ext cx="9317437" cy="162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327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98219-2155-6F15-CB9B-1C6FEADE2352}"/>
              </a:ext>
            </a:extLst>
          </p:cNvPr>
          <p:cNvSpPr>
            <a:spLocks noGrp="1"/>
          </p:cNvSpPr>
          <p:nvPr>
            <p:ph type="title"/>
          </p:nvPr>
        </p:nvSpPr>
        <p:spPr/>
        <p:txBody>
          <a:bodyPr/>
          <a:lstStyle/>
          <a:p>
            <a:r>
              <a:rPr lang="en-GB" dirty="0"/>
              <a:t>Results</a:t>
            </a:r>
          </a:p>
        </p:txBody>
      </p:sp>
      <p:sp>
        <p:nvSpPr>
          <p:cNvPr id="3" name="Marcador de fecha 2">
            <a:extLst>
              <a:ext uri="{FF2B5EF4-FFF2-40B4-BE49-F238E27FC236}">
                <a16:creationId xmlns:a16="http://schemas.microsoft.com/office/drawing/2014/main" id="{8AD1A280-8AD2-3DCE-AA8D-811BC03C6F53}"/>
              </a:ext>
            </a:extLst>
          </p:cNvPr>
          <p:cNvSpPr>
            <a:spLocks noGrp="1"/>
          </p:cNvSpPr>
          <p:nvPr>
            <p:ph type="dt" sz="half" idx="10"/>
          </p:nvPr>
        </p:nvSpPr>
        <p:spPr/>
        <p:txBody>
          <a:bodyPr/>
          <a:lstStyle/>
          <a:p>
            <a:fld id="{6F423E4A-8068-0C49-BC04-63A2AAFFE1E4}" type="datetime3">
              <a:rPr lang="en-US" smtClean="0"/>
              <a:t>21 January 2023</a:t>
            </a:fld>
            <a:endParaRPr lang="en-US" dirty="0"/>
          </a:p>
        </p:txBody>
      </p:sp>
      <p:sp>
        <p:nvSpPr>
          <p:cNvPr id="4" name="Marcador de pie de página 3">
            <a:extLst>
              <a:ext uri="{FF2B5EF4-FFF2-40B4-BE49-F238E27FC236}">
                <a16:creationId xmlns:a16="http://schemas.microsoft.com/office/drawing/2014/main" id="{1CC76147-21C1-4647-B745-4BC0D346FEE9}"/>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5" name="Marcador de número de diapositiva 4">
            <a:extLst>
              <a:ext uri="{FF2B5EF4-FFF2-40B4-BE49-F238E27FC236}">
                <a16:creationId xmlns:a16="http://schemas.microsoft.com/office/drawing/2014/main" id="{C418A4D0-CD42-D05B-22D8-75D7E0AB864D}"/>
              </a:ext>
            </a:extLst>
          </p:cNvPr>
          <p:cNvSpPr>
            <a:spLocks noGrp="1"/>
          </p:cNvSpPr>
          <p:nvPr>
            <p:ph type="sldNum" sz="quarter" idx="12"/>
          </p:nvPr>
        </p:nvSpPr>
        <p:spPr/>
        <p:txBody>
          <a:bodyPr/>
          <a:lstStyle/>
          <a:p>
            <a:fld id="{36B5EA5A-BC32-A742-B11B-8E7414D5B535}" type="slidenum">
              <a:rPr lang="en-US" smtClean="0"/>
              <a:pPr/>
              <a:t>27</a:t>
            </a:fld>
            <a:endParaRPr lang="en-US" dirty="0"/>
          </a:p>
        </p:txBody>
      </p:sp>
      <p:pic>
        <p:nvPicPr>
          <p:cNvPr id="8" name="Imagen 7">
            <a:extLst>
              <a:ext uri="{FF2B5EF4-FFF2-40B4-BE49-F238E27FC236}">
                <a16:creationId xmlns:a16="http://schemas.microsoft.com/office/drawing/2014/main" id="{69B3D613-807D-A801-7973-21AEFDCEACEF}"/>
              </a:ext>
            </a:extLst>
          </p:cNvPr>
          <p:cNvPicPr>
            <a:picLocks noChangeAspect="1"/>
          </p:cNvPicPr>
          <p:nvPr/>
        </p:nvPicPr>
        <p:blipFill>
          <a:blip r:embed="rId2"/>
          <a:stretch>
            <a:fillRect/>
          </a:stretch>
        </p:blipFill>
        <p:spPr>
          <a:xfrm>
            <a:off x="1585025" y="902177"/>
            <a:ext cx="9522521" cy="5053645"/>
          </a:xfrm>
          <a:prstGeom prst="rect">
            <a:avLst/>
          </a:prstGeom>
        </p:spPr>
      </p:pic>
      <p:pic>
        <p:nvPicPr>
          <p:cNvPr id="9" name="Imagen 8">
            <a:extLst>
              <a:ext uri="{FF2B5EF4-FFF2-40B4-BE49-F238E27FC236}">
                <a16:creationId xmlns:a16="http://schemas.microsoft.com/office/drawing/2014/main" id="{9A9D3502-B6A9-9FD0-0FE7-2813F387C104}"/>
              </a:ext>
            </a:extLst>
          </p:cNvPr>
          <p:cNvPicPr>
            <a:picLocks noChangeAspect="1"/>
          </p:cNvPicPr>
          <p:nvPr/>
        </p:nvPicPr>
        <p:blipFill>
          <a:blip r:embed="rId3"/>
          <a:stretch>
            <a:fillRect/>
          </a:stretch>
        </p:blipFill>
        <p:spPr>
          <a:xfrm>
            <a:off x="1360517" y="6369602"/>
            <a:ext cx="1293444" cy="387805"/>
          </a:xfrm>
          <a:prstGeom prst="rect">
            <a:avLst/>
          </a:prstGeom>
        </p:spPr>
      </p:pic>
      <p:sp>
        <p:nvSpPr>
          <p:cNvPr id="6" name="Rectángulo 5">
            <a:extLst>
              <a:ext uri="{FF2B5EF4-FFF2-40B4-BE49-F238E27FC236}">
                <a16:creationId xmlns:a16="http://schemas.microsoft.com/office/drawing/2014/main" id="{A8BA5B41-BE83-19DD-2D10-A0DBAAC24C04}"/>
              </a:ext>
            </a:extLst>
          </p:cNvPr>
          <p:cNvSpPr/>
          <p:nvPr/>
        </p:nvSpPr>
        <p:spPr>
          <a:xfrm>
            <a:off x="4193865" y="473012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ángulo 9">
            <a:extLst>
              <a:ext uri="{FF2B5EF4-FFF2-40B4-BE49-F238E27FC236}">
                <a16:creationId xmlns:a16="http://schemas.microsoft.com/office/drawing/2014/main" id="{CBD1816A-6056-B55B-F749-C6FCA95CC588}"/>
              </a:ext>
            </a:extLst>
          </p:cNvPr>
          <p:cNvSpPr/>
          <p:nvPr/>
        </p:nvSpPr>
        <p:spPr>
          <a:xfrm>
            <a:off x="5075035" y="473012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ángulo 11">
            <a:extLst>
              <a:ext uri="{FF2B5EF4-FFF2-40B4-BE49-F238E27FC236}">
                <a16:creationId xmlns:a16="http://schemas.microsoft.com/office/drawing/2014/main" id="{815172EA-B65C-3133-BC30-39239B8EF0F9}"/>
              </a:ext>
            </a:extLst>
          </p:cNvPr>
          <p:cNvSpPr/>
          <p:nvPr/>
        </p:nvSpPr>
        <p:spPr>
          <a:xfrm>
            <a:off x="6010294" y="473012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ángulo 12">
            <a:extLst>
              <a:ext uri="{FF2B5EF4-FFF2-40B4-BE49-F238E27FC236}">
                <a16:creationId xmlns:a16="http://schemas.microsoft.com/office/drawing/2014/main" id="{E7EE21D9-3233-2EA2-3B02-9D156961145D}"/>
              </a:ext>
            </a:extLst>
          </p:cNvPr>
          <p:cNvSpPr/>
          <p:nvPr/>
        </p:nvSpPr>
        <p:spPr>
          <a:xfrm>
            <a:off x="6891464" y="473012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ángulo 13">
            <a:extLst>
              <a:ext uri="{FF2B5EF4-FFF2-40B4-BE49-F238E27FC236}">
                <a16:creationId xmlns:a16="http://schemas.microsoft.com/office/drawing/2014/main" id="{12F6E223-F8E8-C69D-83F7-72AD5D0C6C82}"/>
              </a:ext>
            </a:extLst>
          </p:cNvPr>
          <p:cNvSpPr/>
          <p:nvPr/>
        </p:nvSpPr>
        <p:spPr>
          <a:xfrm>
            <a:off x="7772634" y="473012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ectángulo 14">
            <a:extLst>
              <a:ext uri="{FF2B5EF4-FFF2-40B4-BE49-F238E27FC236}">
                <a16:creationId xmlns:a16="http://schemas.microsoft.com/office/drawing/2014/main" id="{365FA574-7C1C-B1DD-96DB-B5A38E724315}"/>
              </a:ext>
            </a:extLst>
          </p:cNvPr>
          <p:cNvSpPr/>
          <p:nvPr/>
        </p:nvSpPr>
        <p:spPr>
          <a:xfrm>
            <a:off x="8787860" y="4710649"/>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Rectángulo 15">
            <a:extLst>
              <a:ext uri="{FF2B5EF4-FFF2-40B4-BE49-F238E27FC236}">
                <a16:creationId xmlns:a16="http://schemas.microsoft.com/office/drawing/2014/main" id="{9D97BB6C-38BF-7636-CF7E-4F728A10E132}"/>
              </a:ext>
            </a:extLst>
          </p:cNvPr>
          <p:cNvSpPr/>
          <p:nvPr/>
        </p:nvSpPr>
        <p:spPr>
          <a:xfrm>
            <a:off x="9978647" y="4755338"/>
            <a:ext cx="639392" cy="1718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7" name="CuadroTexto 6">
            <a:extLst>
              <a:ext uri="{FF2B5EF4-FFF2-40B4-BE49-F238E27FC236}">
                <a16:creationId xmlns:a16="http://schemas.microsoft.com/office/drawing/2014/main" id="{9A8AC820-46B3-A54F-BE6A-22C0E7C83EDB}"/>
              </a:ext>
            </a:extLst>
          </p:cNvPr>
          <p:cNvSpPr txBox="1"/>
          <p:nvPr/>
        </p:nvSpPr>
        <p:spPr>
          <a:xfrm>
            <a:off x="4185164" y="4723736"/>
            <a:ext cx="1041820" cy="169277"/>
          </a:xfrm>
          <a:prstGeom prst="rect">
            <a:avLst/>
          </a:prstGeom>
          <a:noFill/>
        </p:spPr>
        <p:txBody>
          <a:bodyPr wrap="square" lIns="0" tIns="0" rIns="0" bIns="0" rtlCol="0">
            <a:spAutoFit/>
          </a:bodyPr>
          <a:lstStyle/>
          <a:p>
            <a:pPr algn="l"/>
            <a:r>
              <a:rPr lang="es-ES" sz="1100" b="0" i="0" u="none" strike="noStrike" dirty="0">
                <a:solidFill>
                  <a:schemeClr val="bg2">
                    <a:lumMod val="10000"/>
                  </a:schemeClr>
                </a:solidFill>
                <a:effectLst/>
                <a:latin typeface="Times New Roman" panose="02020603050405020304" pitchFamily="18" charset="0"/>
              </a:rPr>
              <a:t>2.014E+04</a:t>
            </a:r>
            <a:r>
              <a:rPr lang="es-ES" sz="1100" dirty="0">
                <a:solidFill>
                  <a:schemeClr val="bg2">
                    <a:lumMod val="10000"/>
                  </a:schemeClr>
                </a:solidFill>
              </a:rPr>
              <a:t> </a:t>
            </a:r>
            <a:endParaRPr lang="en-GB" sz="1100" dirty="0">
              <a:solidFill>
                <a:schemeClr val="bg2">
                  <a:lumMod val="10000"/>
                </a:schemeClr>
              </a:solidFill>
            </a:endParaRPr>
          </a:p>
        </p:txBody>
      </p:sp>
      <p:sp>
        <p:nvSpPr>
          <p:cNvPr id="17" name="CuadroTexto 16">
            <a:extLst>
              <a:ext uri="{FF2B5EF4-FFF2-40B4-BE49-F238E27FC236}">
                <a16:creationId xmlns:a16="http://schemas.microsoft.com/office/drawing/2014/main" id="{694C8F15-89D0-937A-5944-D09EC1EB5983}"/>
              </a:ext>
            </a:extLst>
          </p:cNvPr>
          <p:cNvSpPr txBox="1"/>
          <p:nvPr/>
        </p:nvSpPr>
        <p:spPr>
          <a:xfrm>
            <a:off x="5103678" y="4725364"/>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1.281E+06</a:t>
            </a:r>
            <a:endParaRPr lang="en-GB" sz="1100" dirty="0">
              <a:solidFill>
                <a:schemeClr val="bg2">
                  <a:lumMod val="10000"/>
                </a:schemeClr>
              </a:solidFill>
            </a:endParaRPr>
          </a:p>
        </p:txBody>
      </p:sp>
      <p:sp>
        <p:nvSpPr>
          <p:cNvPr id="18" name="CuadroTexto 17">
            <a:extLst>
              <a:ext uri="{FF2B5EF4-FFF2-40B4-BE49-F238E27FC236}">
                <a16:creationId xmlns:a16="http://schemas.microsoft.com/office/drawing/2014/main" id="{F9B53202-02BB-6A40-FD15-43CCC92AAB2A}"/>
              </a:ext>
            </a:extLst>
          </p:cNvPr>
          <p:cNvSpPr txBox="1"/>
          <p:nvPr/>
        </p:nvSpPr>
        <p:spPr>
          <a:xfrm>
            <a:off x="6033664" y="4721252"/>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2.654E+06</a:t>
            </a:r>
            <a:endParaRPr lang="en-GB" sz="1100" dirty="0">
              <a:solidFill>
                <a:schemeClr val="bg2">
                  <a:lumMod val="10000"/>
                </a:schemeClr>
              </a:solidFill>
            </a:endParaRPr>
          </a:p>
        </p:txBody>
      </p:sp>
      <p:sp>
        <p:nvSpPr>
          <p:cNvPr id="19" name="CuadroTexto 18">
            <a:extLst>
              <a:ext uri="{FF2B5EF4-FFF2-40B4-BE49-F238E27FC236}">
                <a16:creationId xmlns:a16="http://schemas.microsoft.com/office/drawing/2014/main" id="{D37C8268-7791-F629-2644-3CA190E6B005}"/>
              </a:ext>
            </a:extLst>
          </p:cNvPr>
          <p:cNvSpPr txBox="1"/>
          <p:nvPr/>
        </p:nvSpPr>
        <p:spPr>
          <a:xfrm>
            <a:off x="6918502" y="4721252"/>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2.061E+02</a:t>
            </a:r>
            <a:endParaRPr lang="en-GB" sz="1100" dirty="0">
              <a:solidFill>
                <a:schemeClr val="bg2">
                  <a:lumMod val="10000"/>
                </a:schemeClr>
              </a:solidFill>
            </a:endParaRPr>
          </a:p>
        </p:txBody>
      </p:sp>
      <p:sp>
        <p:nvSpPr>
          <p:cNvPr id="20" name="CuadroTexto 19">
            <a:extLst>
              <a:ext uri="{FF2B5EF4-FFF2-40B4-BE49-F238E27FC236}">
                <a16:creationId xmlns:a16="http://schemas.microsoft.com/office/drawing/2014/main" id="{3F5F6529-C854-00CA-B7E4-78200C9F61F4}"/>
              </a:ext>
            </a:extLst>
          </p:cNvPr>
          <p:cNvSpPr txBox="1"/>
          <p:nvPr/>
        </p:nvSpPr>
        <p:spPr>
          <a:xfrm>
            <a:off x="7799672" y="4729004"/>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1.680E+01</a:t>
            </a:r>
            <a:endParaRPr lang="en-GB" sz="1100" dirty="0">
              <a:solidFill>
                <a:schemeClr val="bg2">
                  <a:lumMod val="10000"/>
                </a:schemeClr>
              </a:solidFill>
            </a:endParaRPr>
          </a:p>
        </p:txBody>
      </p:sp>
      <p:sp>
        <p:nvSpPr>
          <p:cNvPr id="21" name="CuadroTexto 20">
            <a:extLst>
              <a:ext uri="{FF2B5EF4-FFF2-40B4-BE49-F238E27FC236}">
                <a16:creationId xmlns:a16="http://schemas.microsoft.com/office/drawing/2014/main" id="{DA132621-5A26-3B8A-5664-BBB9FD36A253}"/>
              </a:ext>
            </a:extLst>
          </p:cNvPr>
          <p:cNvSpPr txBox="1"/>
          <p:nvPr/>
        </p:nvSpPr>
        <p:spPr>
          <a:xfrm>
            <a:off x="8760986" y="4730129"/>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2.772E+06</a:t>
            </a:r>
            <a:endParaRPr lang="en-GB" sz="1100" dirty="0">
              <a:solidFill>
                <a:schemeClr val="bg2">
                  <a:lumMod val="10000"/>
                </a:schemeClr>
              </a:solidFill>
            </a:endParaRPr>
          </a:p>
        </p:txBody>
      </p:sp>
      <p:sp>
        <p:nvSpPr>
          <p:cNvPr id="22" name="CuadroTexto 21">
            <a:extLst>
              <a:ext uri="{FF2B5EF4-FFF2-40B4-BE49-F238E27FC236}">
                <a16:creationId xmlns:a16="http://schemas.microsoft.com/office/drawing/2014/main" id="{5B50D304-3232-DBBA-4CC6-28F14314D48D}"/>
              </a:ext>
            </a:extLst>
          </p:cNvPr>
          <p:cNvSpPr txBox="1"/>
          <p:nvPr/>
        </p:nvSpPr>
        <p:spPr>
          <a:xfrm>
            <a:off x="9987235" y="4730129"/>
            <a:ext cx="1041820" cy="169277"/>
          </a:xfrm>
          <a:prstGeom prst="rect">
            <a:avLst/>
          </a:prstGeom>
          <a:noFill/>
        </p:spPr>
        <p:txBody>
          <a:bodyPr wrap="square" lIns="0" tIns="0" rIns="0" bIns="0" rtlCol="0">
            <a:spAutoFit/>
          </a:bodyPr>
          <a:lstStyle/>
          <a:p>
            <a:pPr algn="l"/>
            <a:r>
              <a:rPr lang="es-ES" sz="1100" dirty="0">
                <a:solidFill>
                  <a:schemeClr val="bg2">
                    <a:lumMod val="10000"/>
                  </a:schemeClr>
                </a:solidFill>
                <a:latin typeface="Times New Roman" panose="02020603050405020304" pitchFamily="18" charset="0"/>
              </a:rPr>
              <a:t>8.537E+06</a:t>
            </a:r>
            <a:endParaRPr lang="en-GB" sz="1100" dirty="0">
              <a:solidFill>
                <a:schemeClr val="bg2">
                  <a:lumMod val="10000"/>
                </a:schemeClr>
              </a:solidFill>
            </a:endParaRPr>
          </a:p>
        </p:txBody>
      </p:sp>
      <p:sp>
        <p:nvSpPr>
          <p:cNvPr id="24" name="Rectángulo 23">
            <a:extLst>
              <a:ext uri="{FF2B5EF4-FFF2-40B4-BE49-F238E27FC236}">
                <a16:creationId xmlns:a16="http://schemas.microsoft.com/office/drawing/2014/main" id="{588082DB-DFB6-1A9D-CC2E-172C8A80C8D8}"/>
              </a:ext>
            </a:extLst>
          </p:cNvPr>
          <p:cNvSpPr/>
          <p:nvPr/>
        </p:nvSpPr>
        <p:spPr>
          <a:xfrm>
            <a:off x="3676650" y="1473200"/>
            <a:ext cx="234950" cy="122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ángulo 24">
            <a:extLst>
              <a:ext uri="{FF2B5EF4-FFF2-40B4-BE49-F238E27FC236}">
                <a16:creationId xmlns:a16="http://schemas.microsoft.com/office/drawing/2014/main" id="{9C21690B-CF9B-F816-C9B0-22C83CDBFD5F}"/>
              </a:ext>
            </a:extLst>
          </p:cNvPr>
          <p:cNvSpPr/>
          <p:nvPr/>
        </p:nvSpPr>
        <p:spPr>
          <a:xfrm>
            <a:off x="4301066" y="1471084"/>
            <a:ext cx="234950" cy="122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ángulo 25">
            <a:extLst>
              <a:ext uri="{FF2B5EF4-FFF2-40B4-BE49-F238E27FC236}">
                <a16:creationId xmlns:a16="http://schemas.microsoft.com/office/drawing/2014/main" id="{676E1ABC-07AD-3EC4-C4EE-5FE3C7C6E0D5}"/>
              </a:ext>
            </a:extLst>
          </p:cNvPr>
          <p:cNvSpPr/>
          <p:nvPr/>
        </p:nvSpPr>
        <p:spPr>
          <a:xfrm>
            <a:off x="4301066" y="1646766"/>
            <a:ext cx="234950"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ángulo 26">
            <a:extLst>
              <a:ext uri="{FF2B5EF4-FFF2-40B4-BE49-F238E27FC236}">
                <a16:creationId xmlns:a16="http://schemas.microsoft.com/office/drawing/2014/main" id="{F5E3CB3B-5F4D-3919-AB2E-F37C8D37B784}"/>
              </a:ext>
            </a:extLst>
          </p:cNvPr>
          <p:cNvSpPr/>
          <p:nvPr/>
        </p:nvSpPr>
        <p:spPr>
          <a:xfrm>
            <a:off x="3663079" y="1646765"/>
            <a:ext cx="345888" cy="160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ángulo 27">
            <a:extLst>
              <a:ext uri="{FF2B5EF4-FFF2-40B4-BE49-F238E27FC236}">
                <a16:creationId xmlns:a16="http://schemas.microsoft.com/office/drawing/2014/main" id="{EA1FAC65-3CA4-4C16-6E30-E4AD90C8F7D5}"/>
              </a:ext>
            </a:extLst>
          </p:cNvPr>
          <p:cNvSpPr/>
          <p:nvPr/>
        </p:nvSpPr>
        <p:spPr>
          <a:xfrm>
            <a:off x="4193865" y="1843474"/>
            <a:ext cx="342151" cy="14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uadroTexto 28">
            <a:extLst>
              <a:ext uri="{FF2B5EF4-FFF2-40B4-BE49-F238E27FC236}">
                <a16:creationId xmlns:a16="http://schemas.microsoft.com/office/drawing/2014/main" id="{61EF43B0-8DAF-54D5-0191-8D16A8C323B8}"/>
              </a:ext>
            </a:extLst>
          </p:cNvPr>
          <p:cNvSpPr txBox="1"/>
          <p:nvPr/>
        </p:nvSpPr>
        <p:spPr>
          <a:xfrm>
            <a:off x="4222750" y="1837824"/>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0.5</a:t>
            </a:r>
          </a:p>
        </p:txBody>
      </p:sp>
      <p:sp>
        <p:nvSpPr>
          <p:cNvPr id="30" name="Rectángulo 29">
            <a:extLst>
              <a:ext uri="{FF2B5EF4-FFF2-40B4-BE49-F238E27FC236}">
                <a16:creationId xmlns:a16="http://schemas.microsoft.com/office/drawing/2014/main" id="{3FE57050-3793-6DA2-E70E-D2FF83E7F5B4}"/>
              </a:ext>
            </a:extLst>
          </p:cNvPr>
          <p:cNvSpPr/>
          <p:nvPr/>
        </p:nvSpPr>
        <p:spPr>
          <a:xfrm>
            <a:off x="3731684" y="1837824"/>
            <a:ext cx="234950" cy="1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ángulo 30">
            <a:extLst>
              <a:ext uri="{FF2B5EF4-FFF2-40B4-BE49-F238E27FC236}">
                <a16:creationId xmlns:a16="http://schemas.microsoft.com/office/drawing/2014/main" id="{15F6CCF7-9471-EA7E-F784-FEE9111ACB7C}"/>
              </a:ext>
            </a:extLst>
          </p:cNvPr>
          <p:cNvSpPr/>
          <p:nvPr/>
        </p:nvSpPr>
        <p:spPr>
          <a:xfrm>
            <a:off x="3735982" y="2041964"/>
            <a:ext cx="234950" cy="1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ángulo 31">
            <a:extLst>
              <a:ext uri="{FF2B5EF4-FFF2-40B4-BE49-F238E27FC236}">
                <a16:creationId xmlns:a16="http://schemas.microsoft.com/office/drawing/2014/main" id="{AF351963-CDF3-F428-EC08-41CF25CD0D25}"/>
              </a:ext>
            </a:extLst>
          </p:cNvPr>
          <p:cNvSpPr/>
          <p:nvPr/>
        </p:nvSpPr>
        <p:spPr>
          <a:xfrm>
            <a:off x="3731684" y="2221261"/>
            <a:ext cx="234950" cy="1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ángulo 32">
            <a:extLst>
              <a:ext uri="{FF2B5EF4-FFF2-40B4-BE49-F238E27FC236}">
                <a16:creationId xmlns:a16="http://schemas.microsoft.com/office/drawing/2014/main" id="{B6B190BC-BDC8-B56C-129E-7C3E4D0F4B6D}"/>
              </a:ext>
            </a:extLst>
          </p:cNvPr>
          <p:cNvSpPr/>
          <p:nvPr/>
        </p:nvSpPr>
        <p:spPr>
          <a:xfrm>
            <a:off x="3666066" y="2401836"/>
            <a:ext cx="256117" cy="142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ángulo 33">
            <a:extLst>
              <a:ext uri="{FF2B5EF4-FFF2-40B4-BE49-F238E27FC236}">
                <a16:creationId xmlns:a16="http://schemas.microsoft.com/office/drawing/2014/main" id="{3D021135-5327-E806-D072-D2884016B030}"/>
              </a:ext>
            </a:extLst>
          </p:cNvPr>
          <p:cNvSpPr/>
          <p:nvPr/>
        </p:nvSpPr>
        <p:spPr>
          <a:xfrm>
            <a:off x="3670675" y="2604698"/>
            <a:ext cx="234950" cy="1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ángulo 34">
            <a:extLst>
              <a:ext uri="{FF2B5EF4-FFF2-40B4-BE49-F238E27FC236}">
                <a16:creationId xmlns:a16="http://schemas.microsoft.com/office/drawing/2014/main" id="{F854EA65-8DBC-DCCE-3122-4A32F029F089}"/>
              </a:ext>
            </a:extLst>
          </p:cNvPr>
          <p:cNvSpPr/>
          <p:nvPr/>
        </p:nvSpPr>
        <p:spPr>
          <a:xfrm>
            <a:off x="3663079" y="2786697"/>
            <a:ext cx="234950" cy="1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uadroTexto 36">
            <a:extLst>
              <a:ext uri="{FF2B5EF4-FFF2-40B4-BE49-F238E27FC236}">
                <a16:creationId xmlns:a16="http://schemas.microsoft.com/office/drawing/2014/main" id="{E18954A1-95BE-99DD-4AC4-25965004B903}"/>
              </a:ext>
            </a:extLst>
          </p:cNvPr>
          <p:cNvSpPr txBox="1"/>
          <p:nvPr/>
        </p:nvSpPr>
        <p:spPr>
          <a:xfrm>
            <a:off x="3663079" y="2393904"/>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1</a:t>
            </a:r>
          </a:p>
        </p:txBody>
      </p:sp>
      <p:sp>
        <p:nvSpPr>
          <p:cNvPr id="38" name="CuadroTexto 37">
            <a:extLst>
              <a:ext uri="{FF2B5EF4-FFF2-40B4-BE49-F238E27FC236}">
                <a16:creationId xmlns:a16="http://schemas.microsoft.com/office/drawing/2014/main" id="{E7DD857D-541C-98FA-3554-CF0E2671CD71}"/>
              </a:ext>
            </a:extLst>
          </p:cNvPr>
          <p:cNvSpPr txBox="1"/>
          <p:nvPr/>
        </p:nvSpPr>
        <p:spPr>
          <a:xfrm>
            <a:off x="3670675" y="2578898"/>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7</a:t>
            </a:r>
          </a:p>
        </p:txBody>
      </p:sp>
      <p:sp>
        <p:nvSpPr>
          <p:cNvPr id="39" name="Rectángulo 38">
            <a:extLst>
              <a:ext uri="{FF2B5EF4-FFF2-40B4-BE49-F238E27FC236}">
                <a16:creationId xmlns:a16="http://schemas.microsoft.com/office/drawing/2014/main" id="{ADE5F88E-CC84-0178-D25A-BD6BF5579A2C}"/>
              </a:ext>
            </a:extLst>
          </p:cNvPr>
          <p:cNvSpPr/>
          <p:nvPr/>
        </p:nvSpPr>
        <p:spPr>
          <a:xfrm>
            <a:off x="4301066" y="2004017"/>
            <a:ext cx="234950"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uadroTexto 39">
            <a:extLst>
              <a:ext uri="{FF2B5EF4-FFF2-40B4-BE49-F238E27FC236}">
                <a16:creationId xmlns:a16="http://schemas.microsoft.com/office/drawing/2014/main" id="{3B983355-C52E-3EA9-24F2-E75C9F5FF71E}"/>
              </a:ext>
            </a:extLst>
          </p:cNvPr>
          <p:cNvSpPr txBox="1"/>
          <p:nvPr/>
        </p:nvSpPr>
        <p:spPr>
          <a:xfrm>
            <a:off x="4222749" y="2011922"/>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0.6</a:t>
            </a:r>
          </a:p>
        </p:txBody>
      </p:sp>
      <p:sp>
        <p:nvSpPr>
          <p:cNvPr id="41" name="Rectángulo 40">
            <a:extLst>
              <a:ext uri="{FF2B5EF4-FFF2-40B4-BE49-F238E27FC236}">
                <a16:creationId xmlns:a16="http://schemas.microsoft.com/office/drawing/2014/main" id="{3820666F-DC44-0965-08A5-9D83EAECE834}"/>
              </a:ext>
            </a:extLst>
          </p:cNvPr>
          <p:cNvSpPr/>
          <p:nvPr/>
        </p:nvSpPr>
        <p:spPr>
          <a:xfrm>
            <a:off x="4202640" y="2186423"/>
            <a:ext cx="333375"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CuadroTexto 41">
            <a:extLst>
              <a:ext uri="{FF2B5EF4-FFF2-40B4-BE49-F238E27FC236}">
                <a16:creationId xmlns:a16="http://schemas.microsoft.com/office/drawing/2014/main" id="{98D7EF91-4743-AC67-35C1-6BB6F566AEE5}"/>
              </a:ext>
            </a:extLst>
          </p:cNvPr>
          <p:cNvSpPr txBox="1"/>
          <p:nvPr/>
        </p:nvSpPr>
        <p:spPr>
          <a:xfrm>
            <a:off x="4218515" y="2212912"/>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0.5</a:t>
            </a:r>
          </a:p>
        </p:txBody>
      </p:sp>
      <p:sp>
        <p:nvSpPr>
          <p:cNvPr id="43" name="Rectángulo 42">
            <a:extLst>
              <a:ext uri="{FF2B5EF4-FFF2-40B4-BE49-F238E27FC236}">
                <a16:creationId xmlns:a16="http://schemas.microsoft.com/office/drawing/2014/main" id="{7D33CB7C-5315-98F1-F2B1-A2AE07D66705}"/>
              </a:ext>
            </a:extLst>
          </p:cNvPr>
          <p:cNvSpPr/>
          <p:nvPr/>
        </p:nvSpPr>
        <p:spPr>
          <a:xfrm>
            <a:off x="4396086" y="2399213"/>
            <a:ext cx="234950"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ángulo 43">
            <a:extLst>
              <a:ext uri="{FF2B5EF4-FFF2-40B4-BE49-F238E27FC236}">
                <a16:creationId xmlns:a16="http://schemas.microsoft.com/office/drawing/2014/main" id="{377D96A3-F1A5-45A2-A57E-D76B25343ED2}"/>
              </a:ext>
            </a:extLst>
          </p:cNvPr>
          <p:cNvSpPr/>
          <p:nvPr/>
        </p:nvSpPr>
        <p:spPr>
          <a:xfrm>
            <a:off x="4396086" y="2561951"/>
            <a:ext cx="234950"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CuadroTexto 44">
            <a:extLst>
              <a:ext uri="{FF2B5EF4-FFF2-40B4-BE49-F238E27FC236}">
                <a16:creationId xmlns:a16="http://schemas.microsoft.com/office/drawing/2014/main" id="{AA27D844-A19D-60DC-9B02-C72E9E32A820}"/>
              </a:ext>
            </a:extLst>
          </p:cNvPr>
          <p:cNvSpPr txBox="1"/>
          <p:nvPr/>
        </p:nvSpPr>
        <p:spPr>
          <a:xfrm>
            <a:off x="3671780" y="2770829"/>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5</a:t>
            </a:r>
          </a:p>
        </p:txBody>
      </p:sp>
      <p:sp>
        <p:nvSpPr>
          <p:cNvPr id="46" name="Rectángulo 45">
            <a:extLst>
              <a:ext uri="{FF2B5EF4-FFF2-40B4-BE49-F238E27FC236}">
                <a16:creationId xmlns:a16="http://schemas.microsoft.com/office/drawing/2014/main" id="{8FE0B52A-7675-8EDC-065F-7E8DCE10D992}"/>
              </a:ext>
            </a:extLst>
          </p:cNvPr>
          <p:cNvSpPr/>
          <p:nvPr/>
        </p:nvSpPr>
        <p:spPr>
          <a:xfrm>
            <a:off x="4335991" y="2779391"/>
            <a:ext cx="234950" cy="160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ángulo 48">
            <a:extLst>
              <a:ext uri="{FF2B5EF4-FFF2-40B4-BE49-F238E27FC236}">
                <a16:creationId xmlns:a16="http://schemas.microsoft.com/office/drawing/2014/main" id="{E8770D99-BA6A-E2B7-98CD-14C3AA1385E8}"/>
              </a:ext>
            </a:extLst>
          </p:cNvPr>
          <p:cNvSpPr/>
          <p:nvPr/>
        </p:nvSpPr>
        <p:spPr>
          <a:xfrm>
            <a:off x="6069162" y="2027048"/>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ángulo 49">
            <a:extLst>
              <a:ext uri="{FF2B5EF4-FFF2-40B4-BE49-F238E27FC236}">
                <a16:creationId xmlns:a16="http://schemas.microsoft.com/office/drawing/2014/main" id="{9BF453AA-3878-21BC-7FA1-9F11B2A5B16E}"/>
              </a:ext>
            </a:extLst>
          </p:cNvPr>
          <p:cNvSpPr/>
          <p:nvPr/>
        </p:nvSpPr>
        <p:spPr>
          <a:xfrm>
            <a:off x="6122457" y="2777203"/>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ángulo 50">
            <a:extLst>
              <a:ext uri="{FF2B5EF4-FFF2-40B4-BE49-F238E27FC236}">
                <a16:creationId xmlns:a16="http://schemas.microsoft.com/office/drawing/2014/main" id="{466C5366-986D-FED6-8008-BB6D14EBE48F}"/>
              </a:ext>
            </a:extLst>
          </p:cNvPr>
          <p:cNvSpPr/>
          <p:nvPr/>
        </p:nvSpPr>
        <p:spPr>
          <a:xfrm>
            <a:off x="5037135" y="1836897"/>
            <a:ext cx="552450"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ángulo 51">
            <a:extLst>
              <a:ext uri="{FF2B5EF4-FFF2-40B4-BE49-F238E27FC236}">
                <a16:creationId xmlns:a16="http://schemas.microsoft.com/office/drawing/2014/main" id="{92FBA676-157C-F73C-01E3-E81611089A37}"/>
              </a:ext>
            </a:extLst>
          </p:cNvPr>
          <p:cNvSpPr/>
          <p:nvPr/>
        </p:nvSpPr>
        <p:spPr>
          <a:xfrm>
            <a:off x="5298177" y="2030671"/>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ángulo 52">
            <a:extLst>
              <a:ext uri="{FF2B5EF4-FFF2-40B4-BE49-F238E27FC236}">
                <a16:creationId xmlns:a16="http://schemas.microsoft.com/office/drawing/2014/main" id="{CB3245DD-4D6A-026C-C813-84B1BF941AA4}"/>
              </a:ext>
            </a:extLst>
          </p:cNvPr>
          <p:cNvSpPr/>
          <p:nvPr/>
        </p:nvSpPr>
        <p:spPr>
          <a:xfrm>
            <a:off x="5191124" y="2215361"/>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ángulo 53">
            <a:extLst>
              <a:ext uri="{FF2B5EF4-FFF2-40B4-BE49-F238E27FC236}">
                <a16:creationId xmlns:a16="http://schemas.microsoft.com/office/drawing/2014/main" id="{793830F7-6482-E6A7-C375-1F96C0871EA9}"/>
              </a:ext>
            </a:extLst>
          </p:cNvPr>
          <p:cNvSpPr/>
          <p:nvPr/>
        </p:nvSpPr>
        <p:spPr>
          <a:xfrm>
            <a:off x="5088871" y="2422250"/>
            <a:ext cx="327679"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ángulo 54">
            <a:extLst>
              <a:ext uri="{FF2B5EF4-FFF2-40B4-BE49-F238E27FC236}">
                <a16:creationId xmlns:a16="http://schemas.microsoft.com/office/drawing/2014/main" id="{0B16CE27-113D-7A2E-E8DB-9F0E1B9B4F8B}"/>
              </a:ext>
            </a:extLst>
          </p:cNvPr>
          <p:cNvSpPr/>
          <p:nvPr/>
        </p:nvSpPr>
        <p:spPr>
          <a:xfrm>
            <a:off x="5053011" y="2609908"/>
            <a:ext cx="414338"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ángulo 55">
            <a:extLst>
              <a:ext uri="{FF2B5EF4-FFF2-40B4-BE49-F238E27FC236}">
                <a16:creationId xmlns:a16="http://schemas.microsoft.com/office/drawing/2014/main" id="{6B02F375-BF66-570D-4547-2A488C753BB8}"/>
              </a:ext>
            </a:extLst>
          </p:cNvPr>
          <p:cNvSpPr/>
          <p:nvPr/>
        </p:nvSpPr>
        <p:spPr>
          <a:xfrm>
            <a:off x="5191124" y="2789578"/>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CuadroTexto 56">
            <a:extLst>
              <a:ext uri="{FF2B5EF4-FFF2-40B4-BE49-F238E27FC236}">
                <a16:creationId xmlns:a16="http://schemas.microsoft.com/office/drawing/2014/main" id="{5EFDD917-6A91-8824-0A3E-F6CE0C04447F}"/>
              </a:ext>
            </a:extLst>
          </p:cNvPr>
          <p:cNvSpPr txBox="1"/>
          <p:nvPr/>
        </p:nvSpPr>
        <p:spPr>
          <a:xfrm>
            <a:off x="5102984" y="2414626"/>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7.0</a:t>
            </a:r>
          </a:p>
        </p:txBody>
      </p:sp>
      <p:sp>
        <p:nvSpPr>
          <p:cNvPr id="58" name="CuadroTexto 57">
            <a:extLst>
              <a:ext uri="{FF2B5EF4-FFF2-40B4-BE49-F238E27FC236}">
                <a16:creationId xmlns:a16="http://schemas.microsoft.com/office/drawing/2014/main" id="{BE2C4EB4-0BD8-EB9C-3FC2-44774C7D7788}"/>
              </a:ext>
            </a:extLst>
          </p:cNvPr>
          <p:cNvSpPr txBox="1"/>
          <p:nvPr/>
        </p:nvSpPr>
        <p:spPr>
          <a:xfrm>
            <a:off x="5206306" y="2196334"/>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2</a:t>
            </a:r>
          </a:p>
        </p:txBody>
      </p:sp>
      <p:sp>
        <p:nvSpPr>
          <p:cNvPr id="59" name="CuadroTexto 58">
            <a:extLst>
              <a:ext uri="{FF2B5EF4-FFF2-40B4-BE49-F238E27FC236}">
                <a16:creationId xmlns:a16="http://schemas.microsoft.com/office/drawing/2014/main" id="{80D53C8D-A310-B96E-B29D-FB71F40D4FF0}"/>
              </a:ext>
            </a:extLst>
          </p:cNvPr>
          <p:cNvSpPr txBox="1"/>
          <p:nvPr/>
        </p:nvSpPr>
        <p:spPr>
          <a:xfrm>
            <a:off x="5052317" y="1826570"/>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21.0</a:t>
            </a:r>
          </a:p>
        </p:txBody>
      </p:sp>
      <p:sp>
        <p:nvSpPr>
          <p:cNvPr id="60" name="CuadroTexto 59">
            <a:extLst>
              <a:ext uri="{FF2B5EF4-FFF2-40B4-BE49-F238E27FC236}">
                <a16:creationId xmlns:a16="http://schemas.microsoft.com/office/drawing/2014/main" id="{EE6C1D69-6DE1-B15B-13AC-636E54738FD2}"/>
              </a:ext>
            </a:extLst>
          </p:cNvPr>
          <p:cNvSpPr txBox="1"/>
          <p:nvPr/>
        </p:nvSpPr>
        <p:spPr>
          <a:xfrm>
            <a:off x="5048347" y="2588890"/>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12.0</a:t>
            </a:r>
          </a:p>
        </p:txBody>
      </p:sp>
      <p:sp>
        <p:nvSpPr>
          <p:cNvPr id="61" name="CuadroTexto 60">
            <a:extLst>
              <a:ext uri="{FF2B5EF4-FFF2-40B4-BE49-F238E27FC236}">
                <a16:creationId xmlns:a16="http://schemas.microsoft.com/office/drawing/2014/main" id="{2FC94819-7BAD-882C-E8B1-699F04B34E7F}"/>
              </a:ext>
            </a:extLst>
          </p:cNvPr>
          <p:cNvSpPr txBox="1"/>
          <p:nvPr/>
        </p:nvSpPr>
        <p:spPr>
          <a:xfrm>
            <a:off x="5162146" y="2770829"/>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.7</a:t>
            </a:r>
          </a:p>
        </p:txBody>
      </p:sp>
      <p:sp>
        <p:nvSpPr>
          <p:cNvPr id="62" name="Rectángulo 61">
            <a:extLst>
              <a:ext uri="{FF2B5EF4-FFF2-40B4-BE49-F238E27FC236}">
                <a16:creationId xmlns:a16="http://schemas.microsoft.com/office/drawing/2014/main" id="{F0EEFF2B-176D-54FA-6D1A-0B262B73EB95}"/>
              </a:ext>
            </a:extLst>
          </p:cNvPr>
          <p:cNvSpPr/>
          <p:nvPr/>
        </p:nvSpPr>
        <p:spPr>
          <a:xfrm>
            <a:off x="6028023" y="1464016"/>
            <a:ext cx="276224" cy="129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ángulo 62">
            <a:extLst>
              <a:ext uri="{FF2B5EF4-FFF2-40B4-BE49-F238E27FC236}">
                <a16:creationId xmlns:a16="http://schemas.microsoft.com/office/drawing/2014/main" id="{4D34AABE-8DE7-CBC7-F3FD-68A524D02553}"/>
              </a:ext>
            </a:extLst>
          </p:cNvPr>
          <p:cNvSpPr/>
          <p:nvPr/>
        </p:nvSpPr>
        <p:spPr>
          <a:xfrm>
            <a:off x="5962506" y="1647735"/>
            <a:ext cx="319902" cy="129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CuadroTexto 64">
            <a:extLst>
              <a:ext uri="{FF2B5EF4-FFF2-40B4-BE49-F238E27FC236}">
                <a16:creationId xmlns:a16="http://schemas.microsoft.com/office/drawing/2014/main" id="{7115C25A-9385-E02C-32C5-608EB461D58F}"/>
              </a:ext>
            </a:extLst>
          </p:cNvPr>
          <p:cNvSpPr txBox="1"/>
          <p:nvPr/>
        </p:nvSpPr>
        <p:spPr>
          <a:xfrm>
            <a:off x="5962506" y="1640990"/>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3</a:t>
            </a:r>
          </a:p>
        </p:txBody>
      </p:sp>
      <p:sp>
        <p:nvSpPr>
          <p:cNvPr id="66" name="Rectángulo 65">
            <a:extLst>
              <a:ext uri="{FF2B5EF4-FFF2-40B4-BE49-F238E27FC236}">
                <a16:creationId xmlns:a16="http://schemas.microsoft.com/office/drawing/2014/main" id="{784DBA61-0A47-A789-C746-59D45D8BD329}"/>
              </a:ext>
            </a:extLst>
          </p:cNvPr>
          <p:cNvSpPr/>
          <p:nvPr/>
        </p:nvSpPr>
        <p:spPr>
          <a:xfrm>
            <a:off x="6070060" y="1836897"/>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CuadroTexto 66">
            <a:extLst>
              <a:ext uri="{FF2B5EF4-FFF2-40B4-BE49-F238E27FC236}">
                <a16:creationId xmlns:a16="http://schemas.microsoft.com/office/drawing/2014/main" id="{B155C8BD-EC7C-7142-A8F6-C7EBEF7B50B4}"/>
              </a:ext>
            </a:extLst>
          </p:cNvPr>
          <p:cNvSpPr txBox="1"/>
          <p:nvPr/>
        </p:nvSpPr>
        <p:spPr>
          <a:xfrm>
            <a:off x="4296764" y="2770827"/>
            <a:ext cx="522085" cy="338554"/>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.2</a:t>
            </a:r>
          </a:p>
          <a:p>
            <a:pPr algn="l"/>
            <a:endParaRPr lang="en-GB" sz="11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8" name="Rectángulo 67">
            <a:extLst>
              <a:ext uri="{FF2B5EF4-FFF2-40B4-BE49-F238E27FC236}">
                <a16:creationId xmlns:a16="http://schemas.microsoft.com/office/drawing/2014/main" id="{51A38C9C-9F21-282A-827C-27D627B6A73D}"/>
              </a:ext>
            </a:extLst>
          </p:cNvPr>
          <p:cNvSpPr/>
          <p:nvPr/>
        </p:nvSpPr>
        <p:spPr>
          <a:xfrm>
            <a:off x="6454032" y="1961160"/>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CuadroTexto 68">
            <a:extLst>
              <a:ext uri="{FF2B5EF4-FFF2-40B4-BE49-F238E27FC236}">
                <a16:creationId xmlns:a16="http://schemas.microsoft.com/office/drawing/2014/main" id="{007E8FF1-2D9A-811A-75D4-B2CBA232EB4B}"/>
              </a:ext>
            </a:extLst>
          </p:cNvPr>
          <p:cNvSpPr txBox="1"/>
          <p:nvPr/>
        </p:nvSpPr>
        <p:spPr>
          <a:xfrm>
            <a:off x="5962506" y="2009814"/>
            <a:ext cx="522085" cy="169277"/>
          </a:xfrm>
          <a:prstGeom prst="rect">
            <a:avLst/>
          </a:prstGeom>
          <a:noFill/>
        </p:spPr>
        <p:txBody>
          <a:bodyPr wrap="square" lIns="0" tIns="0" rIns="0" bIns="0" rtlCol="0">
            <a:spAutoFit/>
          </a:bodyPr>
          <a:lstStyle/>
          <a:p>
            <a:pPr algn="l"/>
            <a:r>
              <a:rPr lang="en-GB" sz="1100">
                <a:solidFill>
                  <a:schemeClr val="bg2">
                    <a:lumMod val="10000"/>
                  </a:schemeClr>
                </a:solidFill>
                <a:latin typeface="Times New Roman" panose="02020603050405020304" pitchFamily="18" charset="0"/>
                <a:cs typeface="Times New Roman" panose="02020603050405020304" pitchFamily="18" charset="0"/>
              </a:rPr>
              <a:t> </a:t>
            </a:r>
            <a:r>
              <a:rPr lang="en-GB" sz="1100" dirty="0">
                <a:solidFill>
                  <a:schemeClr val="bg2">
                    <a:lumMod val="10000"/>
                  </a:schemeClr>
                </a:solidFill>
                <a:latin typeface="Times New Roman" panose="02020603050405020304" pitchFamily="18" charset="0"/>
                <a:cs typeface="Times New Roman" panose="02020603050405020304" pitchFamily="18" charset="0"/>
              </a:rPr>
              <a:t> </a:t>
            </a:r>
            <a:r>
              <a:rPr lang="en-GB" sz="1100">
                <a:solidFill>
                  <a:schemeClr val="bg2">
                    <a:lumMod val="10000"/>
                  </a:schemeClr>
                </a:solidFill>
                <a:latin typeface="Times New Roman" panose="02020603050405020304" pitchFamily="18" charset="0"/>
                <a:cs typeface="Times New Roman" panose="02020603050405020304" pitchFamily="18" charset="0"/>
              </a:rPr>
              <a:t>.</a:t>
            </a:r>
            <a:r>
              <a:rPr lang="en-GB" sz="1100" dirty="0">
                <a:solidFill>
                  <a:schemeClr val="bg2">
                    <a:lumMod val="10000"/>
                  </a:schemeClr>
                </a:solidFill>
                <a:latin typeface="Times New Roman" panose="02020603050405020304" pitchFamily="18" charset="0"/>
                <a:cs typeface="Times New Roman" panose="02020603050405020304" pitchFamily="18" charset="0"/>
              </a:rPr>
              <a:t>4</a:t>
            </a:r>
          </a:p>
        </p:txBody>
      </p:sp>
      <p:sp>
        <p:nvSpPr>
          <p:cNvPr id="70" name="Rectángulo 69">
            <a:extLst>
              <a:ext uri="{FF2B5EF4-FFF2-40B4-BE49-F238E27FC236}">
                <a16:creationId xmlns:a16="http://schemas.microsoft.com/office/drawing/2014/main" id="{1A803098-22B1-9A1A-389C-73C4D313FBE0}"/>
              </a:ext>
            </a:extLst>
          </p:cNvPr>
          <p:cNvSpPr/>
          <p:nvPr/>
        </p:nvSpPr>
        <p:spPr>
          <a:xfrm>
            <a:off x="6133925" y="2221261"/>
            <a:ext cx="158749"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ángulo 70">
            <a:extLst>
              <a:ext uri="{FF2B5EF4-FFF2-40B4-BE49-F238E27FC236}">
                <a16:creationId xmlns:a16="http://schemas.microsoft.com/office/drawing/2014/main" id="{0619F605-B2A9-47D3-2DF4-914DA72BD5B8}"/>
              </a:ext>
            </a:extLst>
          </p:cNvPr>
          <p:cNvSpPr/>
          <p:nvPr/>
        </p:nvSpPr>
        <p:spPr>
          <a:xfrm>
            <a:off x="6133925" y="2408681"/>
            <a:ext cx="144768"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ángulo 71">
            <a:extLst>
              <a:ext uri="{FF2B5EF4-FFF2-40B4-BE49-F238E27FC236}">
                <a16:creationId xmlns:a16="http://schemas.microsoft.com/office/drawing/2014/main" id="{EB363693-8ECA-BE3F-D771-080A8B226AB3}"/>
              </a:ext>
            </a:extLst>
          </p:cNvPr>
          <p:cNvSpPr/>
          <p:nvPr/>
        </p:nvSpPr>
        <p:spPr>
          <a:xfrm>
            <a:off x="6070060" y="2607639"/>
            <a:ext cx="22464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CuadroTexto 73">
            <a:extLst>
              <a:ext uri="{FF2B5EF4-FFF2-40B4-BE49-F238E27FC236}">
                <a16:creationId xmlns:a16="http://schemas.microsoft.com/office/drawing/2014/main" id="{CE60DE65-9D70-FBA3-0BAB-FF6051DF80C9}"/>
              </a:ext>
            </a:extLst>
          </p:cNvPr>
          <p:cNvSpPr txBox="1"/>
          <p:nvPr/>
        </p:nvSpPr>
        <p:spPr>
          <a:xfrm>
            <a:off x="6033664" y="1825624"/>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.3</a:t>
            </a:r>
          </a:p>
        </p:txBody>
      </p:sp>
      <p:sp>
        <p:nvSpPr>
          <p:cNvPr id="75" name="CuadroTexto 74">
            <a:extLst>
              <a:ext uri="{FF2B5EF4-FFF2-40B4-BE49-F238E27FC236}">
                <a16:creationId xmlns:a16="http://schemas.microsoft.com/office/drawing/2014/main" id="{C76388D1-0F49-FD93-79F7-8266C840C137}"/>
              </a:ext>
            </a:extLst>
          </p:cNvPr>
          <p:cNvSpPr txBox="1"/>
          <p:nvPr/>
        </p:nvSpPr>
        <p:spPr>
          <a:xfrm>
            <a:off x="5962950" y="2578898"/>
            <a:ext cx="522085" cy="169277"/>
          </a:xfrm>
          <a:prstGeom prst="rect">
            <a:avLst/>
          </a:prstGeom>
          <a:noFill/>
        </p:spPr>
        <p:txBody>
          <a:bodyPr wrap="square" lIns="0" tIns="0" rIns="0" bIns="0" rtlCol="0">
            <a:spAutoFit/>
          </a:bodyPr>
          <a:lstStyle/>
          <a:p>
            <a:pPr algn="l"/>
            <a:r>
              <a:rPr lang="en-GB" sz="1100" dirty="0">
                <a:solidFill>
                  <a:schemeClr val="bg2">
                    <a:lumMod val="10000"/>
                  </a:schemeClr>
                </a:solidFill>
                <a:latin typeface="Times New Roman" panose="02020603050405020304" pitchFamily="18" charset="0"/>
                <a:cs typeface="Times New Roman" panose="02020603050405020304" pitchFamily="18" charset="0"/>
              </a:rPr>
              <a:t>  .3</a:t>
            </a:r>
          </a:p>
        </p:txBody>
      </p:sp>
      <p:sp>
        <p:nvSpPr>
          <p:cNvPr id="76" name="Rectángulo 75">
            <a:extLst>
              <a:ext uri="{FF2B5EF4-FFF2-40B4-BE49-F238E27FC236}">
                <a16:creationId xmlns:a16="http://schemas.microsoft.com/office/drawing/2014/main" id="{021786A0-9CD8-ECA9-1BEB-CD428B8A92E1}"/>
              </a:ext>
            </a:extLst>
          </p:cNvPr>
          <p:cNvSpPr/>
          <p:nvPr/>
        </p:nvSpPr>
        <p:spPr>
          <a:xfrm>
            <a:off x="5343524" y="1799165"/>
            <a:ext cx="276225" cy="13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21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98219-2155-6F15-CB9B-1C6FEADE2352}"/>
              </a:ext>
            </a:extLst>
          </p:cNvPr>
          <p:cNvSpPr>
            <a:spLocks noGrp="1"/>
          </p:cNvSpPr>
          <p:nvPr>
            <p:ph type="title"/>
          </p:nvPr>
        </p:nvSpPr>
        <p:spPr/>
        <p:txBody>
          <a:bodyPr/>
          <a:lstStyle/>
          <a:p>
            <a:r>
              <a:rPr lang="en-GB" dirty="0"/>
              <a:t>Conclusions</a:t>
            </a:r>
          </a:p>
        </p:txBody>
      </p:sp>
      <p:sp>
        <p:nvSpPr>
          <p:cNvPr id="3" name="Marcador de fecha 2">
            <a:extLst>
              <a:ext uri="{FF2B5EF4-FFF2-40B4-BE49-F238E27FC236}">
                <a16:creationId xmlns:a16="http://schemas.microsoft.com/office/drawing/2014/main" id="{8AD1A280-8AD2-3DCE-AA8D-811BC03C6F53}"/>
              </a:ext>
            </a:extLst>
          </p:cNvPr>
          <p:cNvSpPr>
            <a:spLocks noGrp="1"/>
          </p:cNvSpPr>
          <p:nvPr>
            <p:ph type="dt" sz="half" idx="14"/>
          </p:nvPr>
        </p:nvSpPr>
        <p:spPr>
          <a:xfrm>
            <a:off x="2574099" y="6484407"/>
            <a:ext cx="1542289" cy="365125"/>
          </a:xfrm>
        </p:spPr>
        <p:txBody>
          <a:bodyPr/>
          <a:lstStyle/>
          <a:p>
            <a:r>
              <a:rPr lang="en-US" dirty="0"/>
              <a:t>30 June 2022</a:t>
            </a:r>
          </a:p>
          <a:p>
            <a:endParaRPr lang="en-US" dirty="0"/>
          </a:p>
        </p:txBody>
      </p:sp>
      <p:sp>
        <p:nvSpPr>
          <p:cNvPr id="4" name="Marcador de pie de página 3">
            <a:extLst>
              <a:ext uri="{FF2B5EF4-FFF2-40B4-BE49-F238E27FC236}">
                <a16:creationId xmlns:a16="http://schemas.microsoft.com/office/drawing/2014/main" id="{1CC76147-21C1-4647-B745-4BC0D346FEE9}"/>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5" name="Marcador de número de diapositiva 4">
            <a:extLst>
              <a:ext uri="{FF2B5EF4-FFF2-40B4-BE49-F238E27FC236}">
                <a16:creationId xmlns:a16="http://schemas.microsoft.com/office/drawing/2014/main" id="{C418A4D0-CD42-D05B-22D8-75D7E0AB864D}"/>
              </a:ext>
            </a:extLst>
          </p:cNvPr>
          <p:cNvSpPr>
            <a:spLocks noGrp="1"/>
          </p:cNvSpPr>
          <p:nvPr>
            <p:ph type="sldNum" sz="quarter" idx="16"/>
          </p:nvPr>
        </p:nvSpPr>
        <p:spPr/>
        <p:txBody>
          <a:bodyPr/>
          <a:lstStyle/>
          <a:p>
            <a:fld id="{36B5EA5A-BC32-A742-B11B-8E7414D5B535}" type="slidenum">
              <a:rPr lang="en-US" smtClean="0"/>
              <a:pPr/>
              <a:t>28</a:t>
            </a:fld>
            <a:endParaRPr lang="en-US" dirty="0"/>
          </a:p>
        </p:txBody>
      </p:sp>
      <p:sp>
        <p:nvSpPr>
          <p:cNvPr id="11" name="CuadroTexto 10">
            <a:extLst>
              <a:ext uri="{FF2B5EF4-FFF2-40B4-BE49-F238E27FC236}">
                <a16:creationId xmlns:a16="http://schemas.microsoft.com/office/drawing/2014/main" id="{5B72E221-B788-7673-0130-35D1B8590213}"/>
              </a:ext>
            </a:extLst>
          </p:cNvPr>
          <p:cNvSpPr txBox="1"/>
          <p:nvPr/>
        </p:nvSpPr>
        <p:spPr>
          <a:xfrm>
            <a:off x="8214360" y="4791954"/>
            <a:ext cx="3977640" cy="276999"/>
          </a:xfrm>
          <a:prstGeom prst="rect">
            <a:avLst/>
          </a:prstGeom>
          <a:noFill/>
        </p:spPr>
        <p:txBody>
          <a:bodyPr wrap="square" lIns="0" tIns="0" rIns="0" bIns="0" rtlCol="0">
            <a:spAutoFit/>
          </a:bodyPr>
          <a:lstStyle/>
          <a:p>
            <a:pPr algn="l"/>
            <a:r>
              <a:rPr lang="en-GB" dirty="0" err="1"/>
              <a:t>Arreglar</a:t>
            </a:r>
            <a:r>
              <a:rPr lang="en-GB" dirty="0"/>
              <a:t> </a:t>
            </a:r>
            <a:r>
              <a:rPr lang="en-GB" dirty="0" err="1"/>
              <a:t>figuras</a:t>
            </a:r>
            <a:endParaRPr lang="en-GB" dirty="0"/>
          </a:p>
        </p:txBody>
      </p:sp>
      <p:sp>
        <p:nvSpPr>
          <p:cNvPr id="12" name="CuadroTexto 11">
            <a:extLst>
              <a:ext uri="{FF2B5EF4-FFF2-40B4-BE49-F238E27FC236}">
                <a16:creationId xmlns:a16="http://schemas.microsoft.com/office/drawing/2014/main" id="{66097F1B-3296-6134-72DD-B7EFCDB1FEC2}"/>
              </a:ext>
            </a:extLst>
          </p:cNvPr>
          <p:cNvSpPr txBox="1"/>
          <p:nvPr/>
        </p:nvSpPr>
        <p:spPr>
          <a:xfrm>
            <a:off x="533400" y="1110490"/>
            <a:ext cx="5491163" cy="4431983"/>
          </a:xfrm>
          <a:prstGeom prst="rect">
            <a:avLst/>
          </a:prstGeom>
          <a:noFill/>
        </p:spPr>
        <p:txBody>
          <a:bodyPr wrap="square" lIns="0" tIns="0" rIns="0" bIns="0" rtlCol="0">
            <a:spAutoFit/>
          </a:bodyPr>
          <a:lstStyle/>
          <a:p>
            <a:pPr algn="l"/>
            <a:endParaRPr lang="en-US" dirty="0"/>
          </a:p>
          <a:p>
            <a:pPr algn="just"/>
            <a:r>
              <a:rPr lang="en-US" dirty="0">
                <a:solidFill>
                  <a:srgbClr val="000000"/>
                </a:solidFill>
              </a:rPr>
              <a:t>We have developed a viable digital pulse analysis and provided a good identification of events. Digital pulse analysis based on flash-ADCs has added flexibility to the signal processing methods. </a:t>
            </a:r>
          </a:p>
          <a:p>
            <a:pPr algn="just"/>
            <a:endParaRPr lang="en-US" dirty="0">
              <a:solidFill>
                <a:srgbClr val="000000"/>
              </a:solidFill>
            </a:endParaRPr>
          </a:p>
          <a:p>
            <a:pPr algn="just"/>
            <a:r>
              <a:rPr lang="en-US" dirty="0">
                <a:solidFill>
                  <a:srgbClr val="000000"/>
                </a:solidFill>
              </a:rPr>
              <a:t>Amplitude spectra also achieved a similar, and sometimes better, performance than analog 3He proportional spectra given in the detector’s datasheets.</a:t>
            </a:r>
          </a:p>
          <a:p>
            <a:pPr algn="just"/>
            <a:endParaRPr lang="en-US" dirty="0">
              <a:solidFill>
                <a:srgbClr val="000000"/>
              </a:solidFill>
            </a:endParaRPr>
          </a:p>
          <a:p>
            <a:pPr algn="just"/>
            <a:endParaRPr lang="en-US" dirty="0">
              <a:solidFill>
                <a:srgbClr val="000000"/>
              </a:solidFill>
            </a:endParaRPr>
          </a:p>
          <a:p>
            <a:pPr algn="just"/>
            <a:r>
              <a:rPr lang="en-US" dirty="0">
                <a:solidFill>
                  <a:srgbClr val="000000"/>
                </a:solidFill>
              </a:rPr>
              <a:t>Clear linearity between amplitude and area values has been found, yet for lower operating voltages, noise background has affected our analysis causing the divergence of area values.</a:t>
            </a:r>
            <a:endParaRPr lang="en-GB" dirty="0">
              <a:solidFill>
                <a:srgbClr val="000000"/>
              </a:solidFill>
            </a:endParaRPr>
          </a:p>
        </p:txBody>
      </p:sp>
      <p:pic>
        <p:nvPicPr>
          <p:cNvPr id="15" name="Imagen 14">
            <a:extLst>
              <a:ext uri="{FF2B5EF4-FFF2-40B4-BE49-F238E27FC236}">
                <a16:creationId xmlns:a16="http://schemas.microsoft.com/office/drawing/2014/main" id="{33FB6A38-E615-6956-FC59-F1F2F7F9DC1F}"/>
              </a:ext>
            </a:extLst>
          </p:cNvPr>
          <p:cNvPicPr>
            <a:picLocks noChangeAspect="1"/>
          </p:cNvPicPr>
          <p:nvPr/>
        </p:nvPicPr>
        <p:blipFill>
          <a:blip r:embed="rId3"/>
          <a:stretch>
            <a:fillRect/>
          </a:stretch>
        </p:blipFill>
        <p:spPr>
          <a:xfrm>
            <a:off x="1360517" y="6369602"/>
            <a:ext cx="1293444" cy="387805"/>
          </a:xfrm>
          <a:prstGeom prst="rect">
            <a:avLst/>
          </a:prstGeom>
        </p:spPr>
      </p:pic>
      <p:pic>
        <p:nvPicPr>
          <p:cNvPr id="18" name="Imagen 17" descr="Gráfico&#10;&#10;Descripción generada automáticamente">
            <a:extLst>
              <a:ext uri="{FF2B5EF4-FFF2-40B4-BE49-F238E27FC236}">
                <a16:creationId xmlns:a16="http://schemas.microsoft.com/office/drawing/2014/main" id="{9814E3A3-DC3F-FD0C-E4C4-9AE03C6A6796}"/>
              </a:ext>
            </a:extLst>
          </p:cNvPr>
          <p:cNvPicPr>
            <a:picLocks noChangeAspect="1"/>
          </p:cNvPicPr>
          <p:nvPr/>
        </p:nvPicPr>
        <p:blipFill>
          <a:blip r:embed="rId4"/>
          <a:stretch>
            <a:fillRect/>
          </a:stretch>
        </p:blipFill>
        <p:spPr>
          <a:xfrm>
            <a:off x="7791840" y="3191215"/>
            <a:ext cx="3039643" cy="2661214"/>
          </a:xfrm>
          <a:prstGeom prst="rect">
            <a:avLst/>
          </a:prstGeom>
        </p:spPr>
      </p:pic>
      <p:pic>
        <p:nvPicPr>
          <p:cNvPr id="20" name="Imagen 19">
            <a:extLst>
              <a:ext uri="{FF2B5EF4-FFF2-40B4-BE49-F238E27FC236}">
                <a16:creationId xmlns:a16="http://schemas.microsoft.com/office/drawing/2014/main" id="{F12D88CA-2DD7-B9B5-0BB2-0406CA542425}"/>
              </a:ext>
            </a:extLst>
          </p:cNvPr>
          <p:cNvPicPr>
            <a:picLocks noChangeAspect="1"/>
          </p:cNvPicPr>
          <p:nvPr/>
        </p:nvPicPr>
        <p:blipFill>
          <a:blip r:embed="rId5"/>
          <a:stretch>
            <a:fillRect/>
          </a:stretch>
        </p:blipFill>
        <p:spPr>
          <a:xfrm>
            <a:off x="7783747" y="514570"/>
            <a:ext cx="2875235" cy="2372694"/>
          </a:xfrm>
          <a:prstGeom prst="rect">
            <a:avLst/>
          </a:prstGeom>
        </p:spPr>
      </p:pic>
    </p:spTree>
    <p:extLst>
      <p:ext uri="{BB962C8B-B14F-4D97-AF65-F5344CB8AC3E}">
        <p14:creationId xmlns:p14="http://schemas.microsoft.com/office/powerpoint/2010/main" val="286785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5D3D-D632-6548-A543-1A5E420CE946}"/>
              </a:ext>
            </a:extLst>
          </p:cNvPr>
          <p:cNvSpPr>
            <a:spLocks noGrp="1"/>
          </p:cNvSpPr>
          <p:nvPr>
            <p:ph type="title"/>
          </p:nvPr>
        </p:nvSpPr>
        <p:spPr/>
        <p:txBody>
          <a:bodyPr/>
          <a:lstStyle/>
          <a:p>
            <a:r>
              <a:rPr lang="en-US" dirty="0"/>
              <a:t>Thank you!</a:t>
            </a:r>
            <a:br>
              <a:rPr lang="en-US" dirty="0"/>
            </a:br>
            <a:r>
              <a:rPr lang="en-US" dirty="0"/>
              <a:t>Turn for Questions</a:t>
            </a:r>
          </a:p>
        </p:txBody>
      </p:sp>
      <p:sp>
        <p:nvSpPr>
          <p:cNvPr id="4" name="Date Placeholder 3">
            <a:extLst>
              <a:ext uri="{FF2B5EF4-FFF2-40B4-BE49-F238E27FC236}">
                <a16:creationId xmlns:a16="http://schemas.microsoft.com/office/drawing/2014/main" id="{4142527C-FCD2-1A4C-AD0F-C38B22448BE7}"/>
              </a:ext>
            </a:extLst>
          </p:cNvPr>
          <p:cNvSpPr>
            <a:spLocks noGrp="1"/>
          </p:cNvSpPr>
          <p:nvPr>
            <p:ph type="dt" sz="half" idx="10"/>
          </p:nvPr>
        </p:nvSpPr>
        <p:spPr>
          <a:xfrm>
            <a:off x="2574099" y="6478610"/>
            <a:ext cx="1542289" cy="365125"/>
          </a:xfrm>
        </p:spPr>
        <p:txBody>
          <a:bodyPr/>
          <a:lstStyle/>
          <a:p>
            <a:r>
              <a:rPr lang="en-US" dirty="0"/>
              <a:t>30 June 2022</a:t>
            </a:r>
          </a:p>
          <a:p>
            <a:endParaRPr lang="en-US" dirty="0"/>
          </a:p>
        </p:txBody>
      </p:sp>
      <p:sp>
        <p:nvSpPr>
          <p:cNvPr id="5" name="Footer Placeholder 4">
            <a:extLst>
              <a:ext uri="{FF2B5EF4-FFF2-40B4-BE49-F238E27FC236}">
                <a16:creationId xmlns:a16="http://schemas.microsoft.com/office/drawing/2014/main" id="{DF7CEF46-B6A5-B141-AF9D-CFD11350BD52}"/>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6" name="Slide Number Placeholder 5">
            <a:extLst>
              <a:ext uri="{FF2B5EF4-FFF2-40B4-BE49-F238E27FC236}">
                <a16:creationId xmlns:a16="http://schemas.microsoft.com/office/drawing/2014/main" id="{7DAA406D-49D5-F344-9660-B3DBDE908A2E}"/>
              </a:ext>
            </a:extLst>
          </p:cNvPr>
          <p:cNvSpPr>
            <a:spLocks noGrp="1"/>
          </p:cNvSpPr>
          <p:nvPr>
            <p:ph type="sldNum" sz="quarter" idx="12"/>
          </p:nvPr>
        </p:nvSpPr>
        <p:spPr/>
        <p:txBody>
          <a:bodyPr/>
          <a:lstStyle/>
          <a:p>
            <a:fld id="{36B5EA5A-BC32-A742-B11B-8E7414D5B535}" type="slidenum">
              <a:rPr lang="en-US" smtClean="0"/>
              <a:pPr/>
              <a:t>29</a:t>
            </a:fld>
            <a:endParaRPr lang="en-US" dirty="0"/>
          </a:p>
        </p:txBody>
      </p:sp>
      <p:pic>
        <p:nvPicPr>
          <p:cNvPr id="9" name="Imagen 8">
            <a:extLst>
              <a:ext uri="{FF2B5EF4-FFF2-40B4-BE49-F238E27FC236}">
                <a16:creationId xmlns:a16="http://schemas.microsoft.com/office/drawing/2014/main" id="{5BBC7BDE-D313-6F3B-61ED-49B986D87181}"/>
              </a:ext>
            </a:extLst>
          </p:cNvPr>
          <p:cNvPicPr>
            <a:picLocks noChangeAspect="1"/>
          </p:cNvPicPr>
          <p:nvPr/>
        </p:nvPicPr>
        <p:blipFill>
          <a:blip r:embed="rId2"/>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71491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0D59C17-A6C4-91AA-7C65-6E35E3DECD45}"/>
              </a:ext>
            </a:extLst>
          </p:cNvPr>
          <p:cNvSpPr>
            <a:spLocks noGrp="1"/>
          </p:cNvSpPr>
          <p:nvPr>
            <p:ph type="title"/>
          </p:nvPr>
        </p:nvSpPr>
        <p:spPr/>
        <p:txBody>
          <a:bodyPr/>
          <a:lstStyle/>
          <a:p>
            <a:r>
              <a:rPr lang="en-GB" dirty="0" err="1"/>
              <a:t>n_TOF</a:t>
            </a:r>
            <a:r>
              <a:rPr lang="en-GB" dirty="0"/>
              <a:t> and experimental setup</a:t>
            </a:r>
          </a:p>
        </p:txBody>
      </p:sp>
      <p:sp>
        <p:nvSpPr>
          <p:cNvPr id="4" name="Marcador de fecha 3">
            <a:extLst>
              <a:ext uri="{FF2B5EF4-FFF2-40B4-BE49-F238E27FC236}">
                <a16:creationId xmlns:a16="http://schemas.microsoft.com/office/drawing/2014/main" id="{C1279BBB-1349-0DCA-DD57-D0B9006F009D}"/>
              </a:ext>
            </a:extLst>
          </p:cNvPr>
          <p:cNvSpPr>
            <a:spLocks noGrp="1"/>
          </p:cNvSpPr>
          <p:nvPr>
            <p:ph type="dt" sz="half" idx="10"/>
          </p:nvPr>
        </p:nvSpPr>
        <p:spPr/>
        <p:txBody>
          <a:bodyPr/>
          <a:lstStyle/>
          <a:p>
            <a:r>
              <a:rPr lang="en-US" dirty="0"/>
              <a:t>30 June 2022</a:t>
            </a:r>
          </a:p>
        </p:txBody>
      </p:sp>
      <p:sp>
        <p:nvSpPr>
          <p:cNvPr id="5" name="Marcador de pie de página 4">
            <a:extLst>
              <a:ext uri="{FF2B5EF4-FFF2-40B4-BE49-F238E27FC236}">
                <a16:creationId xmlns:a16="http://schemas.microsoft.com/office/drawing/2014/main" id="{8098CAE8-BCDB-A6DB-332A-3214EEF22C3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6" name="Marcador de número de diapositiva 5">
            <a:extLst>
              <a:ext uri="{FF2B5EF4-FFF2-40B4-BE49-F238E27FC236}">
                <a16:creationId xmlns:a16="http://schemas.microsoft.com/office/drawing/2014/main" id="{14A3E8CC-ACDA-9C29-187C-98E2887D70AA}"/>
              </a:ext>
            </a:extLst>
          </p:cNvPr>
          <p:cNvSpPr>
            <a:spLocks noGrp="1"/>
          </p:cNvSpPr>
          <p:nvPr>
            <p:ph type="sldNum" sz="quarter" idx="12"/>
          </p:nvPr>
        </p:nvSpPr>
        <p:spPr/>
        <p:txBody>
          <a:bodyPr/>
          <a:lstStyle/>
          <a:p>
            <a:fld id="{36B5EA5A-BC32-A742-B11B-8E7414D5B535}" type="slidenum">
              <a:rPr lang="en-US" smtClean="0"/>
              <a:pPr/>
              <a:t>3</a:t>
            </a:fld>
            <a:endParaRPr lang="en-US" dirty="0"/>
          </a:p>
        </p:txBody>
      </p:sp>
      <p:pic>
        <p:nvPicPr>
          <p:cNvPr id="9" name="Imagen 8">
            <a:extLst>
              <a:ext uri="{FF2B5EF4-FFF2-40B4-BE49-F238E27FC236}">
                <a16:creationId xmlns:a16="http://schemas.microsoft.com/office/drawing/2014/main" id="{24E2BBAB-4B84-4628-2AE3-B0AD26539157}"/>
              </a:ext>
            </a:extLst>
          </p:cNvPr>
          <p:cNvPicPr>
            <a:picLocks noChangeAspect="1"/>
          </p:cNvPicPr>
          <p:nvPr/>
        </p:nvPicPr>
        <p:blipFill>
          <a:blip r:embed="rId2"/>
          <a:stretch>
            <a:fillRect/>
          </a:stretch>
        </p:blipFill>
        <p:spPr>
          <a:xfrm>
            <a:off x="1280655" y="6369602"/>
            <a:ext cx="1293444" cy="387805"/>
          </a:xfrm>
          <a:prstGeom prst="rect">
            <a:avLst/>
          </a:prstGeom>
        </p:spPr>
      </p:pic>
    </p:spTree>
    <p:extLst>
      <p:ext uri="{BB962C8B-B14F-4D97-AF65-F5344CB8AC3E}">
        <p14:creationId xmlns:p14="http://schemas.microsoft.com/office/powerpoint/2010/main" val="1373140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D7D-3E54-374D-862A-BA884939E2A9}"/>
              </a:ext>
            </a:extLst>
          </p:cNvPr>
          <p:cNvSpPr>
            <a:spLocks noGrp="1"/>
          </p:cNvSpPr>
          <p:nvPr>
            <p:ph type="title"/>
          </p:nvPr>
        </p:nvSpPr>
        <p:spPr/>
        <p:txBody>
          <a:bodyPr/>
          <a:lstStyle/>
          <a:p>
            <a:r>
              <a:rPr lang="en-US" dirty="0"/>
              <a:t>Characterization of </a:t>
            </a:r>
            <a:r>
              <a:rPr lang="en-US" baseline="30000" dirty="0"/>
              <a:t>3</a:t>
            </a:r>
            <a:r>
              <a:rPr lang="en-US" dirty="0"/>
              <a:t>He-filled neutron counters in pulsed fields</a:t>
            </a:r>
          </a:p>
        </p:txBody>
      </p:sp>
      <p:sp>
        <p:nvSpPr>
          <p:cNvPr id="3" name="Content Placeholder 2">
            <a:extLst>
              <a:ext uri="{FF2B5EF4-FFF2-40B4-BE49-F238E27FC236}">
                <a16:creationId xmlns:a16="http://schemas.microsoft.com/office/drawing/2014/main" id="{488BE817-4C2A-7A44-BC12-E3A8908A1153}"/>
              </a:ext>
            </a:extLst>
          </p:cNvPr>
          <p:cNvSpPr>
            <a:spLocks noGrp="1"/>
          </p:cNvSpPr>
          <p:nvPr>
            <p:ph sz="half" idx="1"/>
          </p:nvPr>
        </p:nvSpPr>
        <p:spPr/>
        <p:txBody>
          <a:bodyPr/>
          <a:lstStyle/>
          <a:p>
            <a:r>
              <a:rPr lang="en-US" dirty="0"/>
              <a:t>Motivation</a:t>
            </a:r>
          </a:p>
          <a:p>
            <a:pPr marL="285750" lvl="1" indent="-285750"/>
            <a:r>
              <a:rPr lang="en-US" dirty="0"/>
              <a:t>Pulsed neutron fields are becoming more frequent in different facilities and applications.</a:t>
            </a:r>
          </a:p>
          <a:p>
            <a:pPr marL="0" lvl="1" indent="0">
              <a:buNone/>
            </a:pPr>
            <a:endParaRPr lang="en-US" dirty="0"/>
          </a:p>
          <a:p>
            <a:pPr marL="0" lvl="1" indent="0">
              <a:buNone/>
            </a:pPr>
            <a:r>
              <a:rPr lang="en-US" b="1" dirty="0"/>
              <a:t>Examples</a:t>
            </a:r>
          </a:p>
          <a:p>
            <a:pPr lvl="1"/>
            <a:r>
              <a:rPr lang="en-US" dirty="0"/>
              <a:t>Neutron dosimetry, hadron therapy, and </a:t>
            </a:r>
            <a:r>
              <a:rPr lang="en-US" b="1" dirty="0"/>
              <a:t>Neutron background in pulsed neutron sources,</a:t>
            </a:r>
            <a:r>
              <a:rPr lang="en-US" dirty="0"/>
              <a:t> among others.</a:t>
            </a:r>
          </a:p>
          <a:p>
            <a:pPr marL="0" lvl="1" indent="0">
              <a:buNone/>
            </a:pPr>
            <a:endParaRPr lang="en-US" dirty="0"/>
          </a:p>
          <a:p>
            <a:pPr marL="0" lvl="1" indent="0">
              <a:buNone/>
            </a:pPr>
            <a:r>
              <a:rPr lang="en-US" b="1" dirty="0"/>
              <a:t>System</a:t>
            </a:r>
          </a:p>
          <a:p>
            <a:pPr lvl="1"/>
            <a:r>
              <a:rPr lang="en-US" baseline="30000" dirty="0"/>
              <a:t>3</a:t>
            </a:r>
            <a:r>
              <a:rPr lang="en-US" dirty="0"/>
              <a:t>He-filled neutron counters provide high efficiency in handling large counting rates and pile-ups.</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F1F303D6-1931-BB49-8BE7-FC18BE7E099F}"/>
              </a:ext>
            </a:extLst>
          </p:cNvPr>
          <p:cNvSpPr>
            <a:spLocks noGrp="1"/>
          </p:cNvSpPr>
          <p:nvPr>
            <p:ph type="dt" sz="half" idx="14"/>
          </p:nvPr>
        </p:nvSpPr>
        <p:spPr>
          <a:xfrm>
            <a:off x="2574099" y="6484407"/>
            <a:ext cx="1542289" cy="365125"/>
          </a:xfrm>
        </p:spPr>
        <p:txBody>
          <a:bodyPr/>
          <a:lstStyle/>
          <a:p>
            <a:r>
              <a:rPr lang="en-US" dirty="0"/>
              <a:t>30 June 2022</a:t>
            </a:r>
          </a:p>
          <a:p>
            <a:r>
              <a:rPr lang="en-US" dirty="0"/>
              <a:t>-</a:t>
            </a:r>
          </a:p>
        </p:txBody>
      </p:sp>
      <p:sp>
        <p:nvSpPr>
          <p:cNvPr id="5" name="Footer Placeholder 4">
            <a:extLst>
              <a:ext uri="{FF2B5EF4-FFF2-40B4-BE49-F238E27FC236}">
                <a16:creationId xmlns:a16="http://schemas.microsoft.com/office/drawing/2014/main" id="{20D56402-A1DA-754C-863B-CCB35F0EBC24}"/>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6" name="Slide Number Placeholder 5">
            <a:extLst>
              <a:ext uri="{FF2B5EF4-FFF2-40B4-BE49-F238E27FC236}">
                <a16:creationId xmlns:a16="http://schemas.microsoft.com/office/drawing/2014/main" id="{A4632B07-E895-A846-90AF-5BD7AEDC38AB}"/>
              </a:ext>
            </a:extLst>
          </p:cNvPr>
          <p:cNvSpPr>
            <a:spLocks noGrp="1"/>
          </p:cNvSpPr>
          <p:nvPr>
            <p:ph type="sldNum" sz="quarter" idx="16"/>
          </p:nvPr>
        </p:nvSpPr>
        <p:spPr/>
        <p:txBody>
          <a:bodyPr/>
          <a:lstStyle/>
          <a:p>
            <a:fld id="{36B5EA5A-BC32-A742-B11B-8E7414D5B535}" type="slidenum">
              <a:rPr lang="en-US" smtClean="0"/>
              <a:pPr/>
              <a:t>4</a:t>
            </a:fld>
            <a:endParaRPr lang="en-US" dirty="0"/>
          </a:p>
        </p:txBody>
      </p:sp>
      <p:pic>
        <p:nvPicPr>
          <p:cNvPr id="17" name="Imagen 16">
            <a:extLst>
              <a:ext uri="{FF2B5EF4-FFF2-40B4-BE49-F238E27FC236}">
                <a16:creationId xmlns:a16="http://schemas.microsoft.com/office/drawing/2014/main" id="{4B55D1FE-7A4B-DE3A-35F0-07AB16AF9368}"/>
              </a:ext>
            </a:extLst>
          </p:cNvPr>
          <p:cNvPicPr>
            <a:picLocks noChangeAspect="1"/>
          </p:cNvPicPr>
          <p:nvPr/>
        </p:nvPicPr>
        <p:blipFill>
          <a:blip r:embed="rId3"/>
          <a:stretch>
            <a:fillRect/>
          </a:stretch>
        </p:blipFill>
        <p:spPr>
          <a:xfrm>
            <a:off x="6619236" y="1439335"/>
            <a:ext cx="5395663" cy="3679141"/>
          </a:xfrm>
          <a:prstGeom prst="rect">
            <a:avLst/>
          </a:prstGeom>
        </p:spPr>
      </p:pic>
      <p:sp>
        <p:nvSpPr>
          <p:cNvPr id="18" name="CuadroTexto 17">
            <a:extLst>
              <a:ext uri="{FF2B5EF4-FFF2-40B4-BE49-F238E27FC236}">
                <a16:creationId xmlns:a16="http://schemas.microsoft.com/office/drawing/2014/main" id="{1CCE8005-B0B6-E292-48B0-01386185AD4B}"/>
              </a:ext>
            </a:extLst>
          </p:cNvPr>
          <p:cNvSpPr txBox="1"/>
          <p:nvPr/>
        </p:nvSpPr>
        <p:spPr>
          <a:xfrm>
            <a:off x="8133080" y="5361270"/>
            <a:ext cx="4114800" cy="138499"/>
          </a:xfrm>
          <a:prstGeom prst="rect">
            <a:avLst/>
          </a:prstGeom>
          <a:noFill/>
        </p:spPr>
        <p:txBody>
          <a:bodyPr wrap="square" lIns="0" tIns="0" rIns="0" bIns="0" rtlCol="0">
            <a:spAutoFit/>
          </a:bodyPr>
          <a:lstStyle/>
          <a:p>
            <a:pPr algn="l"/>
            <a:r>
              <a:rPr lang="en-GB" sz="900" b="1" dirty="0">
                <a:solidFill>
                  <a:schemeClr val="tx2"/>
                </a:solidFill>
              </a:rPr>
              <a:t>Source: </a:t>
            </a:r>
            <a:r>
              <a:rPr lang="en-US" sz="900" b="0" i="0" dirty="0">
                <a:solidFill>
                  <a:schemeClr val="tx2"/>
                </a:solidFill>
                <a:effectLst/>
                <a:latin typeface="Arial" panose="020B0604020202020204" pitchFamily="34" charset="0"/>
              </a:rPr>
              <a:t>Technical University of Catalonia (UPC) – Nuclear </a:t>
            </a:r>
            <a:endParaRPr lang="en-GB" sz="900" b="1" dirty="0">
              <a:solidFill>
                <a:schemeClr val="tx2"/>
              </a:solidFill>
            </a:endParaRPr>
          </a:p>
        </p:txBody>
      </p:sp>
      <p:pic>
        <p:nvPicPr>
          <p:cNvPr id="20" name="Imagen 19">
            <a:extLst>
              <a:ext uri="{FF2B5EF4-FFF2-40B4-BE49-F238E27FC236}">
                <a16:creationId xmlns:a16="http://schemas.microsoft.com/office/drawing/2014/main" id="{186AFE62-BEA3-991D-551B-D626EAA6651E}"/>
              </a:ext>
            </a:extLst>
          </p:cNvPr>
          <p:cNvPicPr>
            <a:picLocks noChangeAspect="1"/>
          </p:cNvPicPr>
          <p:nvPr/>
        </p:nvPicPr>
        <p:blipFill>
          <a:blip r:embed="rId4"/>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6360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D1142-F2BE-2D14-DF3B-801132F51D54}"/>
              </a:ext>
            </a:extLst>
          </p:cNvPr>
          <p:cNvSpPr>
            <a:spLocks noGrp="1"/>
          </p:cNvSpPr>
          <p:nvPr>
            <p:ph type="title"/>
          </p:nvPr>
        </p:nvSpPr>
        <p:spPr/>
        <p:txBody>
          <a:bodyPr/>
          <a:lstStyle/>
          <a:p>
            <a:r>
              <a:rPr lang="es-ES" dirty="0"/>
              <a:t>Gas-</a:t>
            </a:r>
            <a:r>
              <a:rPr lang="es-ES" dirty="0" err="1"/>
              <a:t>Filled</a:t>
            </a:r>
            <a:r>
              <a:rPr lang="es-ES" dirty="0"/>
              <a:t> </a:t>
            </a:r>
            <a:r>
              <a:rPr lang="es-ES" dirty="0" err="1"/>
              <a:t>Neutron</a:t>
            </a:r>
            <a:r>
              <a:rPr lang="es-ES" dirty="0"/>
              <a:t> </a:t>
            </a:r>
            <a:r>
              <a:rPr lang="es-ES" dirty="0" err="1"/>
              <a:t>Detectors</a:t>
            </a:r>
            <a:endParaRPr lang="en-GB" dirty="0"/>
          </a:p>
        </p:txBody>
      </p:sp>
      <p:sp>
        <p:nvSpPr>
          <p:cNvPr id="3" name="Marcador de contenido 2">
            <a:extLst>
              <a:ext uri="{FF2B5EF4-FFF2-40B4-BE49-F238E27FC236}">
                <a16:creationId xmlns:a16="http://schemas.microsoft.com/office/drawing/2014/main" id="{ACCD098E-44C0-5E0E-612A-C92E6DF45250}"/>
              </a:ext>
            </a:extLst>
          </p:cNvPr>
          <p:cNvSpPr>
            <a:spLocks noGrp="1"/>
          </p:cNvSpPr>
          <p:nvPr>
            <p:ph sz="half" idx="1"/>
          </p:nvPr>
        </p:nvSpPr>
        <p:spPr>
          <a:xfrm>
            <a:off x="407989" y="1304847"/>
            <a:ext cx="5616575" cy="3666543"/>
          </a:xfrm>
        </p:spPr>
        <p:txBody>
          <a:bodyPr/>
          <a:lstStyle/>
          <a:p>
            <a:endParaRPr lang="en-US" dirty="0"/>
          </a:p>
          <a:p>
            <a:pPr algn="just"/>
            <a:r>
              <a:rPr lang="en-US" b="0" dirty="0"/>
              <a:t>The reaction of </a:t>
            </a:r>
            <a:r>
              <a:rPr lang="en-US" b="0" baseline="30000" dirty="0"/>
              <a:t>3</a:t>
            </a:r>
            <a:r>
              <a:rPr lang="en-US" b="0" dirty="0"/>
              <a:t>He with a neutron breaks the nucleus into a </a:t>
            </a:r>
            <a:r>
              <a:rPr lang="en-US" dirty="0">
                <a:solidFill>
                  <a:srgbClr val="000000"/>
                </a:solidFill>
              </a:rPr>
              <a:t>tritium</a:t>
            </a:r>
            <a:r>
              <a:rPr lang="en-US" b="0" dirty="0"/>
              <a:t> and a </a:t>
            </a:r>
            <a:r>
              <a:rPr lang="en-US" dirty="0"/>
              <a:t>proton</a:t>
            </a:r>
            <a:r>
              <a:rPr lang="en-US" b="0" dirty="0"/>
              <a:t>. </a:t>
            </a:r>
          </a:p>
          <a:p>
            <a:pPr algn="just"/>
            <a:endParaRPr lang="en-US" dirty="0"/>
          </a:p>
          <a:p>
            <a:pPr algn="just"/>
            <a:r>
              <a:rPr lang="en-US" b="0" dirty="0"/>
              <a:t>The proton and the tritium </a:t>
            </a:r>
            <a:r>
              <a:rPr lang="en-US" dirty="0"/>
              <a:t>ionize the gas </a:t>
            </a:r>
            <a:r>
              <a:rPr lang="en-US" b="0" dirty="0"/>
              <a:t>in their path until they have exhausted all their energy.</a:t>
            </a:r>
          </a:p>
          <a:p>
            <a:pPr algn="just"/>
            <a:r>
              <a:rPr lang="en-US" b="0" dirty="0"/>
              <a:t>Choosing the right voltage, we can use </a:t>
            </a:r>
            <a:r>
              <a:rPr lang="en-US" b="0" baseline="30000" dirty="0"/>
              <a:t>3</a:t>
            </a:r>
            <a:r>
              <a:rPr lang="en-US" b="0" dirty="0"/>
              <a:t>He detectors as a </a:t>
            </a:r>
            <a:r>
              <a:rPr lang="en-US" dirty="0">
                <a:solidFill>
                  <a:srgbClr val="000000"/>
                </a:solidFill>
              </a:rPr>
              <a:t>proportional counter</a:t>
            </a:r>
            <a:r>
              <a:rPr lang="en-US" dirty="0"/>
              <a:t>. </a:t>
            </a:r>
            <a:endParaRPr lang="en-GB" dirty="0"/>
          </a:p>
        </p:txBody>
      </p:sp>
      <p:sp>
        <p:nvSpPr>
          <p:cNvPr id="4" name="Marcador de fecha 3">
            <a:extLst>
              <a:ext uri="{FF2B5EF4-FFF2-40B4-BE49-F238E27FC236}">
                <a16:creationId xmlns:a16="http://schemas.microsoft.com/office/drawing/2014/main" id="{460C02F3-7E42-5C01-F68C-663DFB3EDA70}"/>
              </a:ext>
            </a:extLst>
          </p:cNvPr>
          <p:cNvSpPr>
            <a:spLocks noGrp="1"/>
          </p:cNvSpPr>
          <p:nvPr>
            <p:ph type="dt" sz="half" idx="14"/>
          </p:nvPr>
        </p:nvSpPr>
        <p:spPr/>
        <p:txBody>
          <a:bodyPr/>
          <a:lstStyle/>
          <a:p>
            <a:fld id="{F8AD99CC-CC35-2540-9734-9D7F73E48FC4}" type="datetime3">
              <a:rPr lang="en-US" smtClean="0"/>
              <a:t>21 January 2023</a:t>
            </a:fld>
            <a:endParaRPr lang="en-US" dirty="0"/>
          </a:p>
        </p:txBody>
      </p:sp>
      <p:sp>
        <p:nvSpPr>
          <p:cNvPr id="5" name="Marcador de pie de página 4">
            <a:extLst>
              <a:ext uri="{FF2B5EF4-FFF2-40B4-BE49-F238E27FC236}">
                <a16:creationId xmlns:a16="http://schemas.microsoft.com/office/drawing/2014/main" id="{009F47C7-AB29-014A-33C7-168A71B2FFEE}"/>
              </a:ext>
            </a:extLst>
          </p:cNvPr>
          <p:cNvSpPr>
            <a:spLocks noGrp="1"/>
          </p:cNvSpPr>
          <p:nvPr>
            <p:ph type="ftr" sz="quarter" idx="15"/>
          </p:nvPr>
        </p:nvSpPr>
        <p:spPr/>
        <p:txBody>
          <a:bodyPr/>
          <a:lstStyle/>
          <a:p>
            <a:r>
              <a:rPr lang="en-US"/>
              <a:t>Roger G. March | Data Analysis of </a:t>
            </a:r>
            <a:r>
              <a:rPr lang="en-US" baseline="30000"/>
              <a:t>3</a:t>
            </a:r>
            <a:r>
              <a:rPr lang="en-US"/>
              <a:t>He proportional counters</a:t>
            </a:r>
            <a:endParaRPr lang="en-US" dirty="0"/>
          </a:p>
        </p:txBody>
      </p:sp>
      <p:sp>
        <p:nvSpPr>
          <p:cNvPr id="6" name="Marcador de número de diapositiva 5">
            <a:extLst>
              <a:ext uri="{FF2B5EF4-FFF2-40B4-BE49-F238E27FC236}">
                <a16:creationId xmlns:a16="http://schemas.microsoft.com/office/drawing/2014/main" id="{FED785F5-6830-491E-9E0D-892425EC847D}"/>
              </a:ext>
            </a:extLst>
          </p:cNvPr>
          <p:cNvSpPr>
            <a:spLocks noGrp="1"/>
          </p:cNvSpPr>
          <p:nvPr>
            <p:ph type="sldNum" sz="quarter" idx="16"/>
          </p:nvPr>
        </p:nvSpPr>
        <p:spPr/>
        <p:txBody>
          <a:bodyPr/>
          <a:lstStyle/>
          <a:p>
            <a:fld id="{36B5EA5A-BC32-A742-B11B-8E7414D5B535}" type="slidenum">
              <a:rPr lang="en-US" smtClean="0"/>
              <a:pPr/>
              <a:t>5</a:t>
            </a:fld>
            <a:endParaRPr lang="en-US" dirty="0"/>
          </a:p>
        </p:txBody>
      </p:sp>
      <p:pic>
        <p:nvPicPr>
          <p:cNvPr id="10" name="Imagen 9">
            <a:extLst>
              <a:ext uri="{FF2B5EF4-FFF2-40B4-BE49-F238E27FC236}">
                <a16:creationId xmlns:a16="http://schemas.microsoft.com/office/drawing/2014/main" id="{BBCCD1B8-24AD-F173-2484-BDAF72D94CF0}"/>
              </a:ext>
            </a:extLst>
          </p:cNvPr>
          <p:cNvPicPr>
            <a:picLocks noChangeAspect="1"/>
          </p:cNvPicPr>
          <p:nvPr/>
        </p:nvPicPr>
        <p:blipFill>
          <a:blip r:embed="rId3"/>
          <a:stretch>
            <a:fillRect/>
          </a:stretch>
        </p:blipFill>
        <p:spPr>
          <a:xfrm>
            <a:off x="6330671" y="1469072"/>
            <a:ext cx="5286569" cy="2500631"/>
          </a:xfrm>
          <a:prstGeom prst="rect">
            <a:avLst/>
          </a:prstGeom>
        </p:spPr>
      </p:pic>
      <p:pic>
        <p:nvPicPr>
          <p:cNvPr id="12" name="Imagen 11">
            <a:extLst>
              <a:ext uri="{FF2B5EF4-FFF2-40B4-BE49-F238E27FC236}">
                <a16:creationId xmlns:a16="http://schemas.microsoft.com/office/drawing/2014/main" id="{25F048F4-A971-43AA-3CFA-3CF66A4489AE}"/>
              </a:ext>
            </a:extLst>
          </p:cNvPr>
          <p:cNvPicPr>
            <a:picLocks noChangeAspect="1"/>
          </p:cNvPicPr>
          <p:nvPr/>
        </p:nvPicPr>
        <p:blipFill>
          <a:blip r:embed="rId4"/>
          <a:stretch>
            <a:fillRect/>
          </a:stretch>
        </p:blipFill>
        <p:spPr>
          <a:xfrm>
            <a:off x="6739714" y="4605588"/>
            <a:ext cx="4708459" cy="656683"/>
          </a:xfrm>
          <a:prstGeom prst="rect">
            <a:avLst/>
          </a:prstGeom>
        </p:spPr>
      </p:pic>
    </p:spTree>
    <p:extLst>
      <p:ext uri="{BB962C8B-B14F-4D97-AF65-F5344CB8AC3E}">
        <p14:creationId xmlns:p14="http://schemas.microsoft.com/office/powerpoint/2010/main" val="368068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9D6EC-69D4-50C2-7840-DDD366164544}"/>
              </a:ext>
            </a:extLst>
          </p:cNvPr>
          <p:cNvSpPr>
            <a:spLocks noGrp="1"/>
          </p:cNvSpPr>
          <p:nvPr>
            <p:ph type="title"/>
          </p:nvPr>
        </p:nvSpPr>
        <p:spPr/>
        <p:txBody>
          <a:bodyPr/>
          <a:lstStyle/>
          <a:p>
            <a:r>
              <a:rPr lang="en-GB" baseline="30000" dirty="0"/>
              <a:t>3</a:t>
            </a:r>
            <a:r>
              <a:rPr lang="en-GB" dirty="0"/>
              <a:t>He proportional counter spectra</a:t>
            </a:r>
          </a:p>
        </p:txBody>
      </p:sp>
      <p:sp>
        <p:nvSpPr>
          <p:cNvPr id="3" name="Marcador de contenido 2">
            <a:extLst>
              <a:ext uri="{FF2B5EF4-FFF2-40B4-BE49-F238E27FC236}">
                <a16:creationId xmlns:a16="http://schemas.microsoft.com/office/drawing/2014/main" id="{B254C841-4AA6-A373-B323-DCBB8DCC3033}"/>
              </a:ext>
            </a:extLst>
          </p:cNvPr>
          <p:cNvSpPr>
            <a:spLocks noGrp="1"/>
          </p:cNvSpPr>
          <p:nvPr>
            <p:ph sz="half" idx="1"/>
          </p:nvPr>
        </p:nvSpPr>
        <p:spPr/>
        <p:txBody>
          <a:bodyPr/>
          <a:lstStyle/>
          <a:p>
            <a:pPr algn="just"/>
            <a:r>
              <a:rPr lang="en-US" b="0" i="0" dirty="0">
                <a:solidFill>
                  <a:srgbClr val="333333"/>
                </a:solidFill>
                <a:effectLst/>
                <a:latin typeface="+mj-lt"/>
              </a:rPr>
              <a:t>These two particles are emitted at an </a:t>
            </a:r>
            <a:r>
              <a:rPr lang="en-US" i="0" dirty="0">
                <a:solidFill>
                  <a:srgbClr val="333333"/>
                </a:solidFill>
                <a:effectLst/>
                <a:latin typeface="+mj-lt"/>
              </a:rPr>
              <a:t>angle of 180° </a:t>
            </a:r>
            <a:r>
              <a:rPr lang="en-US" b="0" i="0" dirty="0">
                <a:solidFill>
                  <a:srgbClr val="333333"/>
                </a:solidFill>
                <a:effectLst/>
                <a:latin typeface="+mj-lt"/>
              </a:rPr>
              <a:t>to each other. </a:t>
            </a:r>
          </a:p>
          <a:p>
            <a:pPr algn="just"/>
            <a:r>
              <a:rPr lang="en-US" b="0" dirty="0">
                <a:solidFill>
                  <a:srgbClr val="333333"/>
                </a:solidFill>
                <a:latin typeface="+mj-lt"/>
              </a:rPr>
              <a:t>I</a:t>
            </a:r>
            <a:r>
              <a:rPr lang="en-US" b="0" i="0" dirty="0">
                <a:solidFill>
                  <a:srgbClr val="333333"/>
                </a:solidFill>
                <a:effectLst/>
                <a:latin typeface="+mj-lt"/>
              </a:rPr>
              <a:t>t often happens that one of them, strike the </a:t>
            </a:r>
            <a:r>
              <a:rPr lang="en-US" i="0" dirty="0">
                <a:solidFill>
                  <a:srgbClr val="333333"/>
                </a:solidFill>
                <a:effectLst/>
                <a:latin typeface="+mj-lt"/>
              </a:rPr>
              <a:t>internal walls of the cathode</a:t>
            </a:r>
            <a:r>
              <a:rPr lang="en-US" b="0" i="0" dirty="0">
                <a:solidFill>
                  <a:srgbClr val="333333"/>
                </a:solidFill>
                <a:effectLst/>
                <a:latin typeface="+mj-lt"/>
              </a:rPr>
              <a:t> and lose the residual energy there without causing ionization in the sensitive environment of the detector.  </a:t>
            </a:r>
          </a:p>
          <a:p>
            <a:pPr algn="just"/>
            <a:r>
              <a:rPr lang="en-US" b="0" dirty="0">
                <a:solidFill>
                  <a:srgbClr val="333333"/>
                </a:solidFill>
                <a:latin typeface="+mj-lt"/>
              </a:rPr>
              <a:t>Proton and tritium are </a:t>
            </a:r>
            <a:r>
              <a:rPr lang="en-US" b="0" i="0" dirty="0">
                <a:solidFill>
                  <a:srgbClr val="333333"/>
                </a:solidFill>
                <a:effectLst/>
                <a:latin typeface="+mj-lt"/>
              </a:rPr>
              <a:t>emitted with energy of </a:t>
            </a:r>
            <a:r>
              <a:rPr lang="en-US" i="0" dirty="0">
                <a:solidFill>
                  <a:srgbClr val="333333"/>
                </a:solidFill>
                <a:effectLst/>
                <a:latin typeface="+mj-lt"/>
              </a:rPr>
              <a:t>574 keV </a:t>
            </a:r>
            <a:r>
              <a:rPr lang="en-US" b="0" i="0" dirty="0">
                <a:solidFill>
                  <a:srgbClr val="333333"/>
                </a:solidFill>
                <a:effectLst/>
                <a:latin typeface="+mj-lt"/>
              </a:rPr>
              <a:t>and </a:t>
            </a:r>
            <a:r>
              <a:rPr lang="en-US" i="0" dirty="0">
                <a:solidFill>
                  <a:srgbClr val="333333"/>
                </a:solidFill>
                <a:effectLst/>
                <a:latin typeface="+mj-lt"/>
              </a:rPr>
              <a:t>191 keV</a:t>
            </a:r>
            <a:endParaRPr lang="en-GB" dirty="0">
              <a:latin typeface="+mj-lt"/>
            </a:endParaRPr>
          </a:p>
        </p:txBody>
      </p:sp>
      <p:sp>
        <p:nvSpPr>
          <p:cNvPr id="5" name="Marcador de fecha 4">
            <a:extLst>
              <a:ext uri="{FF2B5EF4-FFF2-40B4-BE49-F238E27FC236}">
                <a16:creationId xmlns:a16="http://schemas.microsoft.com/office/drawing/2014/main" id="{5315E164-2DEB-6869-1B75-854BC6E04F69}"/>
              </a:ext>
            </a:extLst>
          </p:cNvPr>
          <p:cNvSpPr>
            <a:spLocks noGrp="1"/>
          </p:cNvSpPr>
          <p:nvPr>
            <p:ph type="dt" sz="half" idx="14"/>
          </p:nvPr>
        </p:nvSpPr>
        <p:spPr/>
        <p:txBody>
          <a:bodyPr/>
          <a:lstStyle/>
          <a:p>
            <a:fld id="{89A83A09-9AFD-C14A-9C29-D6392D85326F}" type="datetime3">
              <a:rPr lang="en-US" smtClean="0"/>
              <a:t>21 January 2023</a:t>
            </a:fld>
            <a:endParaRPr lang="en-US" dirty="0"/>
          </a:p>
        </p:txBody>
      </p:sp>
      <p:sp>
        <p:nvSpPr>
          <p:cNvPr id="6" name="Marcador de pie de página 5">
            <a:extLst>
              <a:ext uri="{FF2B5EF4-FFF2-40B4-BE49-F238E27FC236}">
                <a16:creationId xmlns:a16="http://schemas.microsoft.com/office/drawing/2014/main" id="{F2C9B744-D0A8-24EA-73B9-E5DE75596390}"/>
              </a:ext>
            </a:extLst>
          </p:cNvPr>
          <p:cNvSpPr>
            <a:spLocks noGrp="1"/>
          </p:cNvSpPr>
          <p:nvPr>
            <p:ph type="ftr" sz="quarter" idx="15"/>
          </p:nvPr>
        </p:nvSpPr>
        <p:spPr/>
        <p:txBody>
          <a:bodyPr/>
          <a:lstStyle/>
          <a:p>
            <a:r>
              <a:rPr lang="en-US"/>
              <a:t>Roger G. March | Data Analysis of </a:t>
            </a:r>
            <a:r>
              <a:rPr lang="en-US" baseline="30000"/>
              <a:t>3</a:t>
            </a:r>
            <a:r>
              <a:rPr lang="en-US"/>
              <a:t>He proportional counters</a:t>
            </a:r>
            <a:endParaRPr lang="en-US" dirty="0"/>
          </a:p>
        </p:txBody>
      </p:sp>
      <p:sp>
        <p:nvSpPr>
          <p:cNvPr id="7" name="Marcador de número de diapositiva 6">
            <a:extLst>
              <a:ext uri="{FF2B5EF4-FFF2-40B4-BE49-F238E27FC236}">
                <a16:creationId xmlns:a16="http://schemas.microsoft.com/office/drawing/2014/main" id="{56F6E670-FCCC-3D47-49F5-DEC4DEA45331}"/>
              </a:ext>
            </a:extLst>
          </p:cNvPr>
          <p:cNvSpPr>
            <a:spLocks noGrp="1"/>
          </p:cNvSpPr>
          <p:nvPr>
            <p:ph type="sldNum" sz="quarter" idx="16"/>
          </p:nvPr>
        </p:nvSpPr>
        <p:spPr/>
        <p:txBody>
          <a:bodyPr/>
          <a:lstStyle/>
          <a:p>
            <a:fld id="{36B5EA5A-BC32-A742-B11B-8E7414D5B535}" type="slidenum">
              <a:rPr lang="en-US" smtClean="0"/>
              <a:pPr/>
              <a:t>6</a:t>
            </a:fld>
            <a:endParaRPr lang="en-US" dirty="0"/>
          </a:p>
        </p:txBody>
      </p:sp>
      <p:pic>
        <p:nvPicPr>
          <p:cNvPr id="9" name="Imagen 8">
            <a:extLst>
              <a:ext uri="{FF2B5EF4-FFF2-40B4-BE49-F238E27FC236}">
                <a16:creationId xmlns:a16="http://schemas.microsoft.com/office/drawing/2014/main" id="{E7F66274-6270-28B9-2FEB-BD6F5CC58A9C}"/>
              </a:ext>
            </a:extLst>
          </p:cNvPr>
          <p:cNvPicPr>
            <a:picLocks noChangeAspect="1"/>
          </p:cNvPicPr>
          <p:nvPr/>
        </p:nvPicPr>
        <p:blipFill>
          <a:blip r:embed="rId3"/>
          <a:stretch>
            <a:fillRect/>
          </a:stretch>
        </p:blipFill>
        <p:spPr>
          <a:xfrm>
            <a:off x="6167439" y="938928"/>
            <a:ext cx="5916115" cy="5039841"/>
          </a:xfrm>
          <a:prstGeom prst="rect">
            <a:avLst/>
          </a:prstGeom>
        </p:spPr>
      </p:pic>
      <p:cxnSp>
        <p:nvCxnSpPr>
          <p:cNvPr id="12" name="Conector recto de flecha 11">
            <a:extLst>
              <a:ext uri="{FF2B5EF4-FFF2-40B4-BE49-F238E27FC236}">
                <a16:creationId xmlns:a16="http://schemas.microsoft.com/office/drawing/2014/main" id="{2C083A7C-1F40-D93A-A471-0DC7F11FF7CA}"/>
              </a:ext>
            </a:extLst>
          </p:cNvPr>
          <p:cNvCxnSpPr/>
          <p:nvPr/>
        </p:nvCxnSpPr>
        <p:spPr>
          <a:xfrm>
            <a:off x="7520805" y="3138178"/>
            <a:ext cx="292175" cy="40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859C029-94B7-B0AC-6387-3A81539C0687}"/>
              </a:ext>
            </a:extLst>
          </p:cNvPr>
          <p:cNvCxnSpPr/>
          <p:nvPr/>
        </p:nvCxnSpPr>
        <p:spPr>
          <a:xfrm>
            <a:off x="10410092" y="2039815"/>
            <a:ext cx="697454" cy="51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55F3EDF3-63BB-A692-5150-2F64C490B7DD}"/>
              </a:ext>
            </a:extLst>
          </p:cNvPr>
          <p:cNvCxnSpPr/>
          <p:nvPr/>
        </p:nvCxnSpPr>
        <p:spPr>
          <a:xfrm>
            <a:off x="9782457" y="3230159"/>
            <a:ext cx="362513" cy="71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635370B7-A9F2-9B88-13B9-FE7689963952}"/>
              </a:ext>
            </a:extLst>
          </p:cNvPr>
          <p:cNvCxnSpPr/>
          <p:nvPr/>
        </p:nvCxnSpPr>
        <p:spPr>
          <a:xfrm>
            <a:off x="7001382" y="2959626"/>
            <a:ext cx="0" cy="98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50EB0AE5-651F-0324-009D-52A9705FF3EA}"/>
              </a:ext>
            </a:extLst>
          </p:cNvPr>
          <p:cNvSpPr txBox="1"/>
          <p:nvPr/>
        </p:nvSpPr>
        <p:spPr>
          <a:xfrm>
            <a:off x="7520805" y="2903070"/>
            <a:ext cx="1444643" cy="184666"/>
          </a:xfrm>
          <a:prstGeom prst="rect">
            <a:avLst/>
          </a:prstGeom>
          <a:noFill/>
        </p:spPr>
        <p:txBody>
          <a:bodyPr wrap="square" lIns="0" tIns="0" rIns="0" bIns="0" rtlCol="0">
            <a:spAutoFit/>
          </a:bodyPr>
          <a:lstStyle/>
          <a:p>
            <a:pPr algn="l"/>
            <a:r>
              <a:rPr lang="en-GB" sz="1200" dirty="0">
                <a:solidFill>
                  <a:schemeClr val="tx2"/>
                </a:solidFill>
              </a:rPr>
              <a:t>Tritium edge</a:t>
            </a:r>
          </a:p>
        </p:txBody>
      </p:sp>
      <p:sp>
        <p:nvSpPr>
          <p:cNvPr id="20" name="CuadroTexto 19">
            <a:extLst>
              <a:ext uri="{FF2B5EF4-FFF2-40B4-BE49-F238E27FC236}">
                <a16:creationId xmlns:a16="http://schemas.microsoft.com/office/drawing/2014/main" id="{5A6E22F1-EEAB-1562-5058-FB56A3F8263E}"/>
              </a:ext>
            </a:extLst>
          </p:cNvPr>
          <p:cNvSpPr txBox="1"/>
          <p:nvPr/>
        </p:nvSpPr>
        <p:spPr>
          <a:xfrm>
            <a:off x="7545372" y="5959448"/>
            <a:ext cx="4858763" cy="138499"/>
          </a:xfrm>
          <a:prstGeom prst="rect">
            <a:avLst/>
          </a:prstGeom>
          <a:noFill/>
        </p:spPr>
        <p:txBody>
          <a:bodyPr wrap="square" lIns="0" tIns="0" rIns="0" bIns="0" rtlCol="0">
            <a:spAutoFit/>
          </a:bodyPr>
          <a:lstStyle/>
          <a:p>
            <a:pPr algn="l"/>
            <a:r>
              <a:rPr lang="en-GB" sz="900" dirty="0">
                <a:solidFill>
                  <a:schemeClr val="tx2"/>
                </a:solidFill>
              </a:rPr>
              <a:t>Source: </a:t>
            </a:r>
            <a:r>
              <a:rPr lang="en-GB" sz="900" dirty="0" err="1">
                <a:solidFill>
                  <a:schemeClr val="tx2"/>
                </a:solidFill>
              </a:rPr>
              <a:t>Vacutek</a:t>
            </a:r>
            <a:r>
              <a:rPr lang="en-GB" sz="900" dirty="0">
                <a:solidFill>
                  <a:schemeClr val="tx2"/>
                </a:solidFill>
              </a:rPr>
              <a:t> V60 datasheet</a:t>
            </a:r>
          </a:p>
        </p:txBody>
      </p:sp>
      <p:sp>
        <p:nvSpPr>
          <p:cNvPr id="21" name="CuadroTexto 20">
            <a:extLst>
              <a:ext uri="{FF2B5EF4-FFF2-40B4-BE49-F238E27FC236}">
                <a16:creationId xmlns:a16="http://schemas.microsoft.com/office/drawing/2014/main" id="{D708ADCA-8841-0A3F-FD9F-A888C06159E1}"/>
              </a:ext>
            </a:extLst>
          </p:cNvPr>
          <p:cNvSpPr txBox="1"/>
          <p:nvPr/>
        </p:nvSpPr>
        <p:spPr>
          <a:xfrm>
            <a:off x="9327962" y="1841168"/>
            <a:ext cx="1141647" cy="169277"/>
          </a:xfrm>
          <a:prstGeom prst="rect">
            <a:avLst/>
          </a:prstGeom>
          <a:noFill/>
        </p:spPr>
        <p:txBody>
          <a:bodyPr wrap="square" lIns="0" tIns="0" rIns="0" bIns="0" rtlCol="0">
            <a:spAutoFit/>
          </a:bodyPr>
          <a:lstStyle/>
          <a:p>
            <a:pPr algn="l"/>
            <a:r>
              <a:rPr lang="en-GB" sz="1100" dirty="0">
                <a:solidFill>
                  <a:schemeClr val="tx2"/>
                </a:solidFill>
              </a:rPr>
              <a:t>Full energy peak</a:t>
            </a:r>
          </a:p>
        </p:txBody>
      </p:sp>
      <p:sp>
        <p:nvSpPr>
          <p:cNvPr id="23" name="CuadroTexto 22">
            <a:extLst>
              <a:ext uri="{FF2B5EF4-FFF2-40B4-BE49-F238E27FC236}">
                <a16:creationId xmlns:a16="http://schemas.microsoft.com/office/drawing/2014/main" id="{047C52ED-EDC9-FA36-43D9-AAF2F89D16D8}"/>
              </a:ext>
            </a:extLst>
          </p:cNvPr>
          <p:cNvSpPr txBox="1"/>
          <p:nvPr/>
        </p:nvSpPr>
        <p:spPr>
          <a:xfrm>
            <a:off x="9108324" y="2943959"/>
            <a:ext cx="1141647" cy="169277"/>
          </a:xfrm>
          <a:prstGeom prst="rect">
            <a:avLst/>
          </a:prstGeom>
          <a:noFill/>
        </p:spPr>
        <p:txBody>
          <a:bodyPr wrap="square" lIns="0" tIns="0" rIns="0" bIns="0" rtlCol="0">
            <a:spAutoFit/>
          </a:bodyPr>
          <a:lstStyle/>
          <a:p>
            <a:pPr algn="l"/>
            <a:r>
              <a:rPr lang="en-GB" sz="1100" dirty="0">
                <a:solidFill>
                  <a:schemeClr val="tx2"/>
                </a:solidFill>
              </a:rPr>
              <a:t>Proton edge</a:t>
            </a:r>
          </a:p>
        </p:txBody>
      </p:sp>
      <p:sp>
        <p:nvSpPr>
          <p:cNvPr id="25" name="CuadroTexto 24">
            <a:extLst>
              <a:ext uri="{FF2B5EF4-FFF2-40B4-BE49-F238E27FC236}">
                <a16:creationId xmlns:a16="http://schemas.microsoft.com/office/drawing/2014/main" id="{519D0D45-48F4-28D2-32E5-07B426D151E1}"/>
              </a:ext>
            </a:extLst>
          </p:cNvPr>
          <p:cNvSpPr txBox="1"/>
          <p:nvPr/>
        </p:nvSpPr>
        <p:spPr>
          <a:xfrm>
            <a:off x="6847179" y="2504150"/>
            <a:ext cx="1141647" cy="338554"/>
          </a:xfrm>
          <a:prstGeom prst="rect">
            <a:avLst/>
          </a:prstGeom>
          <a:noFill/>
        </p:spPr>
        <p:txBody>
          <a:bodyPr wrap="square" lIns="0" tIns="0" rIns="0" bIns="0" rtlCol="0">
            <a:spAutoFit/>
          </a:bodyPr>
          <a:lstStyle/>
          <a:p>
            <a:pPr algn="l"/>
            <a:r>
              <a:rPr lang="en-GB" sz="1100" dirty="0">
                <a:solidFill>
                  <a:schemeClr val="tx2"/>
                </a:solidFill>
              </a:rPr>
              <a:t>Gamma pule up background</a:t>
            </a:r>
          </a:p>
        </p:txBody>
      </p:sp>
    </p:spTree>
    <p:extLst>
      <p:ext uri="{BB962C8B-B14F-4D97-AF65-F5344CB8AC3E}">
        <p14:creationId xmlns:p14="http://schemas.microsoft.com/office/powerpoint/2010/main" val="55425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712B2-6EDA-CDCA-42CD-7CFB7FEA4453}"/>
              </a:ext>
            </a:extLst>
          </p:cNvPr>
          <p:cNvSpPr>
            <a:spLocks noGrp="1"/>
          </p:cNvSpPr>
          <p:nvPr>
            <p:ph type="title"/>
          </p:nvPr>
        </p:nvSpPr>
        <p:spPr/>
        <p:txBody>
          <a:bodyPr/>
          <a:lstStyle/>
          <a:p>
            <a:r>
              <a:rPr lang="es-ES" dirty="0" err="1"/>
              <a:t>Calibration</a:t>
            </a:r>
            <a:r>
              <a:rPr lang="es-ES" dirty="0"/>
              <a:t> </a:t>
            </a:r>
            <a:r>
              <a:rPr lang="es-ES" dirty="0" err="1"/>
              <a:t>Setup</a:t>
            </a:r>
            <a:r>
              <a:rPr lang="es-ES" dirty="0"/>
              <a:t> </a:t>
            </a:r>
          </a:p>
        </p:txBody>
      </p:sp>
      <p:sp>
        <p:nvSpPr>
          <p:cNvPr id="9" name="Marcador de contenido 8">
            <a:extLst>
              <a:ext uri="{FF2B5EF4-FFF2-40B4-BE49-F238E27FC236}">
                <a16:creationId xmlns:a16="http://schemas.microsoft.com/office/drawing/2014/main" id="{3075B2C2-49DB-F122-C28F-7569AA36DFA5}"/>
              </a:ext>
            </a:extLst>
          </p:cNvPr>
          <p:cNvSpPr>
            <a:spLocks noGrp="1"/>
          </p:cNvSpPr>
          <p:nvPr>
            <p:ph sz="half" idx="1"/>
          </p:nvPr>
        </p:nvSpPr>
        <p:spPr/>
        <p:txBody>
          <a:bodyPr/>
          <a:lstStyle/>
          <a:p>
            <a:r>
              <a:rPr lang="es-ES" sz="1800" b="0" dirty="0" err="1"/>
              <a:t>Three</a:t>
            </a:r>
            <a:r>
              <a:rPr lang="es-ES" sz="1800" b="0" dirty="0"/>
              <a:t> </a:t>
            </a:r>
            <a:r>
              <a:rPr lang="es-ES" sz="1800" b="0" dirty="0" err="1"/>
              <a:t>different</a:t>
            </a:r>
            <a:r>
              <a:rPr lang="es-ES" sz="1800" b="0" dirty="0"/>
              <a:t> 3He </a:t>
            </a:r>
            <a:r>
              <a:rPr lang="es-ES" sz="1800" b="0" dirty="0" err="1"/>
              <a:t>proportional</a:t>
            </a:r>
            <a:r>
              <a:rPr lang="es-ES" sz="1800" b="0" dirty="0"/>
              <a:t> </a:t>
            </a:r>
            <a:r>
              <a:rPr lang="es-ES" sz="1800" b="0" dirty="0" err="1"/>
              <a:t>detectors</a:t>
            </a:r>
            <a:r>
              <a:rPr lang="es-ES" sz="1800" b="0" dirty="0"/>
              <a:t>:</a:t>
            </a:r>
          </a:p>
          <a:p>
            <a:pPr marL="342900" indent="-342900">
              <a:buFont typeface="Arial" panose="020B0604020202020204" pitchFamily="34" charset="0"/>
              <a:buChar char="•"/>
            </a:pPr>
            <a:r>
              <a:rPr lang="es-ES" sz="1800" dirty="0">
                <a:solidFill>
                  <a:srgbClr val="000000"/>
                </a:solidFill>
              </a:rPr>
              <a:t>LND </a:t>
            </a:r>
          </a:p>
          <a:p>
            <a:pPr marL="342900" indent="-342900">
              <a:buFont typeface="Arial" panose="020B0604020202020204" pitchFamily="34" charset="0"/>
              <a:buChar char="•"/>
            </a:pPr>
            <a:r>
              <a:rPr lang="es-ES" sz="1800" dirty="0" err="1">
                <a:solidFill>
                  <a:srgbClr val="000000"/>
                </a:solidFill>
              </a:rPr>
              <a:t>Vacutek</a:t>
            </a:r>
            <a:r>
              <a:rPr lang="es-ES" sz="1800" dirty="0">
                <a:solidFill>
                  <a:srgbClr val="000000"/>
                </a:solidFill>
              </a:rPr>
              <a:t> V60</a:t>
            </a:r>
          </a:p>
          <a:p>
            <a:pPr marL="342900" indent="-342900">
              <a:buFont typeface="Arial" panose="020B0604020202020204" pitchFamily="34" charset="0"/>
              <a:buChar char="•"/>
            </a:pPr>
            <a:r>
              <a:rPr lang="es-ES" sz="1800" dirty="0" err="1">
                <a:solidFill>
                  <a:srgbClr val="000000"/>
                </a:solidFill>
              </a:rPr>
              <a:t>Vacutek</a:t>
            </a:r>
            <a:r>
              <a:rPr lang="es-ES" sz="1800" dirty="0">
                <a:solidFill>
                  <a:srgbClr val="000000"/>
                </a:solidFill>
              </a:rPr>
              <a:t> V61 </a:t>
            </a:r>
          </a:p>
          <a:p>
            <a:r>
              <a:rPr lang="es-ES" sz="1800" b="0" dirty="0"/>
              <a:t>V60, V61 new adicional </a:t>
            </a:r>
            <a:r>
              <a:rPr lang="es-ES" sz="1800" b="0" dirty="0" err="1"/>
              <a:t>tubes</a:t>
            </a:r>
            <a:r>
              <a:rPr lang="es-ES" sz="1800" b="0" dirty="0"/>
              <a:t> </a:t>
            </a:r>
            <a:r>
              <a:rPr lang="es-ES" sz="1800" b="0" dirty="0" err="1"/>
              <a:t>to</a:t>
            </a:r>
            <a:r>
              <a:rPr lang="es-ES" sz="1800" b="0" dirty="0"/>
              <a:t> be </a:t>
            </a:r>
            <a:r>
              <a:rPr lang="es-ES" sz="1800" b="0" dirty="0" err="1"/>
              <a:t>used</a:t>
            </a:r>
            <a:r>
              <a:rPr lang="es-ES" sz="1800" b="0" dirty="0"/>
              <a:t> in </a:t>
            </a:r>
            <a:r>
              <a:rPr lang="es-ES" sz="1800" b="0" dirty="0" err="1"/>
              <a:t>experiments</a:t>
            </a:r>
            <a:r>
              <a:rPr lang="es-ES" sz="1800" b="0" dirty="0"/>
              <a:t> at </a:t>
            </a:r>
            <a:r>
              <a:rPr lang="es-ES" sz="1800" b="0" dirty="0" err="1"/>
              <a:t>n_TOF</a:t>
            </a:r>
            <a:r>
              <a:rPr lang="es-ES" sz="1800" b="0" dirty="0"/>
              <a:t> </a:t>
            </a:r>
            <a:r>
              <a:rPr lang="es-ES" sz="1800" b="0" dirty="0" err="1"/>
              <a:t>for</a:t>
            </a:r>
            <a:r>
              <a:rPr lang="es-ES" sz="1800" b="0" dirty="0"/>
              <a:t> </a:t>
            </a:r>
            <a:r>
              <a:rPr lang="es-ES" sz="1800" b="0" dirty="0" err="1"/>
              <a:t>the</a:t>
            </a:r>
            <a:r>
              <a:rPr lang="es-ES" sz="1800" b="0" dirty="0"/>
              <a:t> UPC </a:t>
            </a:r>
            <a:r>
              <a:rPr lang="es-ES" sz="1800" b="0" dirty="0" err="1"/>
              <a:t>LINrem</a:t>
            </a:r>
            <a:r>
              <a:rPr lang="es-ES" sz="1800" b="0" dirty="0"/>
              <a:t> </a:t>
            </a:r>
            <a:r>
              <a:rPr lang="es-ES" sz="1800" b="0" dirty="0" err="1"/>
              <a:t>neutron</a:t>
            </a:r>
            <a:r>
              <a:rPr lang="es-ES" sz="1800" b="0" dirty="0"/>
              <a:t> </a:t>
            </a:r>
            <a:r>
              <a:rPr lang="es-ES" sz="1800" b="0" dirty="0" err="1"/>
              <a:t>dosimeters</a:t>
            </a:r>
            <a:r>
              <a:rPr lang="es-ES" sz="1800" b="0" dirty="0"/>
              <a:t>.  </a:t>
            </a:r>
          </a:p>
        </p:txBody>
      </p:sp>
      <p:pic>
        <p:nvPicPr>
          <p:cNvPr id="12" name="Marcador de posición de imagen 11" descr="Cable de computadora&#10;&#10;Descripción generada automáticamente con confianza media">
            <a:extLst>
              <a:ext uri="{FF2B5EF4-FFF2-40B4-BE49-F238E27FC236}">
                <a16:creationId xmlns:a16="http://schemas.microsoft.com/office/drawing/2014/main" id="{9E1904C4-E4F6-5360-58E2-E706229335B1}"/>
              </a:ext>
            </a:extLst>
          </p:cNvPr>
          <p:cNvPicPr>
            <a:picLocks noGrp="1" noChangeAspect="1"/>
          </p:cNvPicPr>
          <p:nvPr>
            <p:ph type="pic" sz="quarter" idx="13"/>
          </p:nvPr>
        </p:nvPicPr>
        <p:blipFill>
          <a:blip r:embed="rId3"/>
          <a:srcRect l="19382" r="19382"/>
          <a:stretch>
            <a:fillRect/>
          </a:stretch>
        </p:blipFill>
        <p:spPr/>
      </p:pic>
      <p:sp>
        <p:nvSpPr>
          <p:cNvPr id="4" name="Marcador de fecha 3">
            <a:extLst>
              <a:ext uri="{FF2B5EF4-FFF2-40B4-BE49-F238E27FC236}">
                <a16:creationId xmlns:a16="http://schemas.microsoft.com/office/drawing/2014/main" id="{F279B0D3-C152-7A6B-C1E4-C9BD31EF9A6B}"/>
              </a:ext>
            </a:extLst>
          </p:cNvPr>
          <p:cNvSpPr>
            <a:spLocks noGrp="1"/>
          </p:cNvSpPr>
          <p:nvPr>
            <p:ph type="dt" sz="half" idx="14"/>
          </p:nvPr>
        </p:nvSpPr>
        <p:spPr>
          <a:xfrm>
            <a:off x="2574099" y="6458963"/>
            <a:ext cx="1542289" cy="365125"/>
          </a:xfrm>
        </p:spPr>
        <p:txBody>
          <a:bodyPr/>
          <a:lstStyle/>
          <a:p>
            <a:r>
              <a:rPr lang="en-US" dirty="0"/>
              <a:t>30 June 2022</a:t>
            </a:r>
          </a:p>
          <a:p>
            <a:endParaRPr lang="en-US" dirty="0"/>
          </a:p>
        </p:txBody>
      </p:sp>
      <p:sp>
        <p:nvSpPr>
          <p:cNvPr id="5" name="Marcador de pie de página 4">
            <a:extLst>
              <a:ext uri="{FF2B5EF4-FFF2-40B4-BE49-F238E27FC236}">
                <a16:creationId xmlns:a16="http://schemas.microsoft.com/office/drawing/2014/main" id="{54E76568-29F7-D225-E15C-BF6C6E7F5559}"/>
              </a:ext>
            </a:extLst>
          </p:cNvPr>
          <p:cNvSpPr>
            <a:spLocks noGrp="1"/>
          </p:cNvSpPr>
          <p:nvPr>
            <p:ph type="ftr" sz="quarter" idx="15"/>
          </p:nvPr>
        </p:nvSpPr>
        <p:spPr/>
        <p:txBody>
          <a:bodyPr/>
          <a:lstStyle/>
          <a:p>
            <a:r>
              <a:rPr lang="en-US" dirty="0"/>
              <a:t>Roger G. March | Data Analysis of </a:t>
            </a:r>
            <a:r>
              <a:rPr lang="en-US" baseline="30000" dirty="0"/>
              <a:t>3</a:t>
            </a:r>
            <a:r>
              <a:rPr lang="en-US" dirty="0"/>
              <a:t>He proportional counters</a:t>
            </a:r>
          </a:p>
        </p:txBody>
      </p:sp>
      <p:sp>
        <p:nvSpPr>
          <p:cNvPr id="6" name="Marcador de número de diapositiva 5">
            <a:extLst>
              <a:ext uri="{FF2B5EF4-FFF2-40B4-BE49-F238E27FC236}">
                <a16:creationId xmlns:a16="http://schemas.microsoft.com/office/drawing/2014/main" id="{79B0378B-F237-8FB8-E686-D9763821F56D}"/>
              </a:ext>
            </a:extLst>
          </p:cNvPr>
          <p:cNvSpPr>
            <a:spLocks noGrp="1"/>
          </p:cNvSpPr>
          <p:nvPr>
            <p:ph type="sldNum" sz="quarter" idx="16"/>
          </p:nvPr>
        </p:nvSpPr>
        <p:spPr/>
        <p:txBody>
          <a:bodyPr/>
          <a:lstStyle/>
          <a:p>
            <a:fld id="{36B5EA5A-BC32-A742-B11B-8E7414D5B535}" type="slidenum">
              <a:rPr lang="en-US" smtClean="0"/>
              <a:pPr/>
              <a:t>7</a:t>
            </a:fld>
            <a:endParaRPr lang="en-US" dirty="0"/>
          </a:p>
        </p:txBody>
      </p:sp>
      <p:pic>
        <p:nvPicPr>
          <p:cNvPr id="13" name="Imagen 12">
            <a:extLst>
              <a:ext uri="{FF2B5EF4-FFF2-40B4-BE49-F238E27FC236}">
                <a16:creationId xmlns:a16="http://schemas.microsoft.com/office/drawing/2014/main" id="{27BC0FC4-5623-6C92-0105-B773AAEBEEA8}"/>
              </a:ext>
            </a:extLst>
          </p:cNvPr>
          <p:cNvPicPr>
            <a:picLocks noChangeAspect="1"/>
          </p:cNvPicPr>
          <p:nvPr/>
        </p:nvPicPr>
        <p:blipFill>
          <a:blip r:embed="rId4"/>
          <a:stretch>
            <a:fillRect/>
          </a:stretch>
        </p:blipFill>
        <p:spPr>
          <a:xfrm>
            <a:off x="1360517" y="6369602"/>
            <a:ext cx="1293444" cy="387805"/>
          </a:xfrm>
          <a:prstGeom prst="rect">
            <a:avLst/>
          </a:prstGeom>
        </p:spPr>
      </p:pic>
      <p:pic>
        <p:nvPicPr>
          <p:cNvPr id="15" name="Imagen 14">
            <a:extLst>
              <a:ext uri="{FF2B5EF4-FFF2-40B4-BE49-F238E27FC236}">
                <a16:creationId xmlns:a16="http://schemas.microsoft.com/office/drawing/2014/main" id="{F1E34B10-FDFF-17A2-49C6-27755BD8D0F0}"/>
              </a:ext>
            </a:extLst>
          </p:cNvPr>
          <p:cNvPicPr>
            <a:picLocks noChangeAspect="1"/>
          </p:cNvPicPr>
          <p:nvPr/>
        </p:nvPicPr>
        <p:blipFill>
          <a:blip r:embed="rId5"/>
          <a:stretch>
            <a:fillRect/>
          </a:stretch>
        </p:blipFill>
        <p:spPr>
          <a:xfrm>
            <a:off x="1360517" y="4724088"/>
            <a:ext cx="3318069" cy="1501030"/>
          </a:xfrm>
          <a:prstGeom prst="rect">
            <a:avLst/>
          </a:prstGeom>
        </p:spPr>
      </p:pic>
    </p:spTree>
    <p:extLst>
      <p:ext uri="{BB962C8B-B14F-4D97-AF65-F5344CB8AC3E}">
        <p14:creationId xmlns:p14="http://schemas.microsoft.com/office/powerpoint/2010/main" val="7050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392B8F9-16CC-DF4E-C709-E8A28A8059AA}"/>
              </a:ext>
            </a:extLst>
          </p:cNvPr>
          <p:cNvSpPr>
            <a:spLocks noGrp="1"/>
          </p:cNvSpPr>
          <p:nvPr>
            <p:ph type="title"/>
          </p:nvPr>
        </p:nvSpPr>
        <p:spPr/>
        <p:txBody>
          <a:bodyPr/>
          <a:lstStyle/>
          <a:p>
            <a:r>
              <a:rPr lang="es-ES" dirty="0"/>
              <a:t>Data </a:t>
            </a:r>
            <a:r>
              <a:rPr lang="es-ES" dirty="0" err="1"/>
              <a:t>Acquisition</a:t>
            </a:r>
            <a:r>
              <a:rPr lang="es-ES" dirty="0"/>
              <a:t> </a:t>
            </a:r>
            <a:r>
              <a:rPr lang="es-ES" dirty="0" err="1"/>
              <a:t>System</a:t>
            </a:r>
            <a:r>
              <a:rPr lang="es-ES" dirty="0"/>
              <a:t> </a:t>
            </a:r>
            <a:endParaRPr lang="en-GB" dirty="0"/>
          </a:p>
        </p:txBody>
      </p:sp>
      <p:sp>
        <p:nvSpPr>
          <p:cNvPr id="8" name="Marcador de texto 7">
            <a:extLst>
              <a:ext uri="{FF2B5EF4-FFF2-40B4-BE49-F238E27FC236}">
                <a16:creationId xmlns:a16="http://schemas.microsoft.com/office/drawing/2014/main" id="{FCF18BD6-002B-33E6-FD3C-243281C39B24}"/>
              </a:ext>
            </a:extLst>
          </p:cNvPr>
          <p:cNvSpPr>
            <a:spLocks noGrp="1"/>
          </p:cNvSpPr>
          <p:nvPr>
            <p:ph type="body" idx="1"/>
          </p:nvPr>
        </p:nvSpPr>
        <p:spPr/>
        <p:txBody>
          <a:bodyPr/>
          <a:lstStyle/>
          <a:p>
            <a:r>
              <a:rPr lang="en-GB" dirty="0"/>
              <a:t> CERN </a:t>
            </a:r>
            <a:r>
              <a:rPr lang="en-GB" dirty="0" err="1"/>
              <a:t>n_TOF</a:t>
            </a:r>
            <a:r>
              <a:rPr lang="en-GB" dirty="0"/>
              <a:t> collaboration</a:t>
            </a:r>
          </a:p>
        </p:txBody>
      </p:sp>
      <p:sp>
        <p:nvSpPr>
          <p:cNvPr id="4" name="Marcador de fecha 3">
            <a:extLst>
              <a:ext uri="{FF2B5EF4-FFF2-40B4-BE49-F238E27FC236}">
                <a16:creationId xmlns:a16="http://schemas.microsoft.com/office/drawing/2014/main" id="{A329A01A-F39B-AABF-7389-6C0CAECFDF2B}"/>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5" name="Marcador de pie de página 4">
            <a:extLst>
              <a:ext uri="{FF2B5EF4-FFF2-40B4-BE49-F238E27FC236}">
                <a16:creationId xmlns:a16="http://schemas.microsoft.com/office/drawing/2014/main" id="{CB77CC42-0C56-A962-2399-7194FA1E14C7}"/>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6" name="Marcador de número de diapositiva 5">
            <a:extLst>
              <a:ext uri="{FF2B5EF4-FFF2-40B4-BE49-F238E27FC236}">
                <a16:creationId xmlns:a16="http://schemas.microsoft.com/office/drawing/2014/main" id="{17796BE7-E2D1-9918-7F98-48EBDC727101}"/>
              </a:ext>
            </a:extLst>
          </p:cNvPr>
          <p:cNvSpPr>
            <a:spLocks noGrp="1"/>
          </p:cNvSpPr>
          <p:nvPr>
            <p:ph type="sldNum" sz="quarter" idx="12"/>
          </p:nvPr>
        </p:nvSpPr>
        <p:spPr/>
        <p:txBody>
          <a:bodyPr/>
          <a:lstStyle/>
          <a:p>
            <a:fld id="{36B5EA5A-BC32-A742-B11B-8E7414D5B535}" type="slidenum">
              <a:rPr lang="en-US" smtClean="0"/>
              <a:pPr/>
              <a:t>8</a:t>
            </a:fld>
            <a:endParaRPr lang="en-US" dirty="0"/>
          </a:p>
        </p:txBody>
      </p:sp>
      <p:pic>
        <p:nvPicPr>
          <p:cNvPr id="9" name="Imagen 8">
            <a:extLst>
              <a:ext uri="{FF2B5EF4-FFF2-40B4-BE49-F238E27FC236}">
                <a16:creationId xmlns:a16="http://schemas.microsoft.com/office/drawing/2014/main" id="{11386A26-3C37-CCF9-5869-113E03BCCABD}"/>
              </a:ext>
            </a:extLst>
          </p:cNvPr>
          <p:cNvPicPr>
            <a:picLocks noChangeAspect="1"/>
          </p:cNvPicPr>
          <p:nvPr/>
        </p:nvPicPr>
        <p:blipFill>
          <a:blip r:embed="rId2"/>
          <a:stretch>
            <a:fillRect/>
          </a:stretch>
        </p:blipFill>
        <p:spPr>
          <a:xfrm>
            <a:off x="1360517" y="6369602"/>
            <a:ext cx="1293444" cy="387805"/>
          </a:xfrm>
          <a:prstGeom prst="rect">
            <a:avLst/>
          </a:prstGeom>
        </p:spPr>
      </p:pic>
    </p:spTree>
    <p:extLst>
      <p:ext uri="{BB962C8B-B14F-4D97-AF65-F5344CB8AC3E}">
        <p14:creationId xmlns:p14="http://schemas.microsoft.com/office/powerpoint/2010/main" val="107992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B39-0AD6-F547-95DA-8A8FF1A65A50}"/>
              </a:ext>
            </a:extLst>
          </p:cNvPr>
          <p:cNvSpPr>
            <a:spLocks noGrp="1"/>
          </p:cNvSpPr>
          <p:nvPr>
            <p:ph type="title"/>
          </p:nvPr>
        </p:nvSpPr>
        <p:spPr/>
        <p:txBody>
          <a:bodyPr/>
          <a:lstStyle/>
          <a:p>
            <a:r>
              <a:rPr lang="es-ES" dirty="0"/>
              <a:t>Data </a:t>
            </a:r>
            <a:r>
              <a:rPr lang="es-ES" dirty="0" err="1"/>
              <a:t>Acquisition</a:t>
            </a:r>
            <a:r>
              <a:rPr lang="es-ES" dirty="0"/>
              <a:t> </a:t>
            </a:r>
            <a:r>
              <a:rPr lang="es-ES" dirty="0" err="1"/>
              <a:t>System</a:t>
            </a:r>
            <a:r>
              <a:rPr lang="es-ES" dirty="0"/>
              <a:t> </a:t>
            </a:r>
            <a:endParaRPr lang="en-US" dirty="0"/>
          </a:p>
        </p:txBody>
      </p:sp>
      <p:sp>
        <p:nvSpPr>
          <p:cNvPr id="3" name="Text Placeholder 2">
            <a:extLst>
              <a:ext uri="{FF2B5EF4-FFF2-40B4-BE49-F238E27FC236}">
                <a16:creationId xmlns:a16="http://schemas.microsoft.com/office/drawing/2014/main" id="{10BD96A5-0591-3145-AF4F-52E6DDB12593}"/>
              </a:ext>
            </a:extLst>
          </p:cNvPr>
          <p:cNvSpPr>
            <a:spLocks noGrp="1"/>
          </p:cNvSpPr>
          <p:nvPr>
            <p:ph type="body" idx="1"/>
          </p:nvPr>
        </p:nvSpPr>
        <p:spPr/>
        <p:txBody>
          <a:bodyPr/>
          <a:lstStyle/>
          <a:p>
            <a:r>
              <a:rPr lang="en-US" dirty="0"/>
              <a:t>Digital Electronics</a:t>
            </a:r>
          </a:p>
        </p:txBody>
      </p:sp>
      <p:sp>
        <p:nvSpPr>
          <p:cNvPr id="5" name="Text Placeholder 4">
            <a:extLst>
              <a:ext uri="{FF2B5EF4-FFF2-40B4-BE49-F238E27FC236}">
                <a16:creationId xmlns:a16="http://schemas.microsoft.com/office/drawing/2014/main" id="{ECEE151B-8922-7E46-9018-C7FDD02AAABE}"/>
              </a:ext>
            </a:extLst>
          </p:cNvPr>
          <p:cNvSpPr>
            <a:spLocks noGrp="1"/>
          </p:cNvSpPr>
          <p:nvPr>
            <p:ph type="body" sz="quarter" idx="3"/>
          </p:nvPr>
        </p:nvSpPr>
        <p:spPr/>
        <p:txBody>
          <a:bodyPr/>
          <a:lstStyle/>
          <a:p>
            <a:r>
              <a:rPr lang="en-US" dirty="0"/>
              <a:t>Difficulties</a:t>
            </a:r>
          </a:p>
        </p:txBody>
      </p:sp>
      <p:sp>
        <p:nvSpPr>
          <p:cNvPr id="7" name="Date Placeholder 6">
            <a:extLst>
              <a:ext uri="{FF2B5EF4-FFF2-40B4-BE49-F238E27FC236}">
                <a16:creationId xmlns:a16="http://schemas.microsoft.com/office/drawing/2014/main" id="{6624B919-5D13-7342-B90B-869F7752240A}"/>
              </a:ext>
            </a:extLst>
          </p:cNvPr>
          <p:cNvSpPr>
            <a:spLocks noGrp="1"/>
          </p:cNvSpPr>
          <p:nvPr>
            <p:ph type="dt" sz="half" idx="10"/>
          </p:nvPr>
        </p:nvSpPr>
        <p:spPr>
          <a:xfrm>
            <a:off x="2574099" y="6492875"/>
            <a:ext cx="1542289" cy="365125"/>
          </a:xfrm>
        </p:spPr>
        <p:txBody>
          <a:bodyPr/>
          <a:lstStyle/>
          <a:p>
            <a:r>
              <a:rPr lang="en-US" dirty="0"/>
              <a:t>30 June 2022</a:t>
            </a:r>
          </a:p>
          <a:p>
            <a:endParaRPr lang="en-US" dirty="0"/>
          </a:p>
        </p:txBody>
      </p:sp>
      <p:sp>
        <p:nvSpPr>
          <p:cNvPr id="8" name="Footer Placeholder 7">
            <a:extLst>
              <a:ext uri="{FF2B5EF4-FFF2-40B4-BE49-F238E27FC236}">
                <a16:creationId xmlns:a16="http://schemas.microsoft.com/office/drawing/2014/main" id="{2E52412D-3392-0E4E-A308-F34C7F59D49A}"/>
              </a:ext>
            </a:extLst>
          </p:cNvPr>
          <p:cNvSpPr>
            <a:spLocks noGrp="1"/>
          </p:cNvSpPr>
          <p:nvPr>
            <p:ph type="ftr" sz="quarter" idx="11"/>
          </p:nvPr>
        </p:nvSpPr>
        <p:spPr/>
        <p:txBody>
          <a:bodyPr/>
          <a:lstStyle/>
          <a:p>
            <a:r>
              <a:rPr lang="en-US" dirty="0"/>
              <a:t>Roger G. March | Data Analysis of </a:t>
            </a:r>
            <a:r>
              <a:rPr lang="en-US" baseline="30000" dirty="0"/>
              <a:t>3</a:t>
            </a:r>
            <a:r>
              <a:rPr lang="en-US" dirty="0"/>
              <a:t>He proportional counters</a:t>
            </a:r>
          </a:p>
        </p:txBody>
      </p:sp>
      <p:sp>
        <p:nvSpPr>
          <p:cNvPr id="9" name="Slide Number Placeholder 8">
            <a:extLst>
              <a:ext uri="{FF2B5EF4-FFF2-40B4-BE49-F238E27FC236}">
                <a16:creationId xmlns:a16="http://schemas.microsoft.com/office/drawing/2014/main" id="{F41BF37B-A5BF-3144-AF49-33B47285AFF0}"/>
              </a:ext>
            </a:extLst>
          </p:cNvPr>
          <p:cNvSpPr>
            <a:spLocks noGrp="1"/>
          </p:cNvSpPr>
          <p:nvPr>
            <p:ph type="sldNum" sz="quarter" idx="12"/>
          </p:nvPr>
        </p:nvSpPr>
        <p:spPr/>
        <p:txBody>
          <a:bodyPr/>
          <a:lstStyle/>
          <a:p>
            <a:fld id="{36B5EA5A-BC32-A742-B11B-8E7414D5B535}" type="slidenum">
              <a:rPr lang="en-US" smtClean="0"/>
              <a:pPr/>
              <a:t>9</a:t>
            </a:fld>
            <a:endParaRPr lang="en-US" dirty="0"/>
          </a:p>
        </p:txBody>
      </p:sp>
      <p:sp>
        <p:nvSpPr>
          <p:cNvPr id="10" name="Marcador de contenido 9">
            <a:extLst>
              <a:ext uri="{FF2B5EF4-FFF2-40B4-BE49-F238E27FC236}">
                <a16:creationId xmlns:a16="http://schemas.microsoft.com/office/drawing/2014/main" id="{3320CAA7-8F74-E94A-3225-152E5747B4CF}"/>
              </a:ext>
            </a:extLst>
          </p:cNvPr>
          <p:cNvSpPr>
            <a:spLocks noGrp="1"/>
          </p:cNvSpPr>
          <p:nvPr>
            <p:ph sz="half" idx="2"/>
          </p:nvPr>
        </p:nvSpPr>
        <p:spPr>
          <a:xfrm>
            <a:off x="761339" y="2317767"/>
            <a:ext cx="5616575" cy="3762376"/>
          </a:xfrm>
        </p:spPr>
        <p:txBody>
          <a:bodyPr/>
          <a:lstStyle/>
          <a:p>
            <a:r>
              <a:rPr lang="es-ES" b="0" dirty="0" err="1"/>
              <a:t>n_TOF</a:t>
            </a:r>
            <a:r>
              <a:rPr lang="es-ES" b="0" dirty="0"/>
              <a:t> </a:t>
            </a:r>
            <a:r>
              <a:rPr lang="es-ES" b="0" dirty="0" err="1"/>
              <a:t>is</a:t>
            </a:r>
            <a:r>
              <a:rPr lang="es-ES" b="0" dirty="0"/>
              <a:t> </a:t>
            </a:r>
            <a:r>
              <a:rPr lang="es-ES" dirty="0" err="1"/>
              <a:t>fully</a:t>
            </a:r>
            <a:r>
              <a:rPr lang="es-ES" dirty="0"/>
              <a:t> digital </a:t>
            </a:r>
            <a:r>
              <a:rPr lang="es-ES" b="0" dirty="0" err="1"/>
              <a:t>with</a:t>
            </a:r>
            <a:r>
              <a:rPr lang="es-ES" b="0" dirty="0"/>
              <a:t> FADC </a:t>
            </a:r>
          </a:p>
          <a:p>
            <a:r>
              <a:rPr lang="es-ES" dirty="0"/>
              <a:t>12-bit</a:t>
            </a:r>
            <a:r>
              <a:rPr lang="es-ES" b="0" dirty="0"/>
              <a:t> flash-</a:t>
            </a:r>
            <a:r>
              <a:rPr lang="es-ES" b="0" dirty="0" err="1"/>
              <a:t>ADCs</a:t>
            </a:r>
            <a:r>
              <a:rPr lang="es-ES" b="0" dirty="0"/>
              <a:t> (</a:t>
            </a:r>
            <a:r>
              <a:rPr lang="es-ES" b="0" dirty="0" err="1"/>
              <a:t>Amplitude</a:t>
            </a:r>
            <a:r>
              <a:rPr lang="es-ES" b="0" dirty="0"/>
              <a:t> </a:t>
            </a:r>
            <a:r>
              <a:rPr lang="es-ES" b="0" dirty="0" err="1"/>
              <a:t>Resolution</a:t>
            </a:r>
            <a:r>
              <a:rPr lang="es-ES" b="0" dirty="0"/>
              <a:t>)</a:t>
            </a:r>
          </a:p>
          <a:p>
            <a:r>
              <a:rPr lang="es-ES" b="0" dirty="0"/>
              <a:t>Up </a:t>
            </a:r>
            <a:r>
              <a:rPr lang="es-ES" b="0" dirty="0" err="1"/>
              <a:t>to</a:t>
            </a:r>
            <a:r>
              <a:rPr lang="es-ES" b="0" dirty="0"/>
              <a:t> </a:t>
            </a:r>
            <a:r>
              <a:rPr lang="es-ES" dirty="0"/>
              <a:t>1GHz</a:t>
            </a:r>
            <a:r>
              <a:rPr lang="es-ES" b="0" dirty="0"/>
              <a:t> </a:t>
            </a:r>
            <a:r>
              <a:rPr lang="es-ES" b="0" dirty="0" err="1"/>
              <a:t>of</a:t>
            </a:r>
            <a:r>
              <a:rPr lang="es-ES" b="0" dirty="0"/>
              <a:t> </a:t>
            </a:r>
            <a:r>
              <a:rPr lang="es-ES" b="0" dirty="0" err="1"/>
              <a:t>Sampling</a:t>
            </a:r>
            <a:r>
              <a:rPr lang="es-ES" b="0" dirty="0"/>
              <a:t> </a:t>
            </a:r>
            <a:r>
              <a:rPr lang="es-ES" b="0" dirty="0" err="1"/>
              <a:t>Rate</a:t>
            </a:r>
            <a:r>
              <a:rPr lang="es-ES" b="0" dirty="0"/>
              <a:t>.</a:t>
            </a:r>
          </a:p>
          <a:p>
            <a:r>
              <a:rPr lang="es-ES" b="0" dirty="0"/>
              <a:t>Negligible </a:t>
            </a:r>
            <a:r>
              <a:rPr lang="es-ES" b="0" dirty="0" err="1"/>
              <a:t>dead</a:t>
            </a:r>
            <a:r>
              <a:rPr lang="es-ES" b="0" dirty="0"/>
              <a:t> times.</a:t>
            </a:r>
          </a:p>
          <a:p>
            <a:r>
              <a:rPr lang="es-ES" b="0" dirty="0"/>
              <a:t>Offline </a:t>
            </a:r>
            <a:r>
              <a:rPr lang="es-ES" dirty="0"/>
              <a:t>digital </a:t>
            </a:r>
            <a:r>
              <a:rPr lang="es-ES" dirty="0" err="1"/>
              <a:t>processing</a:t>
            </a:r>
            <a:r>
              <a:rPr lang="es-ES" dirty="0"/>
              <a:t> </a:t>
            </a:r>
            <a:r>
              <a:rPr lang="es-ES" b="0" dirty="0" err="1"/>
              <a:t>methods</a:t>
            </a:r>
            <a:r>
              <a:rPr lang="es-ES" b="0" dirty="0"/>
              <a:t> </a:t>
            </a:r>
            <a:r>
              <a:rPr lang="es-ES" b="0" dirty="0" err="1"/>
              <a:t>adds</a:t>
            </a:r>
            <a:r>
              <a:rPr lang="es-ES" b="0" dirty="0"/>
              <a:t> </a:t>
            </a:r>
            <a:r>
              <a:rPr lang="es-ES" b="0" dirty="0" err="1"/>
              <a:t>flexiblity</a:t>
            </a:r>
            <a:r>
              <a:rPr lang="es-ES" b="0" dirty="0"/>
              <a:t> </a:t>
            </a:r>
            <a:r>
              <a:rPr lang="es-ES" b="0" dirty="0" err="1"/>
              <a:t>to</a:t>
            </a:r>
            <a:r>
              <a:rPr lang="es-ES" b="0" dirty="0"/>
              <a:t> </a:t>
            </a:r>
            <a:r>
              <a:rPr lang="es-ES" b="0" dirty="0" err="1"/>
              <a:t>extract</a:t>
            </a:r>
            <a:r>
              <a:rPr lang="es-ES" b="0" dirty="0"/>
              <a:t> </a:t>
            </a:r>
            <a:r>
              <a:rPr lang="es-ES" dirty="0" err="1"/>
              <a:t>maximum</a:t>
            </a:r>
            <a:r>
              <a:rPr lang="es-ES" dirty="0"/>
              <a:t> </a:t>
            </a:r>
            <a:r>
              <a:rPr lang="es-ES" dirty="0" err="1"/>
              <a:t>information</a:t>
            </a:r>
            <a:r>
              <a:rPr lang="es-ES" b="0" dirty="0"/>
              <a:t>.</a:t>
            </a:r>
          </a:p>
          <a:p>
            <a:endParaRPr lang="es-ES" dirty="0"/>
          </a:p>
          <a:p>
            <a:endParaRPr lang="es-ES" dirty="0"/>
          </a:p>
        </p:txBody>
      </p:sp>
      <p:sp>
        <p:nvSpPr>
          <p:cNvPr id="15" name="Marcador de contenido 9">
            <a:extLst>
              <a:ext uri="{FF2B5EF4-FFF2-40B4-BE49-F238E27FC236}">
                <a16:creationId xmlns:a16="http://schemas.microsoft.com/office/drawing/2014/main" id="{900D88B4-F9B1-00B2-8917-B315F435DF15}"/>
              </a:ext>
            </a:extLst>
          </p:cNvPr>
          <p:cNvSpPr txBox="1">
            <a:spLocks/>
          </p:cNvSpPr>
          <p:nvPr/>
        </p:nvSpPr>
        <p:spPr>
          <a:xfrm>
            <a:off x="6731267" y="2028307"/>
            <a:ext cx="5616575" cy="3762376"/>
          </a:xfrm>
          <a:prstGeom prst="rect">
            <a:avLst/>
          </a:prstGeom>
        </p:spPr>
        <p:txBody>
          <a:bodyPr vert="horz" lIns="0" tIns="0" rIns="0" bIns="0" rtlCol="0">
            <a:noAutofit/>
          </a:bodyPr>
          <a:lstStyle>
            <a:lvl1pPr marL="324000" indent="-324000" algn="l" defTabSz="914400" rtl="0" eaLnBrk="1" latinLnBrk="0" hangingPunct="1">
              <a:lnSpc>
                <a:spcPct val="90000"/>
              </a:lnSpc>
              <a:spcBef>
                <a:spcPts val="1800"/>
              </a:spcBef>
              <a:spcAft>
                <a:spcPts val="400"/>
              </a:spcAft>
              <a:buFont typeface="Arial" panose="020B0604020202020204" pitchFamily="34" charset="0"/>
              <a:buChar char="•"/>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s-ES" dirty="0"/>
          </a:p>
          <a:p>
            <a:r>
              <a:rPr lang="es-ES" dirty="0"/>
              <a:t>High </a:t>
            </a:r>
            <a:r>
              <a:rPr lang="es-ES" dirty="0" err="1"/>
              <a:t>volume</a:t>
            </a:r>
            <a:r>
              <a:rPr lang="es-ES" dirty="0"/>
              <a:t> </a:t>
            </a:r>
            <a:r>
              <a:rPr lang="es-ES" dirty="0" err="1"/>
              <a:t>of</a:t>
            </a:r>
            <a:r>
              <a:rPr lang="es-ES" dirty="0"/>
              <a:t> Data</a:t>
            </a:r>
          </a:p>
          <a:p>
            <a:r>
              <a:rPr lang="es-ES" dirty="0" err="1"/>
              <a:t>Large</a:t>
            </a:r>
            <a:r>
              <a:rPr lang="es-ES" dirty="0"/>
              <a:t> </a:t>
            </a:r>
            <a:r>
              <a:rPr lang="es-ES" dirty="0" err="1"/>
              <a:t>storage</a:t>
            </a:r>
            <a:r>
              <a:rPr lang="es-ES" dirty="0"/>
              <a:t> </a:t>
            </a:r>
            <a:r>
              <a:rPr lang="es-ES" dirty="0" err="1"/>
              <a:t>capabilities</a:t>
            </a:r>
            <a:endParaRPr lang="es-ES" dirty="0"/>
          </a:p>
          <a:p>
            <a:r>
              <a:rPr lang="es-ES" dirty="0"/>
              <a:t>High data transfer </a:t>
            </a:r>
            <a:r>
              <a:rPr lang="es-ES" dirty="0" err="1"/>
              <a:t>rates</a:t>
            </a:r>
            <a:endParaRPr lang="es-ES" dirty="0"/>
          </a:p>
          <a:p>
            <a:r>
              <a:rPr lang="es-ES" dirty="0"/>
              <a:t>Computing </a:t>
            </a:r>
            <a:r>
              <a:rPr lang="es-ES" dirty="0" err="1"/>
              <a:t>power</a:t>
            </a:r>
            <a:r>
              <a:rPr lang="es-ES" dirty="0"/>
              <a:t> </a:t>
            </a:r>
            <a:r>
              <a:rPr lang="es-ES" dirty="0" err="1"/>
              <a:t>for</a:t>
            </a:r>
            <a:r>
              <a:rPr lang="es-ES" dirty="0"/>
              <a:t> pulse </a:t>
            </a:r>
            <a:r>
              <a:rPr lang="es-ES" dirty="0" err="1"/>
              <a:t>processing</a:t>
            </a:r>
            <a:r>
              <a:rPr lang="es-ES" dirty="0"/>
              <a:t> </a:t>
            </a:r>
            <a:r>
              <a:rPr lang="es-ES" dirty="0" err="1"/>
              <a:t>analysis</a:t>
            </a:r>
            <a:r>
              <a:rPr lang="es-ES" dirty="0"/>
              <a:t>. </a:t>
            </a:r>
          </a:p>
          <a:p>
            <a:endParaRPr lang="es-ES" dirty="0"/>
          </a:p>
          <a:p>
            <a:endParaRPr lang="es-ES" dirty="0"/>
          </a:p>
        </p:txBody>
      </p:sp>
      <p:pic>
        <p:nvPicPr>
          <p:cNvPr id="16" name="Imagen 15">
            <a:extLst>
              <a:ext uri="{FF2B5EF4-FFF2-40B4-BE49-F238E27FC236}">
                <a16:creationId xmlns:a16="http://schemas.microsoft.com/office/drawing/2014/main" id="{9BA4F749-5680-4413-B2EA-EC0116132A5F}"/>
              </a:ext>
            </a:extLst>
          </p:cNvPr>
          <p:cNvPicPr>
            <a:picLocks noChangeAspect="1"/>
          </p:cNvPicPr>
          <p:nvPr/>
        </p:nvPicPr>
        <p:blipFill>
          <a:blip r:embed="rId3"/>
          <a:stretch>
            <a:fillRect/>
          </a:stretch>
        </p:blipFill>
        <p:spPr>
          <a:xfrm>
            <a:off x="1360517" y="6369602"/>
            <a:ext cx="1293444" cy="387805"/>
          </a:xfrm>
          <a:prstGeom prst="rect">
            <a:avLst/>
          </a:prstGeom>
        </p:spPr>
      </p:pic>
      <p:sp>
        <p:nvSpPr>
          <p:cNvPr id="17" name="CuadroTexto 16">
            <a:extLst>
              <a:ext uri="{FF2B5EF4-FFF2-40B4-BE49-F238E27FC236}">
                <a16:creationId xmlns:a16="http://schemas.microsoft.com/office/drawing/2014/main" id="{64C9A971-77E8-DE24-16F9-98D81D35A48C}"/>
              </a:ext>
            </a:extLst>
          </p:cNvPr>
          <p:cNvSpPr txBox="1"/>
          <p:nvPr/>
        </p:nvSpPr>
        <p:spPr>
          <a:xfrm>
            <a:off x="2310347" y="5664644"/>
            <a:ext cx="7872497" cy="276999"/>
          </a:xfrm>
          <a:prstGeom prst="rect">
            <a:avLst/>
          </a:prstGeom>
          <a:noFill/>
        </p:spPr>
        <p:txBody>
          <a:bodyPr wrap="square" lIns="0" tIns="0" rIns="0" bIns="0" rtlCol="0">
            <a:spAutoFit/>
          </a:bodyPr>
          <a:lstStyle/>
          <a:p>
            <a:pPr algn="l"/>
            <a:r>
              <a:rPr lang="en-GB" dirty="0"/>
              <a:t>We need to implement our own new Pulse Processing Algorithm</a:t>
            </a:r>
          </a:p>
        </p:txBody>
      </p:sp>
    </p:spTree>
    <p:extLst>
      <p:ext uri="{BB962C8B-B14F-4D97-AF65-F5344CB8AC3E}">
        <p14:creationId xmlns:p14="http://schemas.microsoft.com/office/powerpoint/2010/main" val="3354641029"/>
      </p:ext>
    </p:extLst>
  </p:cSld>
  <p:clrMapOvr>
    <a:masterClrMapping/>
  </p:clrMapOvr>
</p:sld>
</file>

<file path=ppt/theme/theme1.xml><?xml version="1.0" encoding="utf-8"?>
<a:theme xmlns:a="http://schemas.openxmlformats.org/drawingml/2006/main" name="Tema de Office">
  <a:themeElements>
    <a:clrScheme name="Higgs10">
      <a:dk1>
        <a:srgbClr val="0033A0"/>
      </a:dk1>
      <a:lt1>
        <a:srgbClr val="FFFFFF"/>
      </a:lt1>
      <a:dk2>
        <a:srgbClr val="2F2F2F"/>
      </a:dk2>
      <a:lt2>
        <a:srgbClr val="F8F8F8"/>
      </a:lt2>
      <a:accent1>
        <a:srgbClr val="242466"/>
      </a:accent1>
      <a:accent2>
        <a:srgbClr val="0033A0"/>
      </a:accent2>
      <a:accent3>
        <a:srgbClr val="61C4D3"/>
      </a:accent3>
      <a:accent4>
        <a:srgbClr val="7BB1D6"/>
      </a:accent4>
      <a:accent5>
        <a:srgbClr val="BDBDCB"/>
      </a:accent5>
      <a:accent6>
        <a:srgbClr val="A6A6A6"/>
      </a:accent6>
      <a:hlink>
        <a:srgbClr val="6D2466"/>
      </a:hlink>
      <a:folHlink>
        <a:srgbClr val="61C4D3"/>
      </a:folHlink>
    </a:clrScheme>
    <a:fontScheme name="C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Higgs@10 Template PPT" id="{C988B0BF-BE99-304D-B887-7AD34E21FCE3}" vid="{33C7A7FC-66F8-9F43-99AD-8204FE9A1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Higgs@10 Template PPT</Template>
  <TotalTime>20624</TotalTime>
  <Words>2068</Words>
  <Application>Microsoft Office PowerPoint</Application>
  <PresentationFormat>Panorámica</PresentationFormat>
  <Paragraphs>323</Paragraphs>
  <Slides>30</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Georgia</vt:lpstr>
      <vt:lpstr>Times New Roman</vt:lpstr>
      <vt:lpstr>Tema de Office</vt:lpstr>
      <vt:lpstr>Data analysis of 3He gas-filled neutron counters. </vt:lpstr>
      <vt:lpstr>OUTLINE</vt:lpstr>
      <vt:lpstr>n_TOF and experimental setup</vt:lpstr>
      <vt:lpstr>Characterization of 3He-filled neutron counters in pulsed fields</vt:lpstr>
      <vt:lpstr>Gas-Filled Neutron Detectors</vt:lpstr>
      <vt:lpstr>3He proportional counter spectra</vt:lpstr>
      <vt:lpstr>Calibration Setup </vt:lpstr>
      <vt:lpstr>Data Acquisition System </vt:lpstr>
      <vt:lpstr>Data Acquisition System </vt:lpstr>
      <vt:lpstr>Data Acquisition System </vt:lpstr>
      <vt:lpstr>METHODS</vt:lpstr>
      <vt:lpstr>Signal</vt:lpstr>
      <vt:lpstr>Small pulse</vt:lpstr>
      <vt:lpstr>Pulse Analysis algorithm</vt:lpstr>
      <vt:lpstr>Signal Derivative</vt:lpstr>
      <vt:lpstr>Signal derivative projection</vt:lpstr>
      <vt:lpstr>Trigger</vt:lpstr>
      <vt:lpstr>Trigger threshold</vt:lpstr>
      <vt:lpstr>Moving Average </vt:lpstr>
      <vt:lpstr>Recap</vt:lpstr>
      <vt:lpstr>Processing time and Processing Power</vt:lpstr>
      <vt:lpstr>Simple job submission</vt:lpstr>
      <vt:lpstr>Calibration</vt:lpstr>
      <vt:lpstr>Threshold Selection – Run 112170 </vt:lpstr>
      <vt:lpstr>Results and Conclusions </vt:lpstr>
      <vt:lpstr>Results</vt:lpstr>
      <vt:lpstr>Results</vt:lpstr>
      <vt:lpstr>Conclusions</vt:lpstr>
      <vt:lpstr>Thank you! Turn for Questions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ROGER GONZALEZ MARCH</dc:creator>
  <cp:lastModifiedBy>ROGER GONZALEZ MARCH</cp:lastModifiedBy>
  <cp:revision>11</cp:revision>
  <dcterms:created xsi:type="dcterms:W3CDTF">2022-06-21T19:46:53Z</dcterms:created>
  <dcterms:modified xsi:type="dcterms:W3CDTF">2023-01-21T10:42:33Z</dcterms:modified>
</cp:coreProperties>
</file>