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58" r:id="rId3"/>
    <p:sldId id="263" r:id="rId4"/>
    <p:sldId id="262" r:id="rId5"/>
    <p:sldId id="264" r:id="rId6"/>
    <p:sldId id="276" r:id="rId7"/>
    <p:sldId id="265" r:id="rId8"/>
    <p:sldId id="277" r:id="rId9"/>
    <p:sldId id="273" r:id="rId10"/>
    <p:sldId id="279" r:id="rId11"/>
    <p:sldId id="278" r:id="rId12"/>
    <p:sldId id="272"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13" autoAdjust="0"/>
    <p:restoredTop sz="94280" autoAdjust="0"/>
  </p:normalViewPr>
  <p:slideViewPr>
    <p:cSldViewPr snapToGrid="0" snapToObjects="1">
      <p:cViewPr varScale="1">
        <p:scale>
          <a:sx n="72" d="100"/>
          <a:sy n="72" d="100"/>
        </p:scale>
        <p:origin x="630" y="2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27651D8-D74F-B94E-B71A-AB640CFBB9F1}" type="datetimeFigureOut">
              <a:rPr lang="en-US" smtClean="0"/>
              <a:t>3/1/2017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40E15D-BE88-7249-A336-51C1EE7414A6}" type="slidenum">
              <a:rPr lang="en-US" smtClean="0"/>
              <a:t>‹#›</a:t>
            </a:fld>
            <a:endParaRPr lang="en-US"/>
          </a:p>
        </p:txBody>
      </p:sp>
    </p:spTree>
    <p:extLst>
      <p:ext uri="{BB962C8B-B14F-4D97-AF65-F5344CB8AC3E}">
        <p14:creationId xmlns:p14="http://schemas.microsoft.com/office/powerpoint/2010/main" val="2613351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7CF8A-A424-CB4C-97F1-9CB48459530A}" type="datetimeFigureOut">
              <a:rPr lang="en-US" smtClean="0"/>
              <a:t>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E6E-3B47-7443-A4C0-59370A13832B}" type="slidenum">
              <a:rPr lang="en-US" smtClean="0"/>
              <a:t>‹#›</a:t>
            </a:fld>
            <a:endParaRPr lang="en-US"/>
          </a:p>
        </p:txBody>
      </p:sp>
    </p:spTree>
    <p:extLst>
      <p:ext uri="{BB962C8B-B14F-4D97-AF65-F5344CB8AC3E}">
        <p14:creationId xmlns:p14="http://schemas.microsoft.com/office/powerpoint/2010/main" val="345067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extBox 14"/>
          <p:cNvSpPr txBox="1"/>
          <p:nvPr userDrawn="1"/>
        </p:nvSpPr>
        <p:spPr>
          <a:xfrm>
            <a:off x="3391382" y="-1342663"/>
            <a:ext cx="184731" cy="369332"/>
          </a:xfrm>
          <a:prstGeom prst="rect">
            <a:avLst/>
          </a:prstGeom>
          <a:noFill/>
        </p:spPr>
        <p:txBody>
          <a:bodyPr wrap="none" rtlCol="0">
            <a:spAutoFit/>
          </a:bodyPr>
          <a:lstStyle/>
          <a:p>
            <a:endParaRPr lang="en-US"/>
          </a:p>
        </p:txBody>
      </p:sp>
      <p:sp>
        <p:nvSpPr>
          <p:cNvPr id="9" name="Title 1"/>
          <p:cNvSpPr>
            <a:spLocks noGrp="1"/>
          </p:cNvSpPr>
          <p:nvPr>
            <p:ph type="ctrTitle"/>
          </p:nvPr>
        </p:nvSpPr>
        <p:spPr>
          <a:xfrm>
            <a:off x="1524000" y="1122363"/>
            <a:ext cx="9144000" cy="2387600"/>
          </a:xfrm>
        </p:spPr>
        <p:txBody>
          <a:bodyPr anchor="b">
            <a:normAutofit/>
          </a:bodyPr>
          <a:lstStyle>
            <a:lvl1pPr algn="ctr">
              <a:defRPr sz="6000"/>
            </a:lvl1pPr>
          </a:lstStyle>
          <a:p>
            <a:r>
              <a:rPr lang="en-US" dirty="0">
                <a:latin typeface="Myriad Pro"/>
                <a:cs typeface="Myriad Pro"/>
              </a:rPr>
              <a:t>Headlines here in upper and lower case</a:t>
            </a:r>
          </a:p>
        </p:txBody>
      </p:sp>
      <p:sp>
        <p:nvSpPr>
          <p:cNvPr id="10" name="Subtitle 2"/>
          <p:cNvSpPr>
            <a:spLocks noGrp="1"/>
          </p:cNvSpPr>
          <p:nvPr>
            <p:ph type="subTitle" idx="1"/>
          </p:nvPr>
        </p:nvSpPr>
        <p:spPr>
          <a:xfrm>
            <a:off x="1524000" y="3602038"/>
            <a:ext cx="9144000" cy="1655762"/>
          </a:xfrm>
        </p:spPr>
        <p:txBody>
          <a:bodyPr>
            <a:normAutofit/>
          </a:bodyPr>
          <a:lstStyle>
            <a:lvl1pPr marL="0" indent="0" algn="ctr">
              <a:buNone/>
              <a:defRPr sz="2400"/>
            </a:lvl1pPr>
          </a:lstStyle>
          <a:p>
            <a:r>
              <a:rPr lang="en-US" dirty="0">
                <a:latin typeface="Myriad Pro"/>
                <a:cs typeface="Myriad Pro"/>
              </a:rPr>
              <a:t>Subheads here in upper and lower case</a:t>
            </a:r>
          </a:p>
        </p:txBody>
      </p:sp>
      <p:sp>
        <p:nvSpPr>
          <p:cNvPr id="13" name="Date Placeholder 10"/>
          <p:cNvSpPr>
            <a:spLocks noGrp="1"/>
          </p:cNvSpPr>
          <p:nvPr>
            <p:ph type="dt" sz="half" idx="2"/>
          </p:nvPr>
        </p:nvSpPr>
        <p:spPr>
          <a:xfrm>
            <a:off x="4667577" y="6319541"/>
            <a:ext cx="2844800" cy="365125"/>
          </a:xfrm>
          <a:prstGeom prst="rect">
            <a:avLst/>
          </a:prstGeom>
        </p:spPr>
        <p:txBody>
          <a:bodyPr vert="horz" lIns="91440" tIns="45720" rIns="91440" bIns="45720" rtlCol="0" anchor="ctr"/>
          <a:lstStyle>
            <a:lvl1pPr algn="ctr">
              <a:defRPr sz="1800">
                <a:solidFill>
                  <a:schemeClr val="tx1">
                    <a:tint val="75000"/>
                  </a:schemeClr>
                </a:solidFill>
                <a:latin typeface="Avenir Next Regular"/>
                <a:cs typeface="Avenir Next Regular"/>
              </a:defRPr>
            </a:lvl1pPr>
          </a:lstStyle>
          <a:p>
            <a:fld id="{F34D29D8-FFB6-F340-895A-2A1396DD2763}" type="datetimeFigureOut">
              <a:rPr lang="en-US" smtClean="0"/>
              <a:pPr/>
              <a:t>3/1/2017</a:t>
            </a:fld>
            <a:endParaRPr lang="en-US"/>
          </a:p>
        </p:txBody>
      </p:sp>
    </p:spTree>
    <p:extLst>
      <p:ext uri="{BB962C8B-B14F-4D97-AF65-F5344CB8AC3E}">
        <p14:creationId xmlns:p14="http://schemas.microsoft.com/office/powerpoint/2010/main" val="197033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1"/>
          <p:cNvSpPr>
            <a:spLocks noGrp="1"/>
          </p:cNvSpPr>
          <p:nvPr>
            <p:ph type="ctrTitle"/>
          </p:nvPr>
        </p:nvSpPr>
        <p:spPr>
          <a:xfrm>
            <a:off x="875816" y="613077"/>
            <a:ext cx="10224305" cy="729586"/>
          </a:xfrm>
        </p:spPr>
        <p:txBody>
          <a:bodyPr>
            <a:normAutofit/>
          </a:bodyPr>
          <a:lstStyle/>
          <a:p>
            <a:pPr algn="l"/>
            <a:r>
              <a:rPr lang="en-US" sz="4000" dirty="0">
                <a:latin typeface="Myriad Pro"/>
                <a:cs typeface="Myriad Pro"/>
              </a:rPr>
              <a:t>Headlines case</a:t>
            </a:r>
          </a:p>
        </p:txBody>
      </p:sp>
      <p:sp>
        <p:nvSpPr>
          <p:cNvPr id="9" name="Subtitle 2"/>
          <p:cNvSpPr>
            <a:spLocks noGrp="1"/>
          </p:cNvSpPr>
          <p:nvPr>
            <p:ph type="subTitle" idx="1"/>
          </p:nvPr>
        </p:nvSpPr>
        <p:spPr>
          <a:xfrm>
            <a:off x="1666754" y="1750088"/>
            <a:ext cx="8646289" cy="3504817"/>
          </a:xfrm>
        </p:spPr>
        <p:txBody>
          <a:bodyPr>
            <a:normAutofit/>
          </a:bodyPr>
          <a:lstStyle/>
          <a:p>
            <a:pPr marL="342900" indent="-342900" algn="l">
              <a:buClr>
                <a:srgbClr val="FFC000"/>
              </a:buClr>
              <a:buFont typeface="Arial" charset="0"/>
              <a:buChar char="•"/>
            </a:pPr>
            <a:r>
              <a:rPr lang="en-US" sz="2800" dirty="0">
                <a:latin typeface="Myriad Pro"/>
                <a:cs typeface="Myriad Pro"/>
              </a:rPr>
              <a:t>Bullets in upper and lower case</a:t>
            </a:r>
          </a:p>
          <a:p>
            <a:pPr marL="342900" indent="-342900" algn="l">
              <a:buClr>
                <a:srgbClr val="FFC000"/>
              </a:buClr>
              <a:buFont typeface="Arial" charset="0"/>
              <a:buChar char="•"/>
            </a:pPr>
            <a:r>
              <a:rPr lang="en-US" sz="2800" dirty="0">
                <a:latin typeface="Myriad Pro"/>
                <a:cs typeface="Myriad Pro"/>
              </a:rPr>
              <a:t>No more than 5 bullets on a page</a:t>
            </a:r>
          </a:p>
          <a:p>
            <a:pPr marL="342900" indent="-342900" algn="l">
              <a:buClr>
                <a:srgbClr val="FFC000"/>
              </a:buClr>
              <a:buFont typeface="Arial" charset="0"/>
              <a:buChar char="•"/>
            </a:pPr>
            <a:r>
              <a:rPr lang="en-US" sz="2800" dirty="0">
                <a:latin typeface="Myriad Pro"/>
                <a:cs typeface="Myriad Pro"/>
              </a:rPr>
              <a:t>Bullets in upper and lower in case </a:t>
            </a:r>
          </a:p>
          <a:p>
            <a:pPr marL="342900" indent="-342900" algn="l">
              <a:buClr>
                <a:srgbClr val="FFC000"/>
              </a:buClr>
              <a:buFont typeface="Arial" charset="0"/>
              <a:buChar char="•"/>
            </a:pPr>
            <a:r>
              <a:rPr lang="en-US" sz="2800" dirty="0">
                <a:latin typeface="Myriad Pro"/>
                <a:cs typeface="Myriad Pro"/>
              </a:rPr>
              <a:t>No more than 5 bullets on a page</a:t>
            </a:r>
          </a:p>
          <a:p>
            <a:pPr marL="342900" indent="-342900" algn="l">
              <a:buClr>
                <a:srgbClr val="FFC000"/>
              </a:buClr>
              <a:buFont typeface="Arial" charset="0"/>
              <a:buChar char="•"/>
            </a:pPr>
            <a:r>
              <a:rPr lang="en-US" sz="2800" dirty="0">
                <a:latin typeface="Myriad Pro"/>
                <a:cs typeface="Myriad Pro"/>
              </a:rPr>
              <a:t>Bullets in upper and lower case</a:t>
            </a:r>
          </a:p>
        </p:txBody>
      </p:sp>
      <p:sp>
        <p:nvSpPr>
          <p:cNvPr id="4" name="Date Placeholder 3"/>
          <p:cNvSpPr>
            <a:spLocks noGrp="1"/>
          </p:cNvSpPr>
          <p:nvPr>
            <p:ph type="dt" sz="half" idx="12"/>
          </p:nvPr>
        </p:nvSpPr>
        <p:spPr/>
        <p:txBody>
          <a:bodyPr/>
          <a:lstStyle/>
          <a:p>
            <a:fld id="{F34D29D8-FFB6-F340-895A-2A1396DD2763}" type="datetimeFigureOut">
              <a:rPr lang="en-US" smtClean="0"/>
              <a:pPr/>
              <a:t>3/1/2017</a:t>
            </a:fld>
            <a:endParaRPr lang="en-US"/>
          </a:p>
        </p:txBody>
      </p:sp>
    </p:spTree>
    <p:extLst>
      <p:ext uri="{BB962C8B-B14F-4D97-AF65-F5344CB8AC3E}">
        <p14:creationId xmlns:p14="http://schemas.microsoft.com/office/powerpoint/2010/main" val="136944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12192000" cy="5964873"/>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userDrawn="1"/>
        </p:nvSpPr>
        <p:spPr>
          <a:xfrm>
            <a:off x="4885769" y="2514226"/>
            <a:ext cx="2262158" cy="369332"/>
          </a:xfrm>
          <a:prstGeom prst="rect">
            <a:avLst/>
          </a:prstGeom>
          <a:noFill/>
        </p:spPr>
        <p:txBody>
          <a:bodyPr wrap="none" rtlCol="0">
            <a:spAutoFit/>
          </a:bodyPr>
          <a:lstStyle/>
          <a:p>
            <a:r>
              <a:rPr lang="en-US" dirty="0">
                <a:latin typeface="Myriad Pro"/>
                <a:cs typeface="Myriad Pro"/>
              </a:rPr>
              <a:t>IMAGE SIZE EXAMPLE</a:t>
            </a:r>
          </a:p>
        </p:txBody>
      </p:sp>
      <p:sp>
        <p:nvSpPr>
          <p:cNvPr id="6" name="Date Placeholder 5"/>
          <p:cNvSpPr>
            <a:spLocks noGrp="1"/>
          </p:cNvSpPr>
          <p:nvPr>
            <p:ph type="dt" sz="half" idx="11"/>
          </p:nvPr>
        </p:nvSpPr>
        <p:spPr/>
        <p:txBody>
          <a:bodyPr/>
          <a:lstStyle/>
          <a:p>
            <a:fld id="{F34D29D8-FFB6-F340-895A-2A1396DD2763}" type="datetimeFigureOut">
              <a:rPr lang="en-US" smtClean="0"/>
              <a:pPr/>
              <a:t>3/1/2017</a:t>
            </a:fld>
            <a:endParaRPr lang="en-US"/>
          </a:p>
        </p:txBody>
      </p:sp>
    </p:spTree>
    <p:extLst>
      <p:ext uri="{BB962C8B-B14F-4D97-AF65-F5344CB8AC3E}">
        <p14:creationId xmlns:p14="http://schemas.microsoft.com/office/powerpoint/2010/main" val="3366644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a:xfrm>
            <a:off x="0" y="0"/>
            <a:ext cx="6093595" cy="5964873"/>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userDrawn="1"/>
        </p:nvSpPr>
        <p:spPr>
          <a:xfrm>
            <a:off x="1460529" y="2514226"/>
            <a:ext cx="3392771" cy="369332"/>
          </a:xfrm>
          <a:prstGeom prst="rect">
            <a:avLst/>
          </a:prstGeom>
          <a:noFill/>
        </p:spPr>
        <p:txBody>
          <a:bodyPr wrap="none" rtlCol="0">
            <a:spAutoFit/>
          </a:bodyPr>
          <a:lstStyle/>
          <a:p>
            <a:r>
              <a:rPr lang="en-US" dirty="0">
                <a:latin typeface="Myriad Pro"/>
                <a:cs typeface="Myriad Pro"/>
              </a:rPr>
              <a:t>HALF PAGE IMAGE SIZE EXAMPLE</a:t>
            </a:r>
          </a:p>
        </p:txBody>
      </p:sp>
      <p:sp>
        <p:nvSpPr>
          <p:cNvPr id="6" name="Title 1"/>
          <p:cNvSpPr>
            <a:spLocks noGrp="1"/>
          </p:cNvSpPr>
          <p:nvPr>
            <p:ph type="ctrTitle"/>
          </p:nvPr>
        </p:nvSpPr>
        <p:spPr>
          <a:xfrm>
            <a:off x="6289366" y="1282156"/>
            <a:ext cx="5139795" cy="729586"/>
          </a:xfrm>
        </p:spPr>
        <p:txBody>
          <a:bodyPr>
            <a:normAutofit fontScale="90000"/>
          </a:bodyPr>
          <a:lstStyle/>
          <a:p>
            <a:pPr algn="l"/>
            <a:r>
              <a:rPr lang="en-US" sz="4000" dirty="0">
                <a:latin typeface="Myriad Pro"/>
                <a:cs typeface="Myriad Pro"/>
              </a:rPr>
              <a:t>Headlines in lower case</a:t>
            </a:r>
          </a:p>
        </p:txBody>
      </p:sp>
      <p:sp>
        <p:nvSpPr>
          <p:cNvPr id="7" name="Subtitle 2"/>
          <p:cNvSpPr>
            <a:spLocks noGrp="1"/>
          </p:cNvSpPr>
          <p:nvPr>
            <p:ph type="subTitle" idx="1"/>
          </p:nvPr>
        </p:nvSpPr>
        <p:spPr>
          <a:xfrm>
            <a:off x="6289366" y="2292510"/>
            <a:ext cx="8646289" cy="3504817"/>
          </a:xfrm>
        </p:spPr>
        <p:txBody>
          <a:bodyPr>
            <a:normAutofit/>
          </a:bodyPr>
          <a:lstStyle/>
          <a:p>
            <a:pPr marL="342900" indent="-342900" algn="l">
              <a:buClr>
                <a:srgbClr val="FFC000"/>
              </a:buClr>
              <a:buFont typeface="Arial" charset="0"/>
              <a:buChar char="•"/>
            </a:pPr>
            <a:r>
              <a:rPr lang="en-US" sz="2800" dirty="0">
                <a:latin typeface="Myriad Pro"/>
                <a:cs typeface="Myriad Pro"/>
              </a:rPr>
              <a:t>Bullets in upper and lower case</a:t>
            </a:r>
          </a:p>
          <a:p>
            <a:pPr marL="342900" indent="-342900" algn="l">
              <a:buClr>
                <a:srgbClr val="FFC000"/>
              </a:buClr>
              <a:buFont typeface="Arial" charset="0"/>
              <a:buChar char="•"/>
            </a:pPr>
            <a:r>
              <a:rPr lang="en-US" sz="2800" dirty="0">
                <a:latin typeface="Myriad Pro"/>
                <a:cs typeface="Myriad Pro"/>
              </a:rPr>
              <a:t>No more than 5 bullets on a page</a:t>
            </a:r>
          </a:p>
          <a:p>
            <a:pPr marL="342900" indent="-342900" algn="l">
              <a:buClr>
                <a:srgbClr val="FFC000"/>
              </a:buClr>
              <a:buFont typeface="Arial" charset="0"/>
              <a:buChar char="•"/>
            </a:pPr>
            <a:r>
              <a:rPr lang="en-US" sz="2800" dirty="0">
                <a:latin typeface="Myriad Pro"/>
                <a:cs typeface="Myriad Pro"/>
              </a:rPr>
              <a:t>Bullets in upper and lower in case </a:t>
            </a:r>
          </a:p>
          <a:p>
            <a:pPr marL="342900" indent="-342900" algn="l">
              <a:buClr>
                <a:srgbClr val="FFC000"/>
              </a:buClr>
              <a:buFont typeface="Arial" charset="0"/>
              <a:buChar char="•"/>
            </a:pPr>
            <a:r>
              <a:rPr lang="en-US" sz="2800" dirty="0">
                <a:latin typeface="Myriad Pro"/>
                <a:cs typeface="Myriad Pro"/>
              </a:rPr>
              <a:t>No more than 5 bullets on a page</a:t>
            </a:r>
          </a:p>
          <a:p>
            <a:pPr marL="342900" indent="-342900" algn="l">
              <a:buClr>
                <a:srgbClr val="FFC000"/>
              </a:buClr>
              <a:buFont typeface="Arial" charset="0"/>
              <a:buChar char="•"/>
            </a:pPr>
            <a:r>
              <a:rPr lang="en-US" sz="2800" dirty="0">
                <a:latin typeface="Myriad Pro"/>
                <a:cs typeface="Myriad Pro"/>
              </a:rPr>
              <a:t>Bullets in upper and lower case</a:t>
            </a:r>
          </a:p>
        </p:txBody>
      </p:sp>
      <p:sp>
        <p:nvSpPr>
          <p:cNvPr id="8" name="Date Placeholder 7"/>
          <p:cNvSpPr>
            <a:spLocks noGrp="1"/>
          </p:cNvSpPr>
          <p:nvPr>
            <p:ph type="dt" sz="half" idx="11"/>
          </p:nvPr>
        </p:nvSpPr>
        <p:spPr/>
        <p:txBody>
          <a:bodyPr/>
          <a:lstStyle/>
          <a:p>
            <a:fld id="{F34D29D8-FFB6-F340-895A-2A1396DD2763}" type="datetimeFigureOut">
              <a:rPr lang="en-US" smtClean="0"/>
              <a:pPr/>
              <a:t>3/1/2017</a:t>
            </a:fld>
            <a:endParaRPr lang="en-US"/>
          </a:p>
        </p:txBody>
      </p:sp>
    </p:spTree>
    <p:extLst>
      <p:ext uri="{BB962C8B-B14F-4D97-AF65-F5344CB8AC3E}">
        <p14:creationId xmlns:p14="http://schemas.microsoft.com/office/powerpoint/2010/main" val="2530550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a:xfrm>
            <a:off x="6098405" y="0"/>
            <a:ext cx="6093595" cy="5964873"/>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userDrawn="1"/>
        </p:nvSpPr>
        <p:spPr>
          <a:xfrm>
            <a:off x="7558934" y="2514226"/>
            <a:ext cx="3392771" cy="369332"/>
          </a:xfrm>
          <a:prstGeom prst="rect">
            <a:avLst/>
          </a:prstGeom>
          <a:noFill/>
        </p:spPr>
        <p:txBody>
          <a:bodyPr wrap="none" rtlCol="0">
            <a:spAutoFit/>
          </a:bodyPr>
          <a:lstStyle/>
          <a:p>
            <a:r>
              <a:rPr lang="en-US" dirty="0">
                <a:latin typeface="Myriad Pro"/>
                <a:cs typeface="Myriad Pro"/>
              </a:rPr>
              <a:t>HALF PAGE IMAGE SIZE EXAMPLE</a:t>
            </a:r>
          </a:p>
        </p:txBody>
      </p:sp>
      <p:sp>
        <p:nvSpPr>
          <p:cNvPr id="6" name="Title 1"/>
          <p:cNvSpPr>
            <a:spLocks noGrp="1"/>
          </p:cNvSpPr>
          <p:nvPr>
            <p:ph type="ctrTitle"/>
          </p:nvPr>
        </p:nvSpPr>
        <p:spPr>
          <a:xfrm>
            <a:off x="345766" y="1282156"/>
            <a:ext cx="5139795" cy="729586"/>
          </a:xfrm>
        </p:spPr>
        <p:txBody>
          <a:bodyPr>
            <a:normAutofit fontScale="90000"/>
          </a:bodyPr>
          <a:lstStyle/>
          <a:p>
            <a:pPr algn="l"/>
            <a:r>
              <a:rPr lang="en-US" sz="4000" dirty="0">
                <a:latin typeface="Myriad Pro"/>
                <a:cs typeface="Myriad Pro"/>
              </a:rPr>
              <a:t>Headlines in lower case</a:t>
            </a:r>
          </a:p>
        </p:txBody>
      </p:sp>
      <p:sp>
        <p:nvSpPr>
          <p:cNvPr id="7" name="Subtitle 2"/>
          <p:cNvSpPr>
            <a:spLocks noGrp="1"/>
          </p:cNvSpPr>
          <p:nvPr>
            <p:ph type="subTitle" idx="1"/>
          </p:nvPr>
        </p:nvSpPr>
        <p:spPr>
          <a:xfrm>
            <a:off x="345766" y="2292510"/>
            <a:ext cx="5752639" cy="3504817"/>
          </a:xfrm>
        </p:spPr>
        <p:txBody>
          <a:bodyPr>
            <a:normAutofit/>
          </a:bodyPr>
          <a:lstStyle/>
          <a:p>
            <a:pPr marL="342900" indent="-342900" algn="l">
              <a:buClr>
                <a:srgbClr val="FFC000"/>
              </a:buClr>
              <a:buFont typeface="Arial" charset="0"/>
              <a:buChar char="•"/>
            </a:pPr>
            <a:r>
              <a:rPr lang="en-US" sz="2800" dirty="0">
                <a:latin typeface="Myriad Pro"/>
                <a:cs typeface="Myriad Pro"/>
              </a:rPr>
              <a:t>Bullets in upper and lower case</a:t>
            </a:r>
          </a:p>
          <a:p>
            <a:pPr marL="342900" indent="-342900" algn="l">
              <a:buClr>
                <a:srgbClr val="FFC000"/>
              </a:buClr>
              <a:buFont typeface="Arial" charset="0"/>
              <a:buChar char="•"/>
            </a:pPr>
            <a:r>
              <a:rPr lang="en-US" sz="2800" dirty="0">
                <a:latin typeface="Myriad Pro"/>
                <a:cs typeface="Myriad Pro"/>
              </a:rPr>
              <a:t>No more than 5 bullets on a page</a:t>
            </a:r>
          </a:p>
          <a:p>
            <a:pPr marL="342900" indent="-342900" algn="l">
              <a:buClr>
                <a:srgbClr val="FFC000"/>
              </a:buClr>
              <a:buFont typeface="Arial" charset="0"/>
              <a:buChar char="•"/>
            </a:pPr>
            <a:r>
              <a:rPr lang="en-US" sz="2800" dirty="0">
                <a:latin typeface="Myriad Pro"/>
                <a:cs typeface="Myriad Pro"/>
              </a:rPr>
              <a:t>Bullets in upper and lower in case </a:t>
            </a:r>
          </a:p>
          <a:p>
            <a:pPr marL="342900" indent="-342900" algn="l">
              <a:buClr>
                <a:srgbClr val="FFC000"/>
              </a:buClr>
              <a:buFont typeface="Arial" charset="0"/>
              <a:buChar char="•"/>
            </a:pPr>
            <a:r>
              <a:rPr lang="en-US" sz="2800" dirty="0">
                <a:latin typeface="Myriad Pro"/>
                <a:cs typeface="Myriad Pro"/>
              </a:rPr>
              <a:t>No more than 5 bullets on a page</a:t>
            </a:r>
          </a:p>
          <a:p>
            <a:pPr marL="342900" indent="-342900" algn="l">
              <a:buClr>
                <a:srgbClr val="FFC000"/>
              </a:buClr>
              <a:buFont typeface="Arial" charset="0"/>
              <a:buChar char="•"/>
            </a:pPr>
            <a:r>
              <a:rPr lang="en-US" sz="2800" dirty="0">
                <a:latin typeface="Myriad Pro"/>
                <a:cs typeface="Myriad Pro"/>
              </a:rPr>
              <a:t>Bullets in upper and lower case</a:t>
            </a:r>
          </a:p>
        </p:txBody>
      </p:sp>
      <p:sp>
        <p:nvSpPr>
          <p:cNvPr id="8" name="Date Placeholder 7"/>
          <p:cNvSpPr>
            <a:spLocks noGrp="1"/>
          </p:cNvSpPr>
          <p:nvPr>
            <p:ph type="dt" sz="half" idx="11"/>
          </p:nvPr>
        </p:nvSpPr>
        <p:spPr/>
        <p:txBody>
          <a:bodyPr/>
          <a:lstStyle/>
          <a:p>
            <a:fld id="{F34D29D8-FFB6-F340-895A-2A1396DD2763}" type="datetimeFigureOut">
              <a:rPr lang="en-US" smtClean="0"/>
              <a:pPr/>
              <a:t>3/1/2017</a:t>
            </a:fld>
            <a:endParaRPr lang="en-US"/>
          </a:p>
        </p:txBody>
      </p:sp>
    </p:spTree>
    <p:extLst>
      <p:ext uri="{BB962C8B-B14F-4D97-AF65-F5344CB8AC3E}">
        <p14:creationId xmlns:p14="http://schemas.microsoft.com/office/powerpoint/2010/main" val="8730963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z="4000" dirty="0">
                <a:latin typeface="Myriad Pro"/>
                <a:cs typeface="Myriad Pro"/>
              </a:rPr>
              <a:t>Headlines case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342900" indent="-342900" algn="l">
              <a:buClr>
                <a:srgbClr val="FFC000"/>
              </a:buClr>
              <a:buFont typeface="Arial" charset="0"/>
              <a:buChar char="•"/>
            </a:pPr>
            <a:r>
              <a:rPr lang="en-US" sz="2800" dirty="0">
                <a:latin typeface="Myriad Pro"/>
                <a:cs typeface="Myriad Pro"/>
              </a:rPr>
              <a:t>Bullets in upper and lower case</a:t>
            </a:r>
          </a:p>
          <a:p>
            <a:pPr lvl="1"/>
            <a:r>
              <a:rPr lang="en-US" dirty="0"/>
              <a:t>No more then 5 bullets on a page</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2"/>
          </p:nvPr>
        </p:nvSpPr>
        <p:spPr>
          <a:xfrm>
            <a:off x="4667577" y="6319541"/>
            <a:ext cx="2844800" cy="365125"/>
          </a:xfrm>
          <a:prstGeom prst="rect">
            <a:avLst/>
          </a:prstGeom>
        </p:spPr>
        <p:txBody>
          <a:bodyPr vert="horz" lIns="91440" tIns="45720" rIns="91440" bIns="45720" rtlCol="0" anchor="ctr"/>
          <a:lstStyle>
            <a:lvl1pPr algn="ctr">
              <a:defRPr sz="1800">
                <a:solidFill>
                  <a:schemeClr val="tx1">
                    <a:tint val="75000"/>
                  </a:schemeClr>
                </a:solidFill>
                <a:latin typeface="Avenir Next Regular"/>
                <a:cs typeface="Avenir Next Regular"/>
              </a:defRPr>
            </a:lvl1pPr>
          </a:lstStyle>
          <a:p>
            <a:fld id="{F34D29D8-FFB6-F340-895A-2A1396DD2763}" type="datetimeFigureOut">
              <a:rPr lang="en-US" smtClean="0"/>
              <a:pPr/>
              <a:t>3/1/2017</a:t>
            </a:fld>
            <a:endParaRPr lang="en-US"/>
          </a:p>
        </p:txBody>
      </p:sp>
      <p:pic>
        <p:nvPicPr>
          <p:cNvPr id="4" name="Picture 3" descr="MichiganTech_Horizontal_TwoColor.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064845" y="6280062"/>
            <a:ext cx="2280654" cy="461085"/>
          </a:xfrm>
          <a:prstGeom prst="rect">
            <a:avLst/>
          </a:prstGeom>
        </p:spPr>
      </p:pic>
      <p:cxnSp>
        <p:nvCxnSpPr>
          <p:cNvPr id="9" name="Straight Connector 8"/>
          <p:cNvCxnSpPr/>
          <p:nvPr userDrawn="1"/>
        </p:nvCxnSpPr>
        <p:spPr>
          <a:xfrm>
            <a:off x="838200" y="6176963"/>
            <a:ext cx="1051560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6752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b="1" kern="1200">
          <a:solidFill>
            <a:schemeClr val="tx1"/>
          </a:solidFill>
          <a:latin typeface="Myriad Pro"/>
          <a:ea typeface="+mj-ea"/>
          <a:cs typeface="Myriad Pro"/>
        </a:defRPr>
      </a:lvl1pPr>
    </p:titleStyle>
    <p:bodyStyle>
      <a:lvl1pPr marL="342900" indent="-342900" algn="l" defTabSz="914400" rtl="0" eaLnBrk="1" latinLnBrk="0" hangingPunct="1">
        <a:lnSpc>
          <a:spcPct val="90000"/>
        </a:lnSpc>
        <a:spcBef>
          <a:spcPts val="1000"/>
        </a:spcBef>
        <a:buClr>
          <a:srgbClr val="FFC000"/>
        </a:buClr>
        <a:buFont typeface="Arial" charset="0"/>
        <a:buChar char="•"/>
        <a:defRPr sz="2800" kern="1200">
          <a:solidFill>
            <a:schemeClr val="tx1"/>
          </a:solidFill>
          <a:latin typeface="Myriad Pro"/>
          <a:ea typeface="+mn-ea"/>
          <a:cs typeface="Myriad Pro"/>
        </a:defRPr>
      </a:lvl1pPr>
      <a:lvl2pPr marL="685800" indent="-228600" algn="l" defTabSz="914400" rtl="0" eaLnBrk="1" latinLnBrk="0" hangingPunct="1">
        <a:lnSpc>
          <a:spcPct val="90000"/>
        </a:lnSpc>
        <a:spcBef>
          <a:spcPts val="500"/>
        </a:spcBef>
        <a:buClr>
          <a:srgbClr val="FFC000"/>
        </a:buClr>
        <a:buFont typeface="Arial"/>
        <a:buChar char="•"/>
        <a:defRPr sz="2400" kern="1200">
          <a:solidFill>
            <a:schemeClr val="tx1"/>
          </a:solidFill>
          <a:latin typeface="Myriad Pro"/>
          <a:ea typeface="+mn-ea"/>
          <a:cs typeface="Myriad Pro"/>
        </a:defRPr>
      </a:lvl2pPr>
      <a:lvl3pPr marL="1143000" indent="-228600" algn="l" defTabSz="914400" rtl="0" eaLnBrk="1" latinLnBrk="0" hangingPunct="1">
        <a:lnSpc>
          <a:spcPct val="90000"/>
        </a:lnSpc>
        <a:spcBef>
          <a:spcPts val="500"/>
        </a:spcBef>
        <a:buClr>
          <a:srgbClr val="FFC000"/>
        </a:buClr>
        <a:buFont typeface="Arial"/>
        <a:buChar char="•"/>
        <a:defRPr sz="2000" kern="1200">
          <a:solidFill>
            <a:schemeClr val="tx1"/>
          </a:solidFill>
          <a:latin typeface="Myriad Pro"/>
          <a:ea typeface="+mn-ea"/>
          <a:cs typeface="Myriad Pro"/>
        </a:defRPr>
      </a:lvl3pPr>
      <a:lvl4pPr marL="1600200" indent="-228600" algn="l" defTabSz="914400" rtl="0" eaLnBrk="1" latinLnBrk="0" hangingPunct="1">
        <a:lnSpc>
          <a:spcPct val="90000"/>
        </a:lnSpc>
        <a:spcBef>
          <a:spcPts val="500"/>
        </a:spcBef>
        <a:buClr>
          <a:srgbClr val="FFC000"/>
        </a:buClr>
        <a:buFont typeface="Arial"/>
        <a:buChar char="•"/>
        <a:defRPr sz="1800" kern="1200">
          <a:solidFill>
            <a:schemeClr val="tx1"/>
          </a:solidFill>
          <a:latin typeface="Myriad Pro"/>
          <a:ea typeface="+mn-ea"/>
          <a:cs typeface="Myriad Pro"/>
        </a:defRPr>
      </a:lvl4pPr>
      <a:lvl5pPr marL="2057400" indent="-228600" algn="l" defTabSz="914400" rtl="0" eaLnBrk="1" latinLnBrk="0" hangingPunct="1">
        <a:lnSpc>
          <a:spcPct val="90000"/>
        </a:lnSpc>
        <a:spcBef>
          <a:spcPts val="500"/>
        </a:spcBef>
        <a:buClr>
          <a:srgbClr val="FFC000"/>
        </a:buClr>
        <a:buFont typeface="Arial"/>
        <a:buChar char="•"/>
        <a:defRPr sz="1800" kern="1200">
          <a:solidFill>
            <a:schemeClr val="tx1"/>
          </a:solidFill>
          <a:latin typeface="Myriad Pro"/>
          <a:ea typeface="+mn-ea"/>
          <a:cs typeface="Myriad Pro"/>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4616368" y="6244378"/>
            <a:ext cx="2743200" cy="365125"/>
          </a:xfrm>
        </p:spPr>
        <p:txBody>
          <a:bodyPr/>
          <a:lstStyle>
            <a:lvl1pPr algn="ctr">
              <a:defRPr/>
            </a:lvl1pPr>
          </a:lstStyle>
          <a:p>
            <a:fld id="{D54D5371-F7DB-5648-B768-5243C5A9A4FB}" type="datetimeFigureOut">
              <a:rPr lang="en-US" smtClean="0">
                <a:solidFill>
                  <a:schemeClr val="tx1">
                    <a:lumMod val="50000"/>
                    <a:lumOff val="50000"/>
                  </a:schemeClr>
                </a:solidFill>
                <a:latin typeface="Avenir Next" charset="0"/>
                <a:ea typeface="Avenir Next" charset="0"/>
                <a:cs typeface="Avenir Next" charset="0"/>
              </a:rPr>
              <a:pPr/>
              <a:t>3/1/2017</a:t>
            </a:fld>
            <a:endParaRPr lang="en-US" dirty="0">
              <a:solidFill>
                <a:schemeClr val="tx1">
                  <a:lumMod val="50000"/>
                  <a:lumOff val="50000"/>
                </a:schemeClr>
              </a:solidFill>
              <a:latin typeface="Avenir Next" charset="0"/>
              <a:ea typeface="Avenir Next" charset="0"/>
              <a:cs typeface="Avenir Next" charset="0"/>
            </a:endParaRPr>
          </a:p>
        </p:txBody>
      </p:sp>
      <p:sp>
        <p:nvSpPr>
          <p:cNvPr id="7" name="Title 1"/>
          <p:cNvSpPr>
            <a:spLocks noGrp="1"/>
          </p:cNvSpPr>
          <p:nvPr>
            <p:ph type="ctrTitle"/>
          </p:nvPr>
        </p:nvSpPr>
        <p:spPr>
          <a:xfrm>
            <a:off x="1524000" y="250167"/>
            <a:ext cx="9144000" cy="2387600"/>
          </a:xfrm>
        </p:spPr>
        <p:txBody>
          <a:bodyPr>
            <a:normAutofit fontScale="90000"/>
          </a:bodyPr>
          <a:lstStyle/>
          <a:p>
            <a:r>
              <a:rPr lang="en-US" sz="4400" dirty="0">
                <a:latin typeface="Myriad Pro"/>
                <a:cs typeface="Myriad Pro"/>
              </a:rPr>
              <a:t>EE 5900: Introduction to Robotics</a:t>
            </a:r>
            <a:br>
              <a:rPr lang="en-US" sz="4400" dirty="0">
                <a:latin typeface="Myriad Pro"/>
                <a:cs typeface="Myriad Pro"/>
              </a:rPr>
            </a:br>
            <a:br>
              <a:rPr lang="en-US" sz="4400" dirty="0">
                <a:latin typeface="Myriad Pro"/>
                <a:cs typeface="Myriad Pro"/>
              </a:rPr>
            </a:br>
            <a:r>
              <a:rPr lang="en-US" sz="3600" dirty="0"/>
              <a:t>Project </a:t>
            </a:r>
            <a:r>
              <a:rPr lang="en-US" sz="3200" dirty="0"/>
              <a:t>5</a:t>
            </a:r>
            <a:br>
              <a:rPr lang="en-US" sz="3200" dirty="0"/>
            </a:br>
            <a:br>
              <a:rPr lang="en-US" sz="3200" dirty="0"/>
            </a:br>
            <a:r>
              <a:rPr lang="en-US" sz="3200" dirty="0"/>
              <a:t>Working with the Jackal</a:t>
            </a:r>
            <a:endParaRPr lang="en-US" sz="4400" dirty="0">
              <a:latin typeface="Myriad Pro"/>
              <a:cs typeface="Myriad Pro"/>
            </a:endParaRPr>
          </a:p>
        </p:txBody>
      </p:sp>
      <p:sp>
        <p:nvSpPr>
          <p:cNvPr id="9" name="Subtitle 2"/>
          <p:cNvSpPr>
            <a:spLocks noGrp="1"/>
          </p:cNvSpPr>
          <p:nvPr>
            <p:ph type="subTitle" idx="4294967295"/>
          </p:nvPr>
        </p:nvSpPr>
        <p:spPr>
          <a:xfrm>
            <a:off x="1524000" y="2757975"/>
            <a:ext cx="9144000" cy="3066049"/>
          </a:xfrm>
        </p:spPr>
        <p:txBody>
          <a:bodyPr>
            <a:normAutofit/>
          </a:bodyPr>
          <a:lstStyle/>
          <a:p>
            <a:pPr marL="0" indent="0" algn="ctr">
              <a:buNone/>
            </a:pPr>
            <a:endParaRPr lang="en-US" sz="2400" dirty="0"/>
          </a:p>
          <a:p>
            <a:pPr marL="0" indent="0" algn="ctr">
              <a:buNone/>
            </a:pPr>
            <a:r>
              <a:rPr lang="en-US" sz="2400" b="1" dirty="0">
                <a:latin typeface="Myriad Pro"/>
                <a:cs typeface="Myriad Pro"/>
              </a:rPr>
              <a:t>Grou</a:t>
            </a:r>
            <a:r>
              <a:rPr lang="en-US" sz="2400" b="1" dirty="0"/>
              <a:t>p 1: laughing-guacamole</a:t>
            </a:r>
          </a:p>
          <a:p>
            <a:pPr marL="0" indent="0" algn="ctr">
              <a:buNone/>
            </a:pPr>
            <a:endParaRPr lang="en-US" sz="2400" b="1" dirty="0"/>
          </a:p>
          <a:p>
            <a:pPr marL="0" indent="0" algn="ctr">
              <a:buNone/>
            </a:pPr>
            <a:r>
              <a:rPr lang="en-US" sz="2400" dirty="0"/>
              <a:t>Roger Gomes</a:t>
            </a:r>
          </a:p>
          <a:p>
            <a:pPr marL="0" indent="0" algn="ctr">
              <a:buNone/>
            </a:pPr>
            <a:r>
              <a:rPr lang="en-US" sz="2400" dirty="0"/>
              <a:t>Sabari Manohar</a:t>
            </a:r>
          </a:p>
          <a:p>
            <a:pPr marL="0" indent="0" algn="ctr">
              <a:buNone/>
            </a:pPr>
            <a:r>
              <a:rPr lang="en-US" sz="2400" dirty="0"/>
              <a:t>Deep </a:t>
            </a:r>
            <a:r>
              <a:rPr lang="en-US" sz="2400" dirty="0" err="1"/>
              <a:t>Doshi</a:t>
            </a:r>
            <a:endParaRPr lang="en-US" sz="2400" dirty="0"/>
          </a:p>
        </p:txBody>
      </p:sp>
      <p:sp>
        <p:nvSpPr>
          <p:cNvPr id="6" name="TextBox 5"/>
          <p:cNvSpPr txBox="1"/>
          <p:nvPr/>
        </p:nvSpPr>
        <p:spPr>
          <a:xfrm>
            <a:off x="11662117" y="167547"/>
            <a:ext cx="478302" cy="369332"/>
          </a:xfrm>
          <a:prstGeom prst="rect">
            <a:avLst/>
          </a:prstGeom>
          <a:noFill/>
          <a:ln>
            <a:solidFill>
              <a:schemeClr val="bg1"/>
            </a:solidFill>
          </a:ln>
        </p:spPr>
        <p:txBody>
          <a:bodyPr wrap="square" rtlCol="0">
            <a:spAutoFit/>
          </a:bodyPr>
          <a:lstStyle/>
          <a:p>
            <a:r>
              <a:rPr lang="en-US" dirty="0"/>
              <a:t>1</a:t>
            </a:r>
          </a:p>
        </p:txBody>
      </p:sp>
    </p:spTree>
    <p:extLst>
      <p:ext uri="{BB962C8B-B14F-4D97-AF65-F5344CB8AC3E}">
        <p14:creationId xmlns:p14="http://schemas.microsoft.com/office/powerpoint/2010/main" val="119191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4616368" y="6244378"/>
            <a:ext cx="2743200" cy="365125"/>
          </a:xfrm>
        </p:spPr>
        <p:txBody>
          <a:bodyPr/>
          <a:lstStyle>
            <a:lvl1pPr algn="ctr">
              <a:defRPr/>
            </a:lvl1pPr>
          </a:lstStyle>
          <a:p>
            <a:fld id="{D54D5371-F7DB-5648-B768-5243C5A9A4FB}" type="datetimeFigureOut">
              <a:rPr lang="en-US" smtClean="0">
                <a:solidFill>
                  <a:schemeClr val="tx1">
                    <a:lumMod val="50000"/>
                    <a:lumOff val="50000"/>
                  </a:schemeClr>
                </a:solidFill>
                <a:latin typeface="Avenir Next" charset="0"/>
                <a:ea typeface="Avenir Next" charset="0"/>
                <a:cs typeface="Avenir Next" charset="0"/>
              </a:rPr>
              <a:pPr/>
              <a:t>3/1/2017</a:t>
            </a:fld>
            <a:endParaRPr lang="en-US" dirty="0">
              <a:solidFill>
                <a:schemeClr val="tx1">
                  <a:lumMod val="50000"/>
                  <a:lumOff val="50000"/>
                </a:schemeClr>
              </a:solidFill>
              <a:latin typeface="Avenir Next" charset="0"/>
              <a:ea typeface="Avenir Next" charset="0"/>
              <a:cs typeface="Avenir Next" charset="0"/>
            </a:endParaRPr>
          </a:p>
        </p:txBody>
      </p:sp>
      <p:sp>
        <p:nvSpPr>
          <p:cNvPr id="13" name="Title 1"/>
          <p:cNvSpPr>
            <a:spLocks noGrp="1"/>
          </p:cNvSpPr>
          <p:nvPr>
            <p:ph type="ctrTitle"/>
          </p:nvPr>
        </p:nvSpPr>
        <p:spPr>
          <a:xfrm>
            <a:off x="875815" y="172086"/>
            <a:ext cx="10224305" cy="729586"/>
          </a:xfrm>
        </p:spPr>
        <p:txBody>
          <a:bodyPr>
            <a:normAutofit/>
          </a:bodyPr>
          <a:lstStyle/>
          <a:p>
            <a:r>
              <a:rPr lang="en-US" sz="4000" dirty="0">
                <a:latin typeface="Myriad Pro"/>
                <a:cs typeface="Myriad Pro"/>
              </a:rPr>
              <a:t>Visualizing Map Creation on </a:t>
            </a:r>
            <a:r>
              <a:rPr lang="en-US" sz="4000" dirty="0" err="1">
                <a:latin typeface="Myriad Pro"/>
                <a:cs typeface="Myriad Pro"/>
              </a:rPr>
              <a:t>RViz</a:t>
            </a:r>
            <a:endParaRPr lang="en-US" sz="4000" dirty="0">
              <a:latin typeface="Myriad Pro"/>
              <a:cs typeface="Myriad Pro"/>
            </a:endParaRPr>
          </a:p>
        </p:txBody>
      </p:sp>
      <p:sp>
        <p:nvSpPr>
          <p:cNvPr id="15" name="TextBox 14"/>
          <p:cNvSpPr txBox="1"/>
          <p:nvPr/>
        </p:nvSpPr>
        <p:spPr>
          <a:xfrm>
            <a:off x="11662117" y="167547"/>
            <a:ext cx="478302" cy="369332"/>
          </a:xfrm>
          <a:prstGeom prst="rect">
            <a:avLst/>
          </a:prstGeom>
          <a:noFill/>
          <a:ln>
            <a:solidFill>
              <a:schemeClr val="bg1"/>
            </a:solidFill>
          </a:ln>
        </p:spPr>
        <p:txBody>
          <a:bodyPr wrap="square" rtlCol="0">
            <a:spAutoFit/>
          </a:bodyPr>
          <a:lstStyle/>
          <a:p>
            <a:r>
              <a:rPr lang="en-US" dirty="0"/>
              <a:t>10</a:t>
            </a:r>
          </a:p>
        </p:txBody>
      </p:sp>
      <p:pic>
        <p:nvPicPr>
          <p:cNvPr id="2" name="Picture 1"/>
          <p:cNvPicPr>
            <a:picLocks noChangeAspect="1"/>
          </p:cNvPicPr>
          <p:nvPr/>
        </p:nvPicPr>
        <p:blipFill>
          <a:blip r:embed="rId2"/>
          <a:stretch>
            <a:fillRect/>
          </a:stretch>
        </p:blipFill>
        <p:spPr>
          <a:xfrm>
            <a:off x="1876425" y="885825"/>
            <a:ext cx="8439150" cy="5086350"/>
          </a:xfrm>
          <a:prstGeom prst="rect">
            <a:avLst/>
          </a:prstGeom>
        </p:spPr>
      </p:pic>
    </p:spTree>
    <p:extLst>
      <p:ext uri="{BB962C8B-B14F-4D97-AF65-F5344CB8AC3E}">
        <p14:creationId xmlns:p14="http://schemas.microsoft.com/office/powerpoint/2010/main" val="668083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4616368" y="6244378"/>
            <a:ext cx="2743200" cy="365125"/>
          </a:xfrm>
        </p:spPr>
        <p:txBody>
          <a:bodyPr/>
          <a:lstStyle>
            <a:lvl1pPr algn="ctr">
              <a:defRPr/>
            </a:lvl1pPr>
          </a:lstStyle>
          <a:p>
            <a:fld id="{D54D5371-F7DB-5648-B768-5243C5A9A4FB}" type="datetimeFigureOut">
              <a:rPr lang="en-US" smtClean="0">
                <a:solidFill>
                  <a:schemeClr val="tx1">
                    <a:lumMod val="50000"/>
                    <a:lumOff val="50000"/>
                  </a:schemeClr>
                </a:solidFill>
                <a:latin typeface="Avenir Next" charset="0"/>
                <a:ea typeface="Avenir Next" charset="0"/>
                <a:cs typeface="Avenir Next" charset="0"/>
              </a:rPr>
              <a:pPr/>
              <a:t>3/1/2017</a:t>
            </a:fld>
            <a:endParaRPr lang="en-US" dirty="0">
              <a:solidFill>
                <a:schemeClr val="tx1">
                  <a:lumMod val="50000"/>
                  <a:lumOff val="50000"/>
                </a:schemeClr>
              </a:solidFill>
              <a:latin typeface="Avenir Next" charset="0"/>
              <a:ea typeface="Avenir Next" charset="0"/>
              <a:cs typeface="Avenir Next" charset="0"/>
            </a:endParaRPr>
          </a:p>
        </p:txBody>
      </p:sp>
      <p:sp>
        <p:nvSpPr>
          <p:cNvPr id="13" name="Title 1"/>
          <p:cNvSpPr>
            <a:spLocks noGrp="1"/>
          </p:cNvSpPr>
          <p:nvPr>
            <p:ph type="ctrTitle"/>
          </p:nvPr>
        </p:nvSpPr>
        <p:spPr>
          <a:xfrm>
            <a:off x="875815" y="172086"/>
            <a:ext cx="10224305" cy="729586"/>
          </a:xfrm>
        </p:spPr>
        <p:txBody>
          <a:bodyPr>
            <a:normAutofit/>
          </a:bodyPr>
          <a:lstStyle/>
          <a:p>
            <a:r>
              <a:rPr lang="en-US" sz="4000" dirty="0">
                <a:latin typeface="Myriad Pro"/>
                <a:cs typeface="Myriad Pro"/>
              </a:rPr>
              <a:t>Visualizing Map Creation on </a:t>
            </a:r>
            <a:r>
              <a:rPr lang="en-US" sz="4000" dirty="0" err="1">
                <a:latin typeface="Myriad Pro"/>
                <a:cs typeface="Myriad Pro"/>
              </a:rPr>
              <a:t>RViz</a:t>
            </a:r>
            <a:endParaRPr lang="en-US" sz="4000" dirty="0">
              <a:latin typeface="Myriad Pro"/>
              <a:cs typeface="Myriad Pro"/>
            </a:endParaRPr>
          </a:p>
        </p:txBody>
      </p:sp>
      <p:sp>
        <p:nvSpPr>
          <p:cNvPr id="15" name="TextBox 14"/>
          <p:cNvSpPr txBox="1"/>
          <p:nvPr/>
        </p:nvSpPr>
        <p:spPr>
          <a:xfrm>
            <a:off x="11662117" y="167547"/>
            <a:ext cx="478302" cy="369332"/>
          </a:xfrm>
          <a:prstGeom prst="rect">
            <a:avLst/>
          </a:prstGeom>
          <a:noFill/>
          <a:ln>
            <a:solidFill>
              <a:schemeClr val="bg1"/>
            </a:solidFill>
          </a:ln>
        </p:spPr>
        <p:txBody>
          <a:bodyPr wrap="square" rtlCol="0">
            <a:spAutoFit/>
          </a:bodyPr>
          <a:lstStyle/>
          <a:p>
            <a:r>
              <a:rPr lang="en-US" dirty="0"/>
              <a:t>11</a:t>
            </a:r>
          </a:p>
        </p:txBody>
      </p:sp>
      <p:pic>
        <p:nvPicPr>
          <p:cNvPr id="3" name="Picture 2"/>
          <p:cNvPicPr>
            <a:picLocks noChangeAspect="1"/>
          </p:cNvPicPr>
          <p:nvPr/>
        </p:nvPicPr>
        <p:blipFill>
          <a:blip r:embed="rId2"/>
          <a:stretch>
            <a:fillRect/>
          </a:stretch>
        </p:blipFill>
        <p:spPr>
          <a:xfrm>
            <a:off x="1550559" y="901672"/>
            <a:ext cx="8477250" cy="5114925"/>
          </a:xfrm>
          <a:prstGeom prst="rect">
            <a:avLst/>
          </a:prstGeom>
        </p:spPr>
      </p:pic>
    </p:spTree>
    <p:extLst>
      <p:ext uri="{BB962C8B-B14F-4D97-AF65-F5344CB8AC3E}">
        <p14:creationId xmlns:p14="http://schemas.microsoft.com/office/powerpoint/2010/main" val="2538278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4616368" y="6244378"/>
            <a:ext cx="2743200" cy="365125"/>
          </a:xfrm>
        </p:spPr>
        <p:txBody>
          <a:bodyPr/>
          <a:lstStyle>
            <a:lvl1pPr algn="ctr">
              <a:defRPr/>
            </a:lvl1pPr>
          </a:lstStyle>
          <a:p>
            <a:fld id="{D54D5371-F7DB-5648-B768-5243C5A9A4FB}" type="datetimeFigureOut">
              <a:rPr lang="en-US" smtClean="0">
                <a:solidFill>
                  <a:schemeClr val="tx1">
                    <a:lumMod val="50000"/>
                    <a:lumOff val="50000"/>
                  </a:schemeClr>
                </a:solidFill>
                <a:latin typeface="Avenir Next" charset="0"/>
                <a:ea typeface="Avenir Next" charset="0"/>
                <a:cs typeface="Avenir Next" charset="0"/>
              </a:rPr>
              <a:pPr/>
              <a:t>3/1/2017</a:t>
            </a:fld>
            <a:endParaRPr lang="en-US" dirty="0">
              <a:solidFill>
                <a:schemeClr val="tx1">
                  <a:lumMod val="50000"/>
                  <a:lumOff val="50000"/>
                </a:schemeClr>
              </a:solidFill>
              <a:latin typeface="Avenir Next" charset="0"/>
              <a:ea typeface="Avenir Next" charset="0"/>
              <a:cs typeface="Avenir Next" charset="0"/>
            </a:endParaRPr>
          </a:p>
        </p:txBody>
      </p:sp>
      <p:sp>
        <p:nvSpPr>
          <p:cNvPr id="13" name="Title 1"/>
          <p:cNvSpPr>
            <a:spLocks noGrp="1"/>
          </p:cNvSpPr>
          <p:nvPr>
            <p:ph type="ctrTitle"/>
          </p:nvPr>
        </p:nvSpPr>
        <p:spPr>
          <a:xfrm>
            <a:off x="875815" y="172086"/>
            <a:ext cx="10224305" cy="729586"/>
          </a:xfrm>
        </p:spPr>
        <p:txBody>
          <a:bodyPr>
            <a:normAutofit/>
          </a:bodyPr>
          <a:lstStyle/>
          <a:p>
            <a:r>
              <a:rPr lang="en-US" sz="4000" dirty="0">
                <a:latin typeface="Myriad Pro"/>
                <a:cs typeface="Myriad Pro"/>
              </a:rPr>
              <a:t>Simulation Results for Maps Generated</a:t>
            </a:r>
          </a:p>
        </p:txBody>
      </p:sp>
      <p:sp>
        <p:nvSpPr>
          <p:cNvPr id="15" name="TextBox 14"/>
          <p:cNvSpPr txBox="1"/>
          <p:nvPr/>
        </p:nvSpPr>
        <p:spPr>
          <a:xfrm>
            <a:off x="11662117" y="167547"/>
            <a:ext cx="478302" cy="369332"/>
          </a:xfrm>
          <a:prstGeom prst="rect">
            <a:avLst/>
          </a:prstGeom>
          <a:noFill/>
          <a:ln>
            <a:solidFill>
              <a:schemeClr val="bg1"/>
            </a:solidFill>
          </a:ln>
        </p:spPr>
        <p:txBody>
          <a:bodyPr wrap="square" rtlCol="0">
            <a:spAutoFit/>
          </a:bodyPr>
          <a:lstStyle/>
          <a:p>
            <a:r>
              <a:rPr lang="en-US" dirty="0"/>
              <a:t>12</a:t>
            </a:r>
          </a:p>
        </p:txBody>
      </p:sp>
      <p:pic>
        <p:nvPicPr>
          <p:cNvPr id="2" name="Picture 1"/>
          <p:cNvPicPr>
            <a:picLocks noChangeAspect="1"/>
          </p:cNvPicPr>
          <p:nvPr/>
        </p:nvPicPr>
        <p:blipFill>
          <a:blip r:embed="rId2"/>
          <a:stretch>
            <a:fillRect/>
          </a:stretch>
        </p:blipFill>
        <p:spPr>
          <a:xfrm rot="16200000">
            <a:off x="3616609" y="125207"/>
            <a:ext cx="4742716" cy="6295640"/>
          </a:xfrm>
          <a:prstGeom prst="rect">
            <a:avLst/>
          </a:prstGeom>
        </p:spPr>
      </p:pic>
      <p:sp>
        <p:nvSpPr>
          <p:cNvPr id="4" name="TextBox 3"/>
          <p:cNvSpPr txBox="1"/>
          <p:nvPr/>
        </p:nvSpPr>
        <p:spPr>
          <a:xfrm>
            <a:off x="2840146" y="5644385"/>
            <a:ext cx="6295641" cy="369332"/>
          </a:xfrm>
          <a:prstGeom prst="rect">
            <a:avLst/>
          </a:prstGeom>
          <a:noFill/>
        </p:spPr>
        <p:txBody>
          <a:bodyPr wrap="square" rtlCol="0">
            <a:spAutoFit/>
          </a:bodyPr>
          <a:lstStyle/>
          <a:p>
            <a:pPr algn="ctr"/>
            <a:r>
              <a:rPr lang="en-US" b="1" dirty="0"/>
              <a:t>Best Map generated for the 8</a:t>
            </a:r>
            <a:r>
              <a:rPr lang="en-US" b="1" baseline="30000" dirty="0"/>
              <a:t>th</a:t>
            </a:r>
            <a:r>
              <a:rPr lang="en-US" b="1" dirty="0"/>
              <a:t> floor out of all the runs</a:t>
            </a:r>
          </a:p>
        </p:txBody>
      </p:sp>
    </p:spTree>
    <p:extLst>
      <p:ext uri="{BB962C8B-B14F-4D97-AF65-F5344CB8AC3E}">
        <p14:creationId xmlns:p14="http://schemas.microsoft.com/office/powerpoint/2010/main" val="3474897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4616368" y="6244378"/>
            <a:ext cx="2743200" cy="365125"/>
          </a:xfrm>
        </p:spPr>
        <p:txBody>
          <a:bodyPr/>
          <a:lstStyle>
            <a:lvl1pPr algn="ctr">
              <a:defRPr/>
            </a:lvl1pPr>
          </a:lstStyle>
          <a:p>
            <a:fld id="{D54D5371-F7DB-5648-B768-5243C5A9A4FB}" type="datetimeFigureOut">
              <a:rPr lang="en-US" smtClean="0">
                <a:solidFill>
                  <a:schemeClr val="tx1">
                    <a:lumMod val="50000"/>
                    <a:lumOff val="50000"/>
                  </a:schemeClr>
                </a:solidFill>
                <a:latin typeface="Avenir Next" charset="0"/>
                <a:ea typeface="Avenir Next" charset="0"/>
                <a:cs typeface="Avenir Next" charset="0"/>
              </a:rPr>
              <a:pPr/>
              <a:t>3/1/2017</a:t>
            </a:fld>
            <a:endParaRPr lang="en-US" dirty="0">
              <a:solidFill>
                <a:schemeClr val="tx1">
                  <a:lumMod val="50000"/>
                  <a:lumOff val="50000"/>
                </a:schemeClr>
              </a:solidFill>
              <a:latin typeface="Avenir Next" charset="0"/>
              <a:ea typeface="Avenir Next" charset="0"/>
              <a:cs typeface="Avenir Next" charset="0"/>
            </a:endParaRPr>
          </a:p>
        </p:txBody>
      </p:sp>
      <p:sp>
        <p:nvSpPr>
          <p:cNvPr id="11" name="Subtitle 2"/>
          <p:cNvSpPr>
            <a:spLocks noGrp="1"/>
          </p:cNvSpPr>
          <p:nvPr>
            <p:ph type="subTitle" idx="4294967295"/>
          </p:nvPr>
        </p:nvSpPr>
        <p:spPr>
          <a:xfrm>
            <a:off x="875815" y="1042567"/>
            <a:ext cx="10362028" cy="5013676"/>
          </a:xfrm>
        </p:spPr>
        <p:txBody>
          <a:bodyPr>
            <a:normAutofit fontScale="92500" lnSpcReduction="10000"/>
          </a:bodyPr>
          <a:lstStyle/>
          <a:p>
            <a:r>
              <a:rPr lang="en-US" sz="2000" b="1" dirty="0"/>
              <a:t>Controlling the Jackal via </a:t>
            </a:r>
            <a:r>
              <a:rPr lang="en-US" sz="2000" b="1" dirty="0" err="1"/>
              <a:t>Rviz</a:t>
            </a:r>
            <a:r>
              <a:rPr lang="en-US" sz="2000" b="1" dirty="0"/>
              <a:t> through Virtual Machine:</a:t>
            </a:r>
          </a:p>
          <a:p>
            <a:pPr lvl="1"/>
            <a:r>
              <a:rPr lang="en-US" sz="1800" dirty="0"/>
              <a:t>Needed to change ROS_IP from WAN to Ethernet to enable bridge connection from the host computer to the VM on which connection to the ROS_MASTER_URI was established.</a:t>
            </a:r>
          </a:p>
          <a:p>
            <a:r>
              <a:rPr lang="en-US" sz="2000" b="1" dirty="0"/>
              <a:t>Co-ordinate and scale adjustment of the Lidar, mounting bracket:</a:t>
            </a:r>
          </a:p>
          <a:p>
            <a:pPr lvl="1"/>
            <a:r>
              <a:rPr lang="en-US" sz="1800" dirty="0"/>
              <a:t>While incorporating the LIDAR definitions and the mounting bracket on the Jackal, problems with its orientation and scaling were faced which were eliminated by adjusting its coordinates relative to the robot.</a:t>
            </a:r>
          </a:p>
          <a:p>
            <a:r>
              <a:rPr lang="en-US" sz="2000" b="1" dirty="0"/>
              <a:t>Malformed/Invalid URDF:</a:t>
            </a:r>
          </a:p>
          <a:p>
            <a:pPr lvl="1"/>
            <a:r>
              <a:rPr lang="en-US" sz="1800" dirty="0"/>
              <a:t>Invalid xml definition for the URDF caused the </a:t>
            </a:r>
            <a:r>
              <a:rPr lang="en-US" sz="1800" dirty="0" err="1"/>
              <a:t>rosmaster</a:t>
            </a:r>
            <a:r>
              <a:rPr lang="en-US" sz="1800" dirty="0"/>
              <a:t> to crash and we were unable to connect to jackal's </a:t>
            </a:r>
            <a:r>
              <a:rPr lang="en-US" sz="1800" dirty="0" err="1"/>
              <a:t>rosmaster</a:t>
            </a:r>
            <a:r>
              <a:rPr lang="en-US" sz="1800" dirty="0"/>
              <a:t> instance. Used the URDF check utility available through the URDF tutorials before actually loading it on the jackal.</a:t>
            </a:r>
          </a:p>
          <a:p>
            <a:r>
              <a:rPr lang="en-US" sz="2000" b="1" dirty="0"/>
              <a:t>Loss of </a:t>
            </a:r>
            <a:r>
              <a:rPr lang="en-US" sz="2000" b="1" dirty="0" err="1"/>
              <a:t>Wifi</a:t>
            </a:r>
            <a:r>
              <a:rPr lang="en-US" sz="2000" b="1" dirty="0"/>
              <a:t> Connectivity:</a:t>
            </a:r>
          </a:p>
          <a:p>
            <a:pPr lvl="1"/>
            <a:r>
              <a:rPr lang="en-US" sz="1800" dirty="0"/>
              <a:t>At certain locations (near the elevator) the Michigan Tech wi-fi connections were spotty causing us to loose connections. In the cases where the launch file was launched through a normal terminal connection, there were problems with node terminations. Hence, screen command was used to launch a remote terminal in jackal itself for the node to run</a:t>
            </a:r>
            <a:endParaRPr lang="en-US" sz="1600" dirty="0"/>
          </a:p>
          <a:p>
            <a:r>
              <a:rPr lang="en-US" sz="2000" b="1" dirty="0"/>
              <a:t>Navigating of obstacles not in LOS:</a:t>
            </a:r>
          </a:p>
          <a:p>
            <a:pPr lvl="1"/>
            <a:r>
              <a:rPr lang="en-US" sz="1800" dirty="0"/>
              <a:t>Corridor with chairs situated above the height of LIDAR was problematic. Did not map that portion.</a:t>
            </a:r>
          </a:p>
          <a:p>
            <a:pPr lvl="1" algn="just"/>
            <a:endParaRPr lang="en-US" sz="1600" dirty="0"/>
          </a:p>
          <a:p>
            <a:pPr lvl="1" algn="just"/>
            <a:endParaRPr lang="en-US" sz="1600" dirty="0"/>
          </a:p>
        </p:txBody>
      </p:sp>
      <p:sp>
        <p:nvSpPr>
          <p:cNvPr id="13" name="Title 1"/>
          <p:cNvSpPr>
            <a:spLocks noGrp="1"/>
          </p:cNvSpPr>
          <p:nvPr>
            <p:ph type="ctrTitle"/>
          </p:nvPr>
        </p:nvSpPr>
        <p:spPr>
          <a:xfrm>
            <a:off x="875815" y="312981"/>
            <a:ext cx="10224305" cy="729586"/>
          </a:xfrm>
        </p:spPr>
        <p:txBody>
          <a:bodyPr>
            <a:normAutofit/>
          </a:bodyPr>
          <a:lstStyle/>
          <a:p>
            <a:r>
              <a:rPr lang="en-US" sz="4000" dirty="0">
                <a:latin typeface="Myriad Pro"/>
                <a:cs typeface="Myriad Pro"/>
              </a:rPr>
              <a:t>Problems and Challenges Faced</a:t>
            </a:r>
          </a:p>
        </p:txBody>
      </p:sp>
      <p:sp>
        <p:nvSpPr>
          <p:cNvPr id="15" name="TextBox 14"/>
          <p:cNvSpPr txBox="1"/>
          <p:nvPr/>
        </p:nvSpPr>
        <p:spPr>
          <a:xfrm>
            <a:off x="11662117" y="167547"/>
            <a:ext cx="478302" cy="369332"/>
          </a:xfrm>
          <a:prstGeom prst="rect">
            <a:avLst/>
          </a:prstGeom>
          <a:noFill/>
          <a:ln>
            <a:solidFill>
              <a:schemeClr val="bg1"/>
            </a:solidFill>
          </a:ln>
        </p:spPr>
        <p:txBody>
          <a:bodyPr wrap="square" rtlCol="0">
            <a:spAutoFit/>
          </a:bodyPr>
          <a:lstStyle/>
          <a:p>
            <a:r>
              <a:rPr lang="en-US" dirty="0"/>
              <a:t>13</a:t>
            </a:r>
          </a:p>
        </p:txBody>
      </p:sp>
    </p:spTree>
    <p:extLst>
      <p:ext uri="{BB962C8B-B14F-4D97-AF65-F5344CB8AC3E}">
        <p14:creationId xmlns:p14="http://schemas.microsoft.com/office/powerpoint/2010/main" val="55787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4616368" y="6244378"/>
            <a:ext cx="2743200" cy="365125"/>
          </a:xfrm>
        </p:spPr>
        <p:txBody>
          <a:bodyPr/>
          <a:lstStyle>
            <a:lvl1pPr algn="ctr">
              <a:defRPr/>
            </a:lvl1pPr>
          </a:lstStyle>
          <a:p>
            <a:fld id="{D54D5371-F7DB-5648-B768-5243C5A9A4FB}" type="datetimeFigureOut">
              <a:rPr lang="en-US" smtClean="0">
                <a:solidFill>
                  <a:schemeClr val="tx1">
                    <a:lumMod val="50000"/>
                    <a:lumOff val="50000"/>
                  </a:schemeClr>
                </a:solidFill>
                <a:latin typeface="Avenir Next" charset="0"/>
                <a:ea typeface="Avenir Next" charset="0"/>
                <a:cs typeface="Avenir Next" charset="0"/>
              </a:rPr>
              <a:pPr/>
              <a:t>3/1/2017</a:t>
            </a:fld>
            <a:endParaRPr lang="en-US" dirty="0">
              <a:solidFill>
                <a:schemeClr val="tx1">
                  <a:lumMod val="50000"/>
                  <a:lumOff val="50000"/>
                </a:schemeClr>
              </a:solidFill>
              <a:latin typeface="Avenir Next" charset="0"/>
              <a:ea typeface="Avenir Next" charset="0"/>
              <a:cs typeface="Avenir Next" charset="0"/>
            </a:endParaRPr>
          </a:p>
        </p:txBody>
      </p:sp>
      <p:sp>
        <p:nvSpPr>
          <p:cNvPr id="13" name="Title 1"/>
          <p:cNvSpPr>
            <a:spLocks noGrp="1"/>
          </p:cNvSpPr>
          <p:nvPr>
            <p:ph type="ctrTitle"/>
          </p:nvPr>
        </p:nvSpPr>
        <p:spPr>
          <a:xfrm>
            <a:off x="875815" y="524151"/>
            <a:ext cx="10224305" cy="729586"/>
          </a:xfrm>
        </p:spPr>
        <p:txBody>
          <a:bodyPr>
            <a:normAutofit fontScale="90000"/>
          </a:bodyPr>
          <a:lstStyle/>
          <a:p>
            <a:br>
              <a:rPr lang="en-US" sz="4000" dirty="0"/>
            </a:br>
            <a:r>
              <a:rPr lang="en-US" sz="4000" dirty="0"/>
              <a:t>Credits and Distribution of Work</a:t>
            </a:r>
            <a:br>
              <a:rPr lang="en-US" sz="4000" dirty="0"/>
            </a:br>
            <a:endParaRPr lang="en-US" sz="4000" dirty="0">
              <a:latin typeface="Myriad Pro"/>
              <a:cs typeface="Myriad Pro"/>
            </a:endParaRPr>
          </a:p>
        </p:txBody>
      </p:sp>
      <p:sp>
        <p:nvSpPr>
          <p:cNvPr id="15" name="TextBox 14"/>
          <p:cNvSpPr txBox="1"/>
          <p:nvPr/>
        </p:nvSpPr>
        <p:spPr>
          <a:xfrm>
            <a:off x="11662117" y="167547"/>
            <a:ext cx="478302" cy="369332"/>
          </a:xfrm>
          <a:prstGeom prst="rect">
            <a:avLst/>
          </a:prstGeom>
          <a:noFill/>
          <a:ln>
            <a:solidFill>
              <a:schemeClr val="bg1"/>
            </a:solidFill>
          </a:ln>
        </p:spPr>
        <p:txBody>
          <a:bodyPr wrap="square" rtlCol="0">
            <a:spAutoFit/>
          </a:bodyPr>
          <a:lstStyle/>
          <a:p>
            <a:r>
              <a:rPr lang="en-US" dirty="0"/>
              <a:t>14</a:t>
            </a:r>
          </a:p>
        </p:txBody>
      </p:sp>
      <p:sp>
        <p:nvSpPr>
          <p:cNvPr id="14" name="Subtitle 2"/>
          <p:cNvSpPr>
            <a:spLocks noGrp="1"/>
          </p:cNvSpPr>
          <p:nvPr>
            <p:ph type="subTitle" idx="4294967295"/>
          </p:nvPr>
        </p:nvSpPr>
        <p:spPr>
          <a:xfrm>
            <a:off x="437323" y="808383"/>
            <a:ext cx="11754677" cy="5208104"/>
          </a:xfrm>
        </p:spPr>
        <p:txBody>
          <a:bodyPr>
            <a:normAutofit/>
          </a:bodyPr>
          <a:lstStyle/>
          <a:p>
            <a:pPr marL="0" indent="0">
              <a:buNone/>
            </a:pPr>
            <a:r>
              <a:rPr lang="en-US" b="1" dirty="0"/>
              <a:t>Sabari Manohar</a:t>
            </a:r>
            <a:endParaRPr lang="en-US" dirty="0"/>
          </a:p>
          <a:p>
            <a:pPr lvl="1"/>
            <a:r>
              <a:rPr lang="en-US" sz="2000" dirty="0"/>
              <a:t>Initial development, modification, tweaking and calibration of thresholds for the autonomous navigation and mapping routine</a:t>
            </a:r>
          </a:p>
          <a:p>
            <a:pPr lvl="1"/>
            <a:r>
              <a:rPr lang="en-US" sz="2000" dirty="0"/>
              <a:t>Development of velocity smoothing functionality to eliminate jerky movements</a:t>
            </a:r>
          </a:p>
          <a:p>
            <a:pPr lvl="1"/>
            <a:r>
              <a:rPr lang="en-US" sz="2000" dirty="0"/>
              <a:t>Testing and debugging</a:t>
            </a:r>
          </a:p>
          <a:p>
            <a:pPr marL="0" indent="0">
              <a:buNone/>
            </a:pPr>
            <a:r>
              <a:rPr lang="en-US" b="1" dirty="0"/>
              <a:t>Deep </a:t>
            </a:r>
            <a:r>
              <a:rPr lang="en-US" b="1" dirty="0" err="1"/>
              <a:t>Doshi</a:t>
            </a:r>
            <a:endParaRPr lang="en-US" dirty="0"/>
          </a:p>
          <a:p>
            <a:pPr lvl="1"/>
            <a:r>
              <a:rPr lang="en-US" sz="2000" dirty="0"/>
              <a:t>SICK Toolbox wrapper integration</a:t>
            </a:r>
          </a:p>
          <a:p>
            <a:pPr lvl="1"/>
            <a:r>
              <a:rPr lang="en-US" sz="2000" dirty="0"/>
              <a:t>Development of launch files for navigation and replay routines</a:t>
            </a:r>
          </a:p>
          <a:p>
            <a:pPr lvl="1"/>
            <a:r>
              <a:rPr lang="en-US" sz="2000" dirty="0"/>
              <a:t>Integration Testing for map reproduction, </a:t>
            </a:r>
            <a:r>
              <a:rPr lang="en-US" sz="2000" dirty="0" err="1"/>
              <a:t>rosbag</a:t>
            </a:r>
            <a:r>
              <a:rPr lang="en-US" sz="2000" dirty="0"/>
              <a:t> recording and replay</a:t>
            </a:r>
          </a:p>
          <a:p>
            <a:pPr marL="0" indent="0">
              <a:buNone/>
            </a:pPr>
            <a:r>
              <a:rPr lang="en-US" b="1" dirty="0"/>
              <a:t>Roger Gomes</a:t>
            </a:r>
            <a:endParaRPr lang="en-US" dirty="0"/>
          </a:p>
          <a:p>
            <a:pPr lvl="1"/>
            <a:r>
              <a:rPr lang="en-US" sz="2000" dirty="0"/>
              <a:t>Development of the URDF File for LIDAR, LIDAR Mounting bracket definitions</a:t>
            </a:r>
          </a:p>
          <a:p>
            <a:pPr lvl="1"/>
            <a:r>
              <a:rPr lang="en-US" sz="2000" dirty="0"/>
              <a:t>Development of scripts and playback of recorded </a:t>
            </a:r>
            <a:r>
              <a:rPr lang="en-US" sz="2000" dirty="0" err="1"/>
              <a:t>rosbag</a:t>
            </a:r>
            <a:r>
              <a:rPr lang="en-US" sz="2000" dirty="0"/>
              <a:t> and </a:t>
            </a:r>
            <a:r>
              <a:rPr lang="en-US" sz="2000" dirty="0" err="1"/>
              <a:t>gmapping</a:t>
            </a:r>
            <a:r>
              <a:rPr lang="en-US" sz="2000" dirty="0"/>
              <a:t> to reproduce the map</a:t>
            </a:r>
          </a:p>
          <a:p>
            <a:pPr lvl="1"/>
            <a:r>
              <a:rPr lang="en-US" sz="2000" dirty="0"/>
              <a:t>Tweaking, modifications and calibration for mapping and navigation routine</a:t>
            </a:r>
          </a:p>
          <a:p>
            <a:pPr lvl="1"/>
            <a:r>
              <a:rPr lang="en-US" sz="2000" dirty="0"/>
              <a:t>Integration Testing, debugging, Team Management, Task Distribution and Documentation</a:t>
            </a:r>
          </a:p>
          <a:p>
            <a:endParaRPr lang="en-US" sz="2000" dirty="0"/>
          </a:p>
        </p:txBody>
      </p:sp>
    </p:spTree>
    <p:extLst>
      <p:ext uri="{BB962C8B-B14F-4D97-AF65-F5344CB8AC3E}">
        <p14:creationId xmlns:p14="http://schemas.microsoft.com/office/powerpoint/2010/main" val="2465911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4616368" y="6244378"/>
            <a:ext cx="2743200" cy="365125"/>
          </a:xfrm>
        </p:spPr>
        <p:txBody>
          <a:bodyPr/>
          <a:lstStyle>
            <a:lvl1pPr algn="ctr">
              <a:defRPr/>
            </a:lvl1pPr>
          </a:lstStyle>
          <a:p>
            <a:fld id="{D54D5371-F7DB-5648-B768-5243C5A9A4FB}" type="datetimeFigureOut">
              <a:rPr lang="en-US" smtClean="0">
                <a:solidFill>
                  <a:schemeClr val="tx1">
                    <a:lumMod val="50000"/>
                    <a:lumOff val="50000"/>
                  </a:schemeClr>
                </a:solidFill>
                <a:latin typeface="Avenir Next" charset="0"/>
                <a:ea typeface="Avenir Next" charset="0"/>
                <a:cs typeface="Avenir Next" charset="0"/>
              </a:rPr>
              <a:pPr/>
              <a:t>3/1/2017</a:t>
            </a:fld>
            <a:endParaRPr lang="en-US" dirty="0">
              <a:solidFill>
                <a:schemeClr val="tx1">
                  <a:lumMod val="50000"/>
                  <a:lumOff val="50000"/>
                </a:schemeClr>
              </a:solidFill>
              <a:latin typeface="Avenir Next" charset="0"/>
              <a:ea typeface="Avenir Next" charset="0"/>
              <a:cs typeface="Avenir Next" charset="0"/>
            </a:endParaRPr>
          </a:p>
        </p:txBody>
      </p:sp>
      <p:sp>
        <p:nvSpPr>
          <p:cNvPr id="13" name="Title 1"/>
          <p:cNvSpPr>
            <a:spLocks noGrp="1"/>
          </p:cNvSpPr>
          <p:nvPr>
            <p:ph type="ctrTitle"/>
          </p:nvPr>
        </p:nvSpPr>
        <p:spPr>
          <a:xfrm>
            <a:off x="875815" y="2636991"/>
            <a:ext cx="10224305" cy="729586"/>
          </a:xfrm>
        </p:spPr>
        <p:txBody>
          <a:bodyPr>
            <a:normAutofit/>
          </a:bodyPr>
          <a:lstStyle/>
          <a:p>
            <a:r>
              <a:rPr lang="en-US" sz="4000" dirty="0">
                <a:latin typeface="Myriad Pro"/>
                <a:cs typeface="Myriad Pro"/>
              </a:rPr>
              <a:t>Questions?</a:t>
            </a:r>
          </a:p>
        </p:txBody>
      </p:sp>
      <p:sp>
        <p:nvSpPr>
          <p:cNvPr id="15" name="TextBox 14"/>
          <p:cNvSpPr txBox="1"/>
          <p:nvPr/>
        </p:nvSpPr>
        <p:spPr>
          <a:xfrm>
            <a:off x="11662117" y="167547"/>
            <a:ext cx="478302" cy="369332"/>
          </a:xfrm>
          <a:prstGeom prst="rect">
            <a:avLst/>
          </a:prstGeom>
          <a:noFill/>
          <a:ln>
            <a:solidFill>
              <a:schemeClr val="bg1"/>
            </a:solidFill>
          </a:ln>
        </p:spPr>
        <p:txBody>
          <a:bodyPr wrap="square" rtlCol="0">
            <a:spAutoFit/>
          </a:bodyPr>
          <a:lstStyle/>
          <a:p>
            <a:r>
              <a:rPr lang="en-US" dirty="0"/>
              <a:t>15</a:t>
            </a:r>
          </a:p>
        </p:txBody>
      </p:sp>
    </p:spTree>
    <p:extLst>
      <p:ext uri="{BB962C8B-B14F-4D97-AF65-F5344CB8AC3E}">
        <p14:creationId xmlns:p14="http://schemas.microsoft.com/office/powerpoint/2010/main" val="310723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5816" y="613077"/>
            <a:ext cx="10224305" cy="729586"/>
          </a:xfrm>
        </p:spPr>
        <p:txBody>
          <a:bodyPr>
            <a:normAutofit/>
          </a:bodyPr>
          <a:lstStyle/>
          <a:p>
            <a:pPr algn="l"/>
            <a:r>
              <a:rPr lang="en-US" sz="4000" dirty="0"/>
              <a:t>Presentation Overview	</a:t>
            </a:r>
            <a:endParaRPr lang="en-US" sz="4000" dirty="0">
              <a:latin typeface="Myriad Pro"/>
              <a:cs typeface="Myriad Pro"/>
            </a:endParaRPr>
          </a:p>
        </p:txBody>
      </p:sp>
      <p:sp>
        <p:nvSpPr>
          <p:cNvPr id="3" name="Subtitle 2"/>
          <p:cNvSpPr>
            <a:spLocks noGrp="1"/>
          </p:cNvSpPr>
          <p:nvPr>
            <p:ph type="subTitle" idx="4294967295"/>
          </p:nvPr>
        </p:nvSpPr>
        <p:spPr>
          <a:xfrm>
            <a:off x="875815" y="1755782"/>
            <a:ext cx="10224305" cy="3504817"/>
          </a:xfrm>
        </p:spPr>
        <p:txBody>
          <a:bodyPr>
            <a:normAutofit fontScale="92500" lnSpcReduction="20000"/>
          </a:bodyPr>
          <a:lstStyle/>
          <a:p>
            <a:pPr marL="342900" indent="-342900" algn="l">
              <a:buClr>
                <a:srgbClr val="FFC000"/>
              </a:buClr>
              <a:buFont typeface="Arial" charset="0"/>
              <a:buChar char="•"/>
            </a:pPr>
            <a:r>
              <a:rPr lang="en-US" sz="2800" dirty="0">
                <a:latin typeface="Myriad Pro"/>
                <a:cs typeface="Myriad Pro"/>
              </a:rPr>
              <a:t>Objective of the Project</a:t>
            </a:r>
          </a:p>
          <a:p>
            <a:pPr marL="342900" indent="-342900" algn="l">
              <a:buClr>
                <a:srgbClr val="FFC000"/>
              </a:buClr>
              <a:buFont typeface="Arial" charset="0"/>
              <a:buChar char="•"/>
            </a:pPr>
            <a:r>
              <a:rPr lang="en-US" sz="2800" dirty="0">
                <a:latin typeface="Myriad Pro"/>
                <a:cs typeface="Myriad Pro"/>
              </a:rPr>
              <a:t>Communicating with Jackal</a:t>
            </a:r>
          </a:p>
          <a:p>
            <a:pPr marL="342900" indent="-342900" algn="l">
              <a:buClr>
                <a:srgbClr val="FFC000"/>
              </a:buClr>
              <a:buFont typeface="Arial" charset="0"/>
              <a:buChar char="•"/>
            </a:pPr>
            <a:r>
              <a:rPr lang="en-US" sz="2800" dirty="0">
                <a:latin typeface="Myriad Pro"/>
                <a:cs typeface="Myriad Pro"/>
              </a:rPr>
              <a:t>LIDAR Integration</a:t>
            </a:r>
          </a:p>
          <a:p>
            <a:pPr marL="342900" indent="-342900" algn="l">
              <a:buClr>
                <a:srgbClr val="FFC000"/>
              </a:buClr>
              <a:buFont typeface="Arial" charset="0"/>
              <a:buChar char="•"/>
            </a:pPr>
            <a:r>
              <a:rPr lang="en-US" dirty="0"/>
              <a:t>Autonomous Navigation and </a:t>
            </a:r>
            <a:r>
              <a:rPr lang="en-US" dirty="0" err="1"/>
              <a:t>rosbag</a:t>
            </a:r>
            <a:endParaRPr lang="en-US" sz="2800" dirty="0">
              <a:latin typeface="Myriad Pro"/>
              <a:cs typeface="Myriad Pro"/>
            </a:endParaRPr>
          </a:p>
          <a:p>
            <a:pPr marL="342900" indent="-342900" algn="l">
              <a:buClr>
                <a:srgbClr val="FFC000"/>
              </a:buClr>
              <a:buFont typeface="Arial" charset="0"/>
              <a:buChar char="•"/>
            </a:pPr>
            <a:r>
              <a:rPr lang="en-US" sz="2800" dirty="0" err="1">
                <a:latin typeface="Myriad Pro"/>
                <a:cs typeface="Myriad Pro"/>
              </a:rPr>
              <a:t>rosbag</a:t>
            </a:r>
            <a:r>
              <a:rPr lang="en-US" sz="2800" dirty="0">
                <a:latin typeface="Myriad Pro"/>
                <a:cs typeface="Myriad Pro"/>
              </a:rPr>
              <a:t>, playback and Map recreation using </a:t>
            </a:r>
            <a:r>
              <a:rPr lang="en-US" sz="2800" dirty="0" err="1">
                <a:latin typeface="Myriad Pro"/>
                <a:cs typeface="Myriad Pro"/>
              </a:rPr>
              <a:t>gmapping</a:t>
            </a:r>
            <a:endParaRPr lang="en-US" sz="2800" dirty="0">
              <a:latin typeface="Myriad Pro"/>
              <a:cs typeface="Myriad Pro"/>
            </a:endParaRPr>
          </a:p>
          <a:p>
            <a:pPr marL="342900" indent="-342900" algn="l">
              <a:buClr>
                <a:srgbClr val="FFC000"/>
              </a:buClr>
              <a:buFont typeface="Arial" charset="0"/>
              <a:buChar char="•"/>
            </a:pPr>
            <a:r>
              <a:rPr lang="en-US" sz="2800" dirty="0">
                <a:latin typeface="Myriad Pro"/>
                <a:cs typeface="Myriad Pro"/>
              </a:rPr>
              <a:t>Simulation Results for Maps generated</a:t>
            </a:r>
          </a:p>
          <a:p>
            <a:pPr marL="342900" indent="-342900" algn="l">
              <a:buClr>
                <a:srgbClr val="FFC000"/>
              </a:buClr>
              <a:buFont typeface="Arial" charset="0"/>
              <a:buChar char="•"/>
            </a:pPr>
            <a:r>
              <a:rPr lang="en-US" sz="2800" dirty="0">
                <a:latin typeface="Myriad Pro"/>
                <a:cs typeface="Myriad Pro"/>
              </a:rPr>
              <a:t>Problems and Challenges Faced</a:t>
            </a:r>
          </a:p>
          <a:p>
            <a:r>
              <a:rPr lang="en-US" dirty="0"/>
              <a:t>Credits and Distribution of Work</a:t>
            </a:r>
            <a:endParaRPr lang="en-US" sz="2800" dirty="0">
              <a:latin typeface="Myriad Pro"/>
              <a:cs typeface="Myriad Pro"/>
            </a:endParaRPr>
          </a:p>
        </p:txBody>
      </p:sp>
      <p:sp>
        <p:nvSpPr>
          <p:cNvPr id="7" name="Date Placeholder 3"/>
          <p:cNvSpPr>
            <a:spLocks noGrp="1"/>
          </p:cNvSpPr>
          <p:nvPr>
            <p:ph type="dt" sz="half" idx="2"/>
          </p:nvPr>
        </p:nvSpPr>
        <p:spPr>
          <a:xfrm>
            <a:off x="4616368" y="6244378"/>
            <a:ext cx="2743200" cy="365125"/>
          </a:xfrm>
        </p:spPr>
        <p:txBody>
          <a:bodyPr/>
          <a:lstStyle>
            <a:lvl1pPr algn="ctr">
              <a:defRPr/>
            </a:lvl1pPr>
          </a:lstStyle>
          <a:p>
            <a:fld id="{D54D5371-F7DB-5648-B768-5243C5A9A4FB}" type="datetimeFigureOut">
              <a:rPr lang="en-US" smtClean="0">
                <a:solidFill>
                  <a:schemeClr val="tx1">
                    <a:lumMod val="50000"/>
                    <a:lumOff val="50000"/>
                  </a:schemeClr>
                </a:solidFill>
                <a:latin typeface="Avenir Next" charset="0"/>
                <a:ea typeface="Avenir Next" charset="0"/>
                <a:cs typeface="Avenir Next" charset="0"/>
              </a:rPr>
              <a:pPr/>
              <a:t>3/1/2017</a:t>
            </a:fld>
            <a:endParaRPr lang="en-US" dirty="0">
              <a:solidFill>
                <a:schemeClr val="tx1">
                  <a:lumMod val="50000"/>
                  <a:lumOff val="50000"/>
                </a:schemeClr>
              </a:solidFill>
              <a:latin typeface="Avenir Next" charset="0"/>
              <a:ea typeface="Avenir Next" charset="0"/>
              <a:cs typeface="Avenir Next" charset="0"/>
            </a:endParaRPr>
          </a:p>
        </p:txBody>
      </p:sp>
      <p:sp>
        <p:nvSpPr>
          <p:cNvPr id="5" name="TextBox 4"/>
          <p:cNvSpPr txBox="1"/>
          <p:nvPr/>
        </p:nvSpPr>
        <p:spPr>
          <a:xfrm>
            <a:off x="11662117" y="167547"/>
            <a:ext cx="478302" cy="369332"/>
          </a:xfrm>
          <a:prstGeom prst="rect">
            <a:avLst/>
          </a:prstGeom>
          <a:noFill/>
          <a:ln>
            <a:solidFill>
              <a:schemeClr val="bg1"/>
            </a:solidFill>
          </a:ln>
        </p:spPr>
        <p:txBody>
          <a:bodyPr wrap="square" rtlCol="0">
            <a:spAutoFit/>
          </a:bodyPr>
          <a:lstStyle/>
          <a:p>
            <a:r>
              <a:rPr lang="en-US" dirty="0"/>
              <a:t>2</a:t>
            </a:r>
          </a:p>
        </p:txBody>
      </p:sp>
    </p:spTree>
    <p:extLst>
      <p:ext uri="{BB962C8B-B14F-4D97-AF65-F5344CB8AC3E}">
        <p14:creationId xmlns:p14="http://schemas.microsoft.com/office/powerpoint/2010/main" val="144091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5815" y="172086"/>
            <a:ext cx="10224305" cy="729586"/>
          </a:xfrm>
        </p:spPr>
        <p:txBody>
          <a:bodyPr>
            <a:normAutofit/>
          </a:bodyPr>
          <a:lstStyle/>
          <a:p>
            <a:r>
              <a:rPr lang="en-US" sz="4000" dirty="0"/>
              <a:t>Project Objectives</a:t>
            </a:r>
            <a:endParaRPr lang="en-US" sz="4000" dirty="0">
              <a:latin typeface="Myriad Pro"/>
              <a:cs typeface="Myriad Pro"/>
            </a:endParaRPr>
          </a:p>
        </p:txBody>
      </p:sp>
      <p:sp>
        <p:nvSpPr>
          <p:cNvPr id="3" name="Subtitle 2"/>
          <p:cNvSpPr>
            <a:spLocks noGrp="1"/>
          </p:cNvSpPr>
          <p:nvPr>
            <p:ph type="subTitle" idx="4294967295"/>
          </p:nvPr>
        </p:nvSpPr>
        <p:spPr>
          <a:xfrm>
            <a:off x="371059" y="1061280"/>
            <a:ext cx="11555897" cy="5361071"/>
          </a:xfrm>
        </p:spPr>
        <p:txBody>
          <a:bodyPr>
            <a:normAutofit/>
          </a:bodyPr>
          <a:lstStyle/>
          <a:p>
            <a:pPr algn="just"/>
            <a:r>
              <a:rPr lang="en-US" dirty="0"/>
              <a:t>Applying and leveraging the concepts learned from previous projects which heavily involved simulation of </a:t>
            </a:r>
            <a:r>
              <a:rPr lang="en-US" dirty="0" err="1"/>
              <a:t>ClearPath</a:t>
            </a:r>
            <a:r>
              <a:rPr lang="en-US" dirty="0"/>
              <a:t> Jackal in the Gazebo environment for exploring and mapping different worlds.</a:t>
            </a:r>
          </a:p>
          <a:p>
            <a:pPr algn="just"/>
            <a:r>
              <a:rPr lang="en-US" dirty="0"/>
              <a:t>Apply these concepts learned on the real world robotic platform - Clear Path Jackal equipped with SICK LMS 291 LIDAR.</a:t>
            </a:r>
          </a:p>
          <a:p>
            <a:pPr algn="just"/>
            <a:r>
              <a:rPr lang="en-US" sz="3200" b="1" dirty="0"/>
              <a:t>Specific Objectives:</a:t>
            </a:r>
          </a:p>
          <a:p>
            <a:pPr lvl="1" algn="just"/>
            <a:r>
              <a:rPr lang="en-US" dirty="0"/>
              <a:t>Development of a URDF model for the LMS SICK 291 LIDAR and mounting bracket</a:t>
            </a:r>
          </a:p>
          <a:p>
            <a:pPr lvl="1" algn="just"/>
            <a:r>
              <a:rPr lang="en-US" dirty="0"/>
              <a:t>The </a:t>
            </a:r>
            <a:r>
              <a:rPr lang="en-US" dirty="0" err="1"/>
              <a:t>tf</a:t>
            </a:r>
            <a:r>
              <a:rPr lang="en-US" dirty="0"/>
              <a:t> frame to be referenced for publishing the Laser scan data</a:t>
            </a:r>
          </a:p>
          <a:p>
            <a:pPr lvl="1" algn="just"/>
            <a:r>
              <a:rPr lang="en-US" dirty="0"/>
              <a:t>Autonomous mapping routine and </a:t>
            </a:r>
            <a:r>
              <a:rPr lang="en-US" dirty="0" err="1"/>
              <a:t>rosbag</a:t>
            </a:r>
            <a:endParaRPr lang="en-US" dirty="0"/>
          </a:p>
          <a:p>
            <a:pPr lvl="1" algn="just"/>
            <a:r>
              <a:rPr lang="en-US" dirty="0"/>
              <a:t>Play back the recorded </a:t>
            </a:r>
            <a:r>
              <a:rPr lang="en-US" dirty="0" err="1"/>
              <a:t>rosbag</a:t>
            </a:r>
            <a:r>
              <a:rPr lang="en-US" dirty="0"/>
              <a:t> file and map reproduction using </a:t>
            </a:r>
            <a:r>
              <a:rPr lang="en-US" dirty="0" err="1"/>
              <a:t>gmapping</a:t>
            </a:r>
            <a:endParaRPr lang="en-US" dirty="0"/>
          </a:p>
        </p:txBody>
      </p:sp>
      <p:sp>
        <p:nvSpPr>
          <p:cNvPr id="7" name="Date Placeholder 3"/>
          <p:cNvSpPr>
            <a:spLocks noGrp="1"/>
          </p:cNvSpPr>
          <p:nvPr>
            <p:ph type="dt" sz="half" idx="2"/>
          </p:nvPr>
        </p:nvSpPr>
        <p:spPr>
          <a:xfrm>
            <a:off x="4616368" y="6244378"/>
            <a:ext cx="2743200" cy="365125"/>
          </a:xfrm>
        </p:spPr>
        <p:txBody>
          <a:bodyPr/>
          <a:lstStyle>
            <a:lvl1pPr algn="ctr">
              <a:defRPr/>
            </a:lvl1pPr>
          </a:lstStyle>
          <a:p>
            <a:fld id="{D54D5371-F7DB-5648-B768-5243C5A9A4FB}" type="datetimeFigureOut">
              <a:rPr lang="en-US" smtClean="0">
                <a:solidFill>
                  <a:schemeClr val="tx1">
                    <a:lumMod val="50000"/>
                    <a:lumOff val="50000"/>
                  </a:schemeClr>
                </a:solidFill>
                <a:latin typeface="Avenir Next" charset="0"/>
                <a:ea typeface="Avenir Next" charset="0"/>
                <a:cs typeface="Avenir Next" charset="0"/>
              </a:rPr>
              <a:pPr/>
              <a:t>3/1/2017</a:t>
            </a:fld>
            <a:endParaRPr lang="en-US" dirty="0">
              <a:solidFill>
                <a:schemeClr val="tx1">
                  <a:lumMod val="50000"/>
                  <a:lumOff val="50000"/>
                </a:schemeClr>
              </a:solidFill>
              <a:latin typeface="Avenir Next" charset="0"/>
              <a:ea typeface="Avenir Next" charset="0"/>
              <a:cs typeface="Avenir Next" charset="0"/>
            </a:endParaRPr>
          </a:p>
        </p:txBody>
      </p:sp>
      <p:sp>
        <p:nvSpPr>
          <p:cNvPr id="5" name="TextBox 4"/>
          <p:cNvSpPr txBox="1"/>
          <p:nvPr/>
        </p:nvSpPr>
        <p:spPr>
          <a:xfrm>
            <a:off x="11662117" y="167547"/>
            <a:ext cx="478302" cy="369332"/>
          </a:xfrm>
          <a:prstGeom prst="rect">
            <a:avLst/>
          </a:prstGeom>
          <a:noFill/>
          <a:ln>
            <a:solidFill>
              <a:schemeClr val="bg1"/>
            </a:solidFill>
          </a:ln>
        </p:spPr>
        <p:txBody>
          <a:bodyPr wrap="square" rtlCol="0">
            <a:spAutoFit/>
          </a:bodyPr>
          <a:lstStyle/>
          <a:p>
            <a:r>
              <a:rPr lang="en-US" dirty="0"/>
              <a:t>3</a:t>
            </a:r>
          </a:p>
        </p:txBody>
      </p:sp>
    </p:spTree>
    <p:extLst>
      <p:ext uri="{BB962C8B-B14F-4D97-AF65-F5344CB8AC3E}">
        <p14:creationId xmlns:p14="http://schemas.microsoft.com/office/powerpoint/2010/main" val="3732937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5815" y="4121"/>
            <a:ext cx="10224305" cy="729586"/>
          </a:xfrm>
        </p:spPr>
        <p:txBody>
          <a:bodyPr>
            <a:normAutofit/>
          </a:bodyPr>
          <a:lstStyle/>
          <a:p>
            <a:r>
              <a:rPr lang="en-US" sz="4000" dirty="0"/>
              <a:t>Communicating with the Jackal</a:t>
            </a:r>
            <a:endParaRPr lang="en-US" sz="4000" dirty="0">
              <a:latin typeface="Myriad Pro"/>
              <a:cs typeface="Myriad Pro"/>
            </a:endParaRPr>
          </a:p>
        </p:txBody>
      </p:sp>
      <p:sp>
        <p:nvSpPr>
          <p:cNvPr id="3" name="Subtitle 2"/>
          <p:cNvSpPr>
            <a:spLocks noGrp="1"/>
          </p:cNvSpPr>
          <p:nvPr>
            <p:ph type="subTitle" idx="4294967295"/>
          </p:nvPr>
        </p:nvSpPr>
        <p:spPr>
          <a:xfrm>
            <a:off x="278297" y="536879"/>
            <a:ext cx="4900067" cy="5585625"/>
          </a:xfrm>
        </p:spPr>
        <p:txBody>
          <a:bodyPr>
            <a:normAutofit/>
          </a:bodyPr>
          <a:lstStyle/>
          <a:p>
            <a:pPr marL="0" indent="0">
              <a:buNone/>
            </a:pPr>
            <a:endParaRPr lang="en-US" sz="2400" dirty="0"/>
          </a:p>
          <a:p>
            <a:r>
              <a:rPr lang="en-US" sz="2400" dirty="0"/>
              <a:t>Distributed Nature of ROS</a:t>
            </a:r>
          </a:p>
          <a:p>
            <a:r>
              <a:rPr lang="en-US" sz="2400" dirty="0"/>
              <a:t>The Michigan Tech Jackals are registered on the </a:t>
            </a:r>
            <a:r>
              <a:rPr lang="en-US" sz="2400" dirty="0" err="1"/>
              <a:t>MichiganTechOpen</a:t>
            </a:r>
            <a:r>
              <a:rPr lang="en-US" sz="2400" dirty="0"/>
              <a:t> wireless network</a:t>
            </a:r>
          </a:p>
          <a:p>
            <a:r>
              <a:rPr lang="en-US" sz="2400" dirty="0">
                <a:latin typeface="Myriad Pro"/>
                <a:cs typeface="Myriad Pro"/>
              </a:rPr>
              <a:t>Editing the </a:t>
            </a:r>
            <a:r>
              <a:rPr lang="en-US" sz="2400" dirty="0" err="1">
                <a:latin typeface="Myriad Pro"/>
                <a:cs typeface="Myriad Pro"/>
              </a:rPr>
              <a:t>etc</a:t>
            </a:r>
            <a:r>
              <a:rPr lang="en-US" sz="2400" dirty="0">
                <a:latin typeface="Myriad Pro"/>
                <a:cs typeface="Myriad Pro"/>
              </a:rPr>
              <a:t>/hosts with Jackal </a:t>
            </a:r>
            <a:r>
              <a:rPr lang="en-US" sz="2400" dirty="0"/>
              <a:t>4 IP: </a:t>
            </a:r>
            <a:r>
              <a:rPr lang="en-US" sz="2400" b="1" dirty="0"/>
              <a:t>jackal4 141.219.120.42</a:t>
            </a:r>
          </a:p>
          <a:p>
            <a:r>
              <a:rPr lang="en-US" sz="2400" dirty="0" err="1">
                <a:latin typeface="Myriad Pro"/>
                <a:cs typeface="Myriad Pro"/>
              </a:rPr>
              <a:t>ssh</a:t>
            </a:r>
            <a:r>
              <a:rPr lang="en-US" sz="2400" dirty="0">
                <a:latin typeface="Myriad Pro"/>
                <a:cs typeface="Myriad Pro"/>
              </a:rPr>
              <a:t> to the jackal </a:t>
            </a:r>
          </a:p>
          <a:p>
            <a:r>
              <a:rPr lang="en-US" sz="2400" dirty="0"/>
              <a:t>ROS_MASTER_URI and the ROS_IP config connection details</a:t>
            </a:r>
          </a:p>
          <a:p>
            <a:r>
              <a:rPr lang="en-US" sz="2400" dirty="0"/>
              <a:t>Allows us to run </a:t>
            </a:r>
            <a:r>
              <a:rPr lang="en-US" sz="2400" dirty="0" err="1"/>
              <a:t>ros</a:t>
            </a:r>
            <a:r>
              <a:rPr lang="en-US" sz="2400" dirty="0"/>
              <a:t> desktop tools for </a:t>
            </a:r>
            <a:r>
              <a:rPr lang="en-US" sz="2400" dirty="0" err="1"/>
              <a:t>visulaization</a:t>
            </a:r>
            <a:endParaRPr lang="en-US" sz="2400" dirty="0"/>
          </a:p>
        </p:txBody>
      </p:sp>
      <p:sp>
        <p:nvSpPr>
          <p:cNvPr id="7" name="Date Placeholder 3"/>
          <p:cNvSpPr>
            <a:spLocks noGrp="1"/>
          </p:cNvSpPr>
          <p:nvPr>
            <p:ph type="dt" sz="half" idx="2"/>
          </p:nvPr>
        </p:nvSpPr>
        <p:spPr>
          <a:xfrm>
            <a:off x="4616368" y="6244378"/>
            <a:ext cx="2743200" cy="365125"/>
          </a:xfrm>
        </p:spPr>
        <p:txBody>
          <a:bodyPr/>
          <a:lstStyle>
            <a:lvl1pPr algn="ctr">
              <a:defRPr/>
            </a:lvl1pPr>
          </a:lstStyle>
          <a:p>
            <a:fld id="{D54D5371-F7DB-5648-B768-5243C5A9A4FB}" type="datetimeFigureOut">
              <a:rPr lang="en-US" smtClean="0">
                <a:solidFill>
                  <a:schemeClr val="tx1">
                    <a:lumMod val="50000"/>
                    <a:lumOff val="50000"/>
                  </a:schemeClr>
                </a:solidFill>
                <a:latin typeface="Avenir Next" charset="0"/>
                <a:ea typeface="Avenir Next" charset="0"/>
                <a:cs typeface="Avenir Next" charset="0"/>
              </a:rPr>
              <a:pPr/>
              <a:t>3/1/2017</a:t>
            </a:fld>
            <a:endParaRPr lang="en-US" dirty="0">
              <a:solidFill>
                <a:schemeClr val="tx1">
                  <a:lumMod val="50000"/>
                  <a:lumOff val="50000"/>
                </a:schemeClr>
              </a:solidFill>
              <a:latin typeface="Avenir Next" charset="0"/>
              <a:ea typeface="Avenir Next" charset="0"/>
              <a:cs typeface="Avenir Next" charset="0"/>
            </a:endParaRPr>
          </a:p>
        </p:txBody>
      </p:sp>
      <p:sp>
        <p:nvSpPr>
          <p:cNvPr id="5" name="TextBox 4"/>
          <p:cNvSpPr txBox="1"/>
          <p:nvPr/>
        </p:nvSpPr>
        <p:spPr>
          <a:xfrm>
            <a:off x="11662117" y="167547"/>
            <a:ext cx="478302" cy="369332"/>
          </a:xfrm>
          <a:prstGeom prst="rect">
            <a:avLst/>
          </a:prstGeom>
          <a:noFill/>
          <a:ln>
            <a:solidFill>
              <a:schemeClr val="bg1"/>
            </a:solidFill>
          </a:ln>
        </p:spPr>
        <p:txBody>
          <a:bodyPr wrap="square" rtlCol="0">
            <a:spAutoFit/>
          </a:bodyPr>
          <a:lstStyle/>
          <a:p>
            <a:r>
              <a:rPr lang="en-US" dirty="0"/>
              <a:t>4</a:t>
            </a:r>
          </a:p>
        </p:txBody>
      </p:sp>
      <p:pic>
        <p:nvPicPr>
          <p:cNvPr id="9" name="Picture 8"/>
          <p:cNvPicPr>
            <a:picLocks noChangeAspect="1"/>
          </p:cNvPicPr>
          <p:nvPr/>
        </p:nvPicPr>
        <p:blipFill>
          <a:blip r:embed="rId2"/>
          <a:stretch>
            <a:fillRect/>
          </a:stretch>
        </p:blipFill>
        <p:spPr>
          <a:xfrm>
            <a:off x="5178364" y="754679"/>
            <a:ext cx="6403613" cy="4182205"/>
          </a:xfrm>
          <a:prstGeom prst="rect">
            <a:avLst/>
          </a:prstGeom>
        </p:spPr>
      </p:pic>
      <p:pic>
        <p:nvPicPr>
          <p:cNvPr id="10" name="Picture 9"/>
          <p:cNvPicPr>
            <a:picLocks noChangeAspect="1"/>
          </p:cNvPicPr>
          <p:nvPr/>
        </p:nvPicPr>
        <p:blipFill>
          <a:blip r:embed="rId3"/>
          <a:stretch>
            <a:fillRect/>
          </a:stretch>
        </p:blipFill>
        <p:spPr>
          <a:xfrm>
            <a:off x="5178363" y="4957856"/>
            <a:ext cx="6483753" cy="1047750"/>
          </a:xfrm>
          <a:prstGeom prst="rect">
            <a:avLst/>
          </a:prstGeom>
        </p:spPr>
      </p:pic>
    </p:spTree>
    <p:extLst>
      <p:ext uri="{BB962C8B-B14F-4D97-AF65-F5344CB8AC3E}">
        <p14:creationId xmlns:p14="http://schemas.microsoft.com/office/powerpoint/2010/main" val="164759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5815" y="21773"/>
            <a:ext cx="10224305" cy="729586"/>
          </a:xfrm>
        </p:spPr>
        <p:txBody>
          <a:bodyPr>
            <a:normAutofit/>
          </a:bodyPr>
          <a:lstStyle/>
          <a:p>
            <a:r>
              <a:rPr lang="en-US" sz="4000" dirty="0"/>
              <a:t>SICK LMS 291 LIDAR Integration</a:t>
            </a:r>
            <a:endParaRPr lang="en-US" sz="4000" dirty="0">
              <a:latin typeface="Myriad Pro"/>
              <a:cs typeface="Myriad Pro"/>
            </a:endParaRPr>
          </a:p>
        </p:txBody>
      </p:sp>
      <p:sp>
        <p:nvSpPr>
          <p:cNvPr id="3" name="Subtitle 2"/>
          <p:cNvSpPr>
            <a:spLocks noGrp="1"/>
          </p:cNvSpPr>
          <p:nvPr>
            <p:ph type="subTitle" idx="4294967295"/>
          </p:nvPr>
        </p:nvSpPr>
        <p:spPr>
          <a:xfrm>
            <a:off x="341193" y="751360"/>
            <a:ext cx="11320924" cy="5390134"/>
          </a:xfrm>
        </p:spPr>
        <p:txBody>
          <a:bodyPr>
            <a:normAutofit fontScale="92500" lnSpcReduction="20000"/>
          </a:bodyPr>
          <a:lstStyle/>
          <a:p>
            <a:pPr algn="just"/>
            <a:r>
              <a:rPr lang="en-US" sz="2400" dirty="0"/>
              <a:t>URDF file defined the geometry, size, mass, origin and inertial values.</a:t>
            </a:r>
          </a:p>
          <a:p>
            <a:pPr lvl="1" algn="just"/>
            <a:r>
              <a:rPr lang="en-US" sz="2000" dirty="0"/>
              <a:t>Dimension:</a:t>
            </a:r>
            <a:r>
              <a:rPr lang="en-US" sz="1500" dirty="0"/>
              <a:t> </a:t>
            </a:r>
            <a:r>
              <a:rPr lang="en-US" sz="1700" dirty="0"/>
              <a:t>0.156mm x 0.155mm x 0.210 mm</a:t>
            </a:r>
            <a:endParaRPr lang="en-US" sz="1500" dirty="0"/>
          </a:p>
          <a:p>
            <a:pPr lvl="1" algn="just"/>
            <a:r>
              <a:rPr lang="en-US" sz="2000" dirty="0"/>
              <a:t>The mass of the LIDAR was assumed to be uniform at 4.5 kg</a:t>
            </a:r>
          </a:p>
          <a:p>
            <a:pPr lvl="1" algn="just"/>
            <a:r>
              <a:rPr lang="en-US" sz="2000" dirty="0"/>
              <a:t>Inertia values were also defined by specifying </a:t>
            </a:r>
            <a:r>
              <a:rPr lang="en-US" sz="2000" dirty="0" err="1"/>
              <a:t>ixx</a:t>
            </a:r>
            <a:r>
              <a:rPr lang="en-US" sz="2000" dirty="0"/>
              <a:t>, </a:t>
            </a:r>
            <a:r>
              <a:rPr lang="en-US" sz="2000" dirty="0" err="1"/>
              <a:t>iyy</a:t>
            </a:r>
            <a:r>
              <a:rPr lang="en-US" sz="2000" dirty="0"/>
              <a:t> and </a:t>
            </a:r>
            <a:r>
              <a:rPr lang="en-US" sz="2000" dirty="0" err="1"/>
              <a:t>izz</a:t>
            </a:r>
            <a:endParaRPr lang="en-US" sz="2000" dirty="0"/>
          </a:p>
          <a:p>
            <a:pPr lvl="1" algn="just"/>
            <a:endParaRPr lang="en-US" sz="2000" dirty="0"/>
          </a:p>
          <a:p>
            <a:pPr lvl="1" algn="just"/>
            <a:endParaRPr lang="en-US" sz="2000" dirty="0"/>
          </a:p>
          <a:p>
            <a:pPr lvl="1" algn="just"/>
            <a:endParaRPr lang="en-US" sz="20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a:t>Laser mounting bracket geometry was defined with the help of an .</a:t>
            </a:r>
            <a:r>
              <a:rPr lang="en-US" sz="2400" dirty="0" err="1"/>
              <a:t>stl</a:t>
            </a:r>
            <a:r>
              <a:rPr lang="en-US" sz="2400" dirty="0"/>
              <a:t> file that was referenced in the URDF file.</a:t>
            </a:r>
          </a:p>
          <a:p>
            <a:pPr algn="just"/>
            <a:endParaRPr lang="en-US" sz="2400" dirty="0"/>
          </a:p>
          <a:p>
            <a:pPr algn="just"/>
            <a:endParaRPr lang="en-US" sz="2400" dirty="0"/>
          </a:p>
          <a:p>
            <a:pPr algn="just"/>
            <a:r>
              <a:rPr lang="en-US" sz="2400" dirty="0"/>
              <a:t>Links and joints were also defined in this file which specified which component is mounted on what, relative to the front-mount on the jackal. </a:t>
            </a:r>
            <a:endParaRPr lang="en-US" sz="1800" dirty="0"/>
          </a:p>
        </p:txBody>
      </p:sp>
      <p:sp>
        <p:nvSpPr>
          <p:cNvPr id="7" name="Date Placeholder 3"/>
          <p:cNvSpPr>
            <a:spLocks noGrp="1"/>
          </p:cNvSpPr>
          <p:nvPr>
            <p:ph type="dt" sz="half" idx="2"/>
          </p:nvPr>
        </p:nvSpPr>
        <p:spPr>
          <a:xfrm>
            <a:off x="4616368" y="6244378"/>
            <a:ext cx="2743200" cy="365125"/>
          </a:xfrm>
        </p:spPr>
        <p:txBody>
          <a:bodyPr/>
          <a:lstStyle>
            <a:lvl1pPr algn="ctr">
              <a:defRPr/>
            </a:lvl1pPr>
          </a:lstStyle>
          <a:p>
            <a:fld id="{D54D5371-F7DB-5648-B768-5243C5A9A4FB}" type="datetimeFigureOut">
              <a:rPr lang="en-US" smtClean="0">
                <a:solidFill>
                  <a:schemeClr val="tx1">
                    <a:lumMod val="50000"/>
                    <a:lumOff val="50000"/>
                  </a:schemeClr>
                </a:solidFill>
                <a:latin typeface="Avenir Next" charset="0"/>
                <a:ea typeface="Avenir Next" charset="0"/>
                <a:cs typeface="Avenir Next" charset="0"/>
              </a:rPr>
              <a:pPr/>
              <a:t>3/1/2017</a:t>
            </a:fld>
            <a:endParaRPr lang="en-US" dirty="0">
              <a:solidFill>
                <a:schemeClr val="tx1">
                  <a:lumMod val="50000"/>
                  <a:lumOff val="50000"/>
                </a:schemeClr>
              </a:solidFill>
              <a:latin typeface="Avenir Next" charset="0"/>
              <a:ea typeface="Avenir Next" charset="0"/>
              <a:cs typeface="Avenir Next" charset="0"/>
            </a:endParaRPr>
          </a:p>
        </p:txBody>
      </p:sp>
      <p:sp>
        <p:nvSpPr>
          <p:cNvPr id="5" name="TextBox 4"/>
          <p:cNvSpPr txBox="1"/>
          <p:nvPr/>
        </p:nvSpPr>
        <p:spPr>
          <a:xfrm>
            <a:off x="11662117" y="167547"/>
            <a:ext cx="478302" cy="369332"/>
          </a:xfrm>
          <a:prstGeom prst="rect">
            <a:avLst/>
          </a:prstGeom>
          <a:noFill/>
          <a:ln>
            <a:solidFill>
              <a:schemeClr val="bg1"/>
            </a:solidFill>
          </a:ln>
        </p:spPr>
        <p:txBody>
          <a:bodyPr wrap="square" rtlCol="0">
            <a:spAutoFit/>
          </a:bodyPr>
          <a:lstStyle/>
          <a:p>
            <a:r>
              <a:rPr lang="en-US" dirty="0"/>
              <a:t>5</a:t>
            </a:r>
          </a:p>
        </p:txBody>
      </p:sp>
      <p:pic>
        <p:nvPicPr>
          <p:cNvPr id="6" name="Picture 5"/>
          <p:cNvPicPr>
            <a:picLocks noChangeAspect="1"/>
          </p:cNvPicPr>
          <p:nvPr/>
        </p:nvPicPr>
        <p:blipFill>
          <a:blip r:embed="rId2"/>
          <a:stretch>
            <a:fillRect/>
          </a:stretch>
        </p:blipFill>
        <p:spPr>
          <a:xfrm>
            <a:off x="480693" y="3742368"/>
            <a:ext cx="11041923" cy="439075"/>
          </a:xfrm>
          <a:prstGeom prst="rect">
            <a:avLst/>
          </a:prstGeom>
        </p:spPr>
      </p:pic>
      <p:pic>
        <p:nvPicPr>
          <p:cNvPr id="8" name="Picture 7"/>
          <p:cNvPicPr>
            <a:picLocks noChangeAspect="1"/>
          </p:cNvPicPr>
          <p:nvPr/>
        </p:nvPicPr>
        <p:blipFill>
          <a:blip r:embed="rId3"/>
          <a:stretch>
            <a:fillRect/>
          </a:stretch>
        </p:blipFill>
        <p:spPr>
          <a:xfrm>
            <a:off x="2043001" y="2025752"/>
            <a:ext cx="6743700" cy="1409700"/>
          </a:xfrm>
          <a:prstGeom prst="rect">
            <a:avLst/>
          </a:prstGeom>
        </p:spPr>
      </p:pic>
      <p:pic>
        <p:nvPicPr>
          <p:cNvPr id="9" name="Picture 8"/>
          <p:cNvPicPr>
            <a:picLocks noChangeAspect="1"/>
          </p:cNvPicPr>
          <p:nvPr/>
        </p:nvPicPr>
        <p:blipFill>
          <a:blip r:embed="rId4"/>
          <a:stretch>
            <a:fillRect/>
          </a:stretch>
        </p:blipFill>
        <p:spPr>
          <a:xfrm>
            <a:off x="1038927" y="4913087"/>
            <a:ext cx="10483689" cy="403794"/>
          </a:xfrm>
          <a:prstGeom prst="rect">
            <a:avLst/>
          </a:prstGeom>
        </p:spPr>
      </p:pic>
      <p:pic>
        <p:nvPicPr>
          <p:cNvPr id="4" name="Picture 3"/>
          <p:cNvPicPr>
            <a:picLocks noChangeAspect="1"/>
          </p:cNvPicPr>
          <p:nvPr/>
        </p:nvPicPr>
        <p:blipFill>
          <a:blip r:embed="rId5"/>
          <a:stretch>
            <a:fillRect/>
          </a:stretch>
        </p:blipFill>
        <p:spPr>
          <a:xfrm>
            <a:off x="8755585" y="1012122"/>
            <a:ext cx="2836781" cy="2787871"/>
          </a:xfrm>
          <a:prstGeom prst="rect">
            <a:avLst/>
          </a:prstGeom>
        </p:spPr>
      </p:pic>
    </p:spTree>
    <p:extLst>
      <p:ext uri="{BB962C8B-B14F-4D97-AF65-F5344CB8AC3E}">
        <p14:creationId xmlns:p14="http://schemas.microsoft.com/office/powerpoint/2010/main" val="3536570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5815" y="21773"/>
            <a:ext cx="10224305" cy="729586"/>
          </a:xfrm>
        </p:spPr>
        <p:txBody>
          <a:bodyPr>
            <a:normAutofit/>
          </a:bodyPr>
          <a:lstStyle/>
          <a:p>
            <a:r>
              <a:rPr lang="en-US" sz="4000" dirty="0"/>
              <a:t>SICK LMS 291 LIDAR Integration</a:t>
            </a:r>
            <a:endParaRPr lang="en-US" sz="4000" dirty="0">
              <a:latin typeface="Myriad Pro"/>
              <a:cs typeface="Myriad Pro"/>
            </a:endParaRPr>
          </a:p>
        </p:txBody>
      </p:sp>
      <p:sp>
        <p:nvSpPr>
          <p:cNvPr id="3" name="Subtitle 2"/>
          <p:cNvSpPr>
            <a:spLocks noGrp="1"/>
          </p:cNvSpPr>
          <p:nvPr>
            <p:ph type="subTitle" idx="4294967295"/>
          </p:nvPr>
        </p:nvSpPr>
        <p:spPr>
          <a:xfrm>
            <a:off x="341193" y="751360"/>
            <a:ext cx="11320924" cy="5390134"/>
          </a:xfrm>
        </p:spPr>
        <p:txBody>
          <a:bodyPr>
            <a:normAutofit/>
          </a:bodyPr>
          <a:lstStyle/>
          <a:p>
            <a:pPr algn="just"/>
            <a:r>
              <a:rPr lang="en-US" sz="2400" dirty="0"/>
              <a:t>SICK Toolbox wrapper</a:t>
            </a:r>
          </a:p>
          <a:p>
            <a:pPr lvl="1" algn="just"/>
            <a:r>
              <a:rPr lang="en-US" sz="2000" dirty="0"/>
              <a:t>Setting of Port and  Baud Rate in the launch file</a:t>
            </a:r>
          </a:p>
          <a:p>
            <a:pPr lvl="1" algn="just"/>
            <a:endParaRPr lang="en-US" sz="2000" dirty="0"/>
          </a:p>
          <a:p>
            <a:pPr algn="just"/>
            <a:endParaRPr lang="en-US" sz="2400" dirty="0"/>
          </a:p>
          <a:p>
            <a:pPr algn="just"/>
            <a:r>
              <a:rPr lang="en-US" sz="2400" dirty="0"/>
              <a:t>Jackal with the Laser and Laser Mount Integration as seen on </a:t>
            </a:r>
            <a:r>
              <a:rPr lang="en-US" sz="2400" dirty="0" err="1"/>
              <a:t>RViz</a:t>
            </a:r>
            <a:endParaRPr lang="en-US" sz="2400" dirty="0"/>
          </a:p>
        </p:txBody>
      </p:sp>
      <p:sp>
        <p:nvSpPr>
          <p:cNvPr id="7" name="Date Placeholder 3"/>
          <p:cNvSpPr>
            <a:spLocks noGrp="1"/>
          </p:cNvSpPr>
          <p:nvPr>
            <p:ph type="dt" sz="half" idx="2"/>
          </p:nvPr>
        </p:nvSpPr>
        <p:spPr>
          <a:xfrm>
            <a:off x="4616368" y="6244378"/>
            <a:ext cx="2743200" cy="365125"/>
          </a:xfrm>
        </p:spPr>
        <p:txBody>
          <a:bodyPr/>
          <a:lstStyle>
            <a:lvl1pPr algn="ctr">
              <a:defRPr/>
            </a:lvl1pPr>
          </a:lstStyle>
          <a:p>
            <a:fld id="{D54D5371-F7DB-5648-B768-5243C5A9A4FB}" type="datetimeFigureOut">
              <a:rPr lang="en-US" smtClean="0">
                <a:solidFill>
                  <a:schemeClr val="tx1">
                    <a:lumMod val="50000"/>
                    <a:lumOff val="50000"/>
                  </a:schemeClr>
                </a:solidFill>
                <a:latin typeface="Avenir Next" charset="0"/>
                <a:ea typeface="Avenir Next" charset="0"/>
                <a:cs typeface="Avenir Next" charset="0"/>
              </a:rPr>
              <a:pPr/>
              <a:t>3/1/2017</a:t>
            </a:fld>
            <a:endParaRPr lang="en-US" dirty="0">
              <a:solidFill>
                <a:schemeClr val="tx1">
                  <a:lumMod val="50000"/>
                  <a:lumOff val="50000"/>
                </a:schemeClr>
              </a:solidFill>
              <a:latin typeface="Avenir Next" charset="0"/>
              <a:ea typeface="Avenir Next" charset="0"/>
              <a:cs typeface="Avenir Next" charset="0"/>
            </a:endParaRPr>
          </a:p>
        </p:txBody>
      </p:sp>
      <p:sp>
        <p:nvSpPr>
          <p:cNvPr id="5" name="TextBox 4"/>
          <p:cNvSpPr txBox="1"/>
          <p:nvPr/>
        </p:nvSpPr>
        <p:spPr>
          <a:xfrm>
            <a:off x="11662117" y="167547"/>
            <a:ext cx="478302" cy="369332"/>
          </a:xfrm>
          <a:prstGeom prst="rect">
            <a:avLst/>
          </a:prstGeom>
          <a:noFill/>
          <a:ln>
            <a:solidFill>
              <a:schemeClr val="bg1"/>
            </a:solidFill>
          </a:ln>
        </p:spPr>
        <p:txBody>
          <a:bodyPr wrap="square" rtlCol="0">
            <a:spAutoFit/>
          </a:bodyPr>
          <a:lstStyle/>
          <a:p>
            <a:r>
              <a:rPr lang="en-US" dirty="0"/>
              <a:t>6</a:t>
            </a:r>
          </a:p>
        </p:txBody>
      </p:sp>
      <p:pic>
        <p:nvPicPr>
          <p:cNvPr id="4" name="Picture 3"/>
          <p:cNvPicPr>
            <a:picLocks noChangeAspect="1"/>
          </p:cNvPicPr>
          <p:nvPr/>
        </p:nvPicPr>
        <p:blipFill>
          <a:blip r:embed="rId2"/>
          <a:stretch>
            <a:fillRect/>
          </a:stretch>
        </p:blipFill>
        <p:spPr>
          <a:xfrm>
            <a:off x="491502" y="1661905"/>
            <a:ext cx="11446331" cy="431937"/>
          </a:xfrm>
          <a:prstGeom prst="rect">
            <a:avLst/>
          </a:prstGeom>
        </p:spPr>
      </p:pic>
      <p:pic>
        <p:nvPicPr>
          <p:cNvPr id="6" name="Picture 5"/>
          <p:cNvPicPr>
            <a:picLocks noChangeAspect="1"/>
          </p:cNvPicPr>
          <p:nvPr/>
        </p:nvPicPr>
        <p:blipFill>
          <a:blip r:embed="rId3"/>
          <a:stretch>
            <a:fillRect/>
          </a:stretch>
        </p:blipFill>
        <p:spPr>
          <a:xfrm>
            <a:off x="1802295" y="2713899"/>
            <a:ext cx="3790121" cy="3427595"/>
          </a:xfrm>
          <a:prstGeom prst="rect">
            <a:avLst/>
          </a:prstGeom>
        </p:spPr>
      </p:pic>
      <p:pic>
        <p:nvPicPr>
          <p:cNvPr id="8" name="Picture 7"/>
          <p:cNvPicPr>
            <a:picLocks noChangeAspect="1"/>
          </p:cNvPicPr>
          <p:nvPr/>
        </p:nvPicPr>
        <p:blipFill>
          <a:blip r:embed="rId4"/>
          <a:stretch>
            <a:fillRect/>
          </a:stretch>
        </p:blipFill>
        <p:spPr>
          <a:xfrm>
            <a:off x="6523430" y="2713899"/>
            <a:ext cx="3742052" cy="3427594"/>
          </a:xfrm>
          <a:prstGeom prst="rect">
            <a:avLst/>
          </a:prstGeom>
        </p:spPr>
      </p:pic>
    </p:spTree>
    <p:extLst>
      <p:ext uri="{BB962C8B-B14F-4D97-AF65-F5344CB8AC3E}">
        <p14:creationId xmlns:p14="http://schemas.microsoft.com/office/powerpoint/2010/main" val="1139171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4616368" y="6244378"/>
            <a:ext cx="2743200" cy="365125"/>
          </a:xfrm>
        </p:spPr>
        <p:txBody>
          <a:bodyPr/>
          <a:lstStyle>
            <a:lvl1pPr algn="ctr">
              <a:defRPr/>
            </a:lvl1pPr>
          </a:lstStyle>
          <a:p>
            <a:fld id="{D54D5371-F7DB-5648-B768-5243C5A9A4FB}" type="datetimeFigureOut">
              <a:rPr lang="en-US" smtClean="0">
                <a:solidFill>
                  <a:schemeClr val="tx1">
                    <a:lumMod val="50000"/>
                    <a:lumOff val="50000"/>
                  </a:schemeClr>
                </a:solidFill>
                <a:latin typeface="Avenir Next" charset="0"/>
                <a:ea typeface="Avenir Next" charset="0"/>
                <a:cs typeface="Avenir Next" charset="0"/>
              </a:rPr>
              <a:pPr/>
              <a:t>3/1/2017</a:t>
            </a:fld>
            <a:endParaRPr lang="en-US" dirty="0">
              <a:solidFill>
                <a:schemeClr val="tx1">
                  <a:lumMod val="50000"/>
                  <a:lumOff val="50000"/>
                </a:schemeClr>
              </a:solidFill>
              <a:latin typeface="Avenir Next" charset="0"/>
              <a:ea typeface="Avenir Next" charset="0"/>
              <a:cs typeface="Avenir Next" charset="0"/>
            </a:endParaRPr>
          </a:p>
        </p:txBody>
      </p:sp>
      <p:sp>
        <p:nvSpPr>
          <p:cNvPr id="10" name="TextBox 9"/>
          <p:cNvSpPr txBox="1"/>
          <p:nvPr/>
        </p:nvSpPr>
        <p:spPr>
          <a:xfrm>
            <a:off x="11662117" y="167547"/>
            <a:ext cx="478302" cy="369332"/>
          </a:xfrm>
          <a:prstGeom prst="rect">
            <a:avLst/>
          </a:prstGeom>
          <a:noFill/>
          <a:ln>
            <a:solidFill>
              <a:schemeClr val="bg1"/>
            </a:solidFill>
          </a:ln>
        </p:spPr>
        <p:txBody>
          <a:bodyPr wrap="square" rtlCol="0">
            <a:spAutoFit/>
          </a:bodyPr>
          <a:lstStyle/>
          <a:p>
            <a:r>
              <a:rPr lang="en-US" dirty="0"/>
              <a:t>7</a:t>
            </a:r>
          </a:p>
        </p:txBody>
      </p:sp>
      <p:sp>
        <p:nvSpPr>
          <p:cNvPr id="11" name="Title 1"/>
          <p:cNvSpPr>
            <a:spLocks noGrp="1"/>
          </p:cNvSpPr>
          <p:nvPr>
            <p:ph type="ctrTitle"/>
          </p:nvPr>
        </p:nvSpPr>
        <p:spPr>
          <a:xfrm>
            <a:off x="875815" y="172086"/>
            <a:ext cx="10224305" cy="729586"/>
          </a:xfrm>
        </p:spPr>
        <p:txBody>
          <a:bodyPr>
            <a:normAutofit/>
          </a:bodyPr>
          <a:lstStyle/>
          <a:p>
            <a:r>
              <a:rPr lang="en-US" sz="4000" dirty="0">
                <a:latin typeface="Myriad Pro"/>
                <a:cs typeface="Myriad Pro"/>
              </a:rPr>
              <a:t>Autonomous Navigation and Mapping </a:t>
            </a:r>
          </a:p>
        </p:txBody>
      </p:sp>
      <p:sp>
        <p:nvSpPr>
          <p:cNvPr id="3" name="TextBox 2"/>
          <p:cNvSpPr txBox="1"/>
          <p:nvPr/>
        </p:nvSpPr>
        <p:spPr>
          <a:xfrm>
            <a:off x="530087" y="1073426"/>
            <a:ext cx="11132030" cy="4355038"/>
          </a:xfrm>
          <a:prstGeom prst="rect">
            <a:avLst/>
          </a:prstGeom>
          <a:noFill/>
        </p:spPr>
        <p:txBody>
          <a:bodyPr wrap="square" rtlCol="0">
            <a:spAutoFit/>
          </a:bodyPr>
          <a:lstStyle/>
          <a:p>
            <a:pPr marL="342900" indent="-342900" algn="just">
              <a:lnSpc>
                <a:spcPct val="90000"/>
              </a:lnSpc>
              <a:spcBef>
                <a:spcPts val="1000"/>
              </a:spcBef>
              <a:buClr>
                <a:srgbClr val="FFC000"/>
              </a:buClr>
              <a:buFont typeface="Arial" charset="0"/>
              <a:buChar char="•"/>
            </a:pPr>
            <a:r>
              <a:rPr lang="en-US" sz="2800" dirty="0">
                <a:latin typeface="Myriad Pro"/>
              </a:rPr>
              <a:t>Autonomous Navigation and Mapping routine developed to map the 8</a:t>
            </a:r>
            <a:r>
              <a:rPr lang="en-US" sz="2800" baseline="30000" dirty="0">
                <a:latin typeface="Myriad Pro"/>
              </a:rPr>
              <a:t>th</a:t>
            </a:r>
            <a:r>
              <a:rPr lang="en-US" sz="2800" dirty="0">
                <a:latin typeface="Myriad Pro"/>
              </a:rPr>
              <a:t> Floor of EERC</a:t>
            </a:r>
          </a:p>
          <a:p>
            <a:pPr marL="342900" indent="-342900" algn="just">
              <a:lnSpc>
                <a:spcPct val="90000"/>
              </a:lnSpc>
              <a:spcBef>
                <a:spcPts val="1000"/>
              </a:spcBef>
              <a:buClr>
                <a:srgbClr val="FFC000"/>
              </a:buClr>
              <a:buFont typeface="Arial" charset="0"/>
              <a:buChar char="•"/>
            </a:pPr>
            <a:r>
              <a:rPr lang="en-US" sz="2800" dirty="0">
                <a:latin typeface="Myriad Pro"/>
              </a:rPr>
              <a:t>Leverage and heavily reused a lot of code and algorithm developed by Derek, James and </a:t>
            </a:r>
            <a:r>
              <a:rPr lang="en-US" sz="2800" dirty="0" err="1">
                <a:latin typeface="Myriad Pro"/>
              </a:rPr>
              <a:t>Akhil</a:t>
            </a:r>
            <a:r>
              <a:rPr lang="en-US" sz="2800" dirty="0">
                <a:latin typeface="Myriad Pro"/>
              </a:rPr>
              <a:t> as a part of the Project 3: Perception Map Building</a:t>
            </a:r>
          </a:p>
          <a:p>
            <a:pPr marL="342900" indent="-342900" algn="just">
              <a:lnSpc>
                <a:spcPct val="90000"/>
              </a:lnSpc>
              <a:spcBef>
                <a:spcPts val="1000"/>
              </a:spcBef>
              <a:buClr>
                <a:srgbClr val="FFC000"/>
              </a:buClr>
              <a:buFont typeface="Arial" charset="0"/>
              <a:buChar char="•"/>
            </a:pPr>
            <a:r>
              <a:rPr lang="en-US" sz="2800" dirty="0">
                <a:latin typeface="Myriad Pro"/>
              </a:rPr>
              <a:t> Apart from the main algorithm, a lot of tweaking and modifications were performed on the constants for laser averaging, random bounds, and side thresholds</a:t>
            </a:r>
            <a:endParaRPr lang="en-US" sz="2400" dirty="0">
              <a:latin typeface="Myriad Pro"/>
            </a:endParaRPr>
          </a:p>
          <a:p>
            <a:pPr marL="342900" indent="-342900" algn="just">
              <a:lnSpc>
                <a:spcPct val="90000"/>
              </a:lnSpc>
              <a:spcBef>
                <a:spcPts val="1000"/>
              </a:spcBef>
              <a:buClr>
                <a:srgbClr val="FFC000"/>
              </a:buClr>
              <a:buFont typeface="Arial" charset="0"/>
              <a:buChar char="•"/>
            </a:pPr>
            <a:r>
              <a:rPr lang="en-US" sz="2800" dirty="0">
                <a:latin typeface="Myriad Pro"/>
              </a:rPr>
              <a:t>To eliminate the jerkiness in movement we implemented a velocity smoothing function for linear acceleration and deceleration </a:t>
            </a:r>
          </a:p>
        </p:txBody>
      </p:sp>
    </p:spTree>
    <p:extLst>
      <p:ext uri="{BB962C8B-B14F-4D97-AF65-F5344CB8AC3E}">
        <p14:creationId xmlns:p14="http://schemas.microsoft.com/office/powerpoint/2010/main" val="43596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4616368" y="6244378"/>
            <a:ext cx="2743200" cy="365125"/>
          </a:xfrm>
        </p:spPr>
        <p:txBody>
          <a:bodyPr/>
          <a:lstStyle>
            <a:lvl1pPr algn="ctr">
              <a:defRPr/>
            </a:lvl1pPr>
          </a:lstStyle>
          <a:p>
            <a:fld id="{D54D5371-F7DB-5648-B768-5243C5A9A4FB}" type="datetimeFigureOut">
              <a:rPr lang="en-US" smtClean="0">
                <a:solidFill>
                  <a:schemeClr val="tx1">
                    <a:lumMod val="50000"/>
                    <a:lumOff val="50000"/>
                  </a:schemeClr>
                </a:solidFill>
                <a:latin typeface="Avenir Next" charset="0"/>
                <a:ea typeface="Avenir Next" charset="0"/>
                <a:cs typeface="Avenir Next" charset="0"/>
              </a:rPr>
              <a:pPr/>
              <a:t>3/1/2017</a:t>
            </a:fld>
            <a:endParaRPr lang="en-US" dirty="0">
              <a:solidFill>
                <a:schemeClr val="tx1">
                  <a:lumMod val="50000"/>
                  <a:lumOff val="50000"/>
                </a:schemeClr>
              </a:solidFill>
              <a:latin typeface="Avenir Next" charset="0"/>
              <a:ea typeface="Avenir Next" charset="0"/>
              <a:cs typeface="Avenir Next" charset="0"/>
            </a:endParaRPr>
          </a:p>
        </p:txBody>
      </p:sp>
      <p:sp>
        <p:nvSpPr>
          <p:cNvPr id="10" name="TextBox 9"/>
          <p:cNvSpPr txBox="1"/>
          <p:nvPr/>
        </p:nvSpPr>
        <p:spPr>
          <a:xfrm>
            <a:off x="11662117" y="167547"/>
            <a:ext cx="478302" cy="369332"/>
          </a:xfrm>
          <a:prstGeom prst="rect">
            <a:avLst/>
          </a:prstGeom>
          <a:noFill/>
          <a:ln>
            <a:solidFill>
              <a:schemeClr val="bg1"/>
            </a:solidFill>
          </a:ln>
        </p:spPr>
        <p:txBody>
          <a:bodyPr wrap="square" rtlCol="0">
            <a:spAutoFit/>
          </a:bodyPr>
          <a:lstStyle/>
          <a:p>
            <a:r>
              <a:rPr lang="en-US" dirty="0"/>
              <a:t>8</a:t>
            </a:r>
          </a:p>
        </p:txBody>
      </p:sp>
      <p:sp>
        <p:nvSpPr>
          <p:cNvPr id="11" name="Title 1"/>
          <p:cNvSpPr>
            <a:spLocks noGrp="1"/>
          </p:cNvSpPr>
          <p:nvPr>
            <p:ph type="ctrTitle"/>
          </p:nvPr>
        </p:nvSpPr>
        <p:spPr>
          <a:xfrm>
            <a:off x="875815" y="172086"/>
            <a:ext cx="10224305" cy="729586"/>
          </a:xfrm>
        </p:spPr>
        <p:txBody>
          <a:bodyPr>
            <a:normAutofit/>
          </a:bodyPr>
          <a:lstStyle/>
          <a:p>
            <a:r>
              <a:rPr lang="en-US" sz="4000" dirty="0">
                <a:latin typeface="Myriad Pro"/>
                <a:cs typeface="Myriad Pro"/>
              </a:rPr>
              <a:t>Autonomous Navigation and Mapping </a:t>
            </a:r>
          </a:p>
        </p:txBody>
      </p:sp>
      <p:sp>
        <p:nvSpPr>
          <p:cNvPr id="3" name="TextBox 2"/>
          <p:cNvSpPr txBox="1"/>
          <p:nvPr/>
        </p:nvSpPr>
        <p:spPr>
          <a:xfrm>
            <a:off x="530087" y="1073426"/>
            <a:ext cx="11132030" cy="480131"/>
          </a:xfrm>
          <a:prstGeom prst="rect">
            <a:avLst/>
          </a:prstGeom>
          <a:noFill/>
        </p:spPr>
        <p:txBody>
          <a:bodyPr wrap="square" rtlCol="0">
            <a:spAutoFit/>
          </a:bodyPr>
          <a:lstStyle/>
          <a:p>
            <a:pPr marL="342900" indent="-342900" algn="just">
              <a:lnSpc>
                <a:spcPct val="90000"/>
              </a:lnSpc>
              <a:spcBef>
                <a:spcPts val="1000"/>
              </a:spcBef>
              <a:buClr>
                <a:srgbClr val="FFC000"/>
              </a:buClr>
              <a:buFont typeface="Arial" charset="0"/>
              <a:buChar char="•"/>
            </a:pPr>
            <a:endParaRPr lang="en-US" sz="2800" dirty="0">
              <a:latin typeface="Myriad Pro"/>
            </a:endParaRPr>
          </a:p>
        </p:txBody>
      </p:sp>
      <p:pic>
        <p:nvPicPr>
          <p:cNvPr id="2" name="Picture 1"/>
          <p:cNvPicPr>
            <a:picLocks noChangeAspect="1"/>
          </p:cNvPicPr>
          <p:nvPr/>
        </p:nvPicPr>
        <p:blipFill>
          <a:blip r:embed="rId2"/>
          <a:stretch>
            <a:fillRect/>
          </a:stretch>
        </p:blipFill>
        <p:spPr>
          <a:xfrm>
            <a:off x="2719132" y="1073426"/>
            <a:ext cx="6537670" cy="2915651"/>
          </a:xfrm>
          <a:prstGeom prst="rect">
            <a:avLst/>
          </a:prstGeom>
        </p:spPr>
      </p:pic>
      <p:sp>
        <p:nvSpPr>
          <p:cNvPr id="6" name="Rectangle 5"/>
          <p:cNvSpPr/>
          <p:nvPr/>
        </p:nvSpPr>
        <p:spPr>
          <a:xfrm>
            <a:off x="983949" y="4148221"/>
            <a:ext cx="10224305" cy="1900007"/>
          </a:xfrm>
          <a:prstGeom prst="rect">
            <a:avLst/>
          </a:prstGeom>
        </p:spPr>
        <p:txBody>
          <a:bodyPr wrap="square">
            <a:spAutoFit/>
          </a:bodyPr>
          <a:lstStyle/>
          <a:p>
            <a:pPr marL="342900" indent="-342900" algn="just">
              <a:lnSpc>
                <a:spcPct val="90000"/>
              </a:lnSpc>
              <a:spcBef>
                <a:spcPts val="1000"/>
              </a:spcBef>
              <a:buClr>
                <a:srgbClr val="FFC000"/>
              </a:buClr>
              <a:buFont typeface="Arial" charset="0"/>
              <a:buChar char="•"/>
            </a:pPr>
            <a:r>
              <a:rPr lang="en-US" sz="2800" dirty="0">
                <a:latin typeface="Myriad Pro"/>
              </a:rPr>
              <a:t>Simultaneously Bags the  /</a:t>
            </a:r>
            <a:r>
              <a:rPr lang="en-US" sz="2800" dirty="0" err="1">
                <a:latin typeface="Myriad Pro"/>
              </a:rPr>
              <a:t>tf</a:t>
            </a:r>
            <a:r>
              <a:rPr lang="en-US" sz="2800" dirty="0">
                <a:latin typeface="Myriad Pro"/>
              </a:rPr>
              <a:t> and /scan topics during mapping routine</a:t>
            </a:r>
          </a:p>
          <a:p>
            <a:pPr marL="342900" indent="-342900" algn="just">
              <a:lnSpc>
                <a:spcPct val="90000"/>
              </a:lnSpc>
              <a:spcBef>
                <a:spcPts val="1000"/>
              </a:spcBef>
              <a:buClr>
                <a:srgbClr val="FFC000"/>
              </a:buClr>
              <a:buFont typeface="Arial" charset="0"/>
              <a:buChar char="•"/>
            </a:pPr>
            <a:r>
              <a:rPr lang="en-US" sz="2800" dirty="0">
                <a:latin typeface="Myriad Pro"/>
              </a:rPr>
              <a:t>Termination of program after 5 min 30 sec</a:t>
            </a:r>
          </a:p>
          <a:p>
            <a:pPr marL="342900" indent="-342900" algn="just">
              <a:lnSpc>
                <a:spcPct val="90000"/>
              </a:lnSpc>
              <a:spcBef>
                <a:spcPts val="1000"/>
              </a:spcBef>
              <a:buClr>
                <a:srgbClr val="FFC000"/>
              </a:buClr>
              <a:buFont typeface="Arial" charset="0"/>
              <a:buChar char="•"/>
            </a:pPr>
            <a:r>
              <a:rPr lang="en-US" sz="2800" dirty="0">
                <a:latin typeface="Myriad Pro"/>
              </a:rPr>
              <a:t>Saves a bag file that is played back for </a:t>
            </a:r>
            <a:r>
              <a:rPr lang="en-US" sz="2800" dirty="0" err="1">
                <a:latin typeface="Myriad Pro"/>
              </a:rPr>
              <a:t>gmapping</a:t>
            </a:r>
            <a:endParaRPr lang="en-US" sz="2800" dirty="0">
              <a:latin typeface="Myriad Pro"/>
            </a:endParaRPr>
          </a:p>
        </p:txBody>
      </p:sp>
    </p:spTree>
    <p:extLst>
      <p:ext uri="{BB962C8B-B14F-4D97-AF65-F5344CB8AC3E}">
        <p14:creationId xmlns:p14="http://schemas.microsoft.com/office/powerpoint/2010/main" val="144222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4616368" y="6244378"/>
            <a:ext cx="2743200" cy="365125"/>
          </a:xfrm>
        </p:spPr>
        <p:txBody>
          <a:bodyPr/>
          <a:lstStyle>
            <a:lvl1pPr algn="ctr">
              <a:defRPr/>
            </a:lvl1pPr>
          </a:lstStyle>
          <a:p>
            <a:fld id="{D54D5371-F7DB-5648-B768-5243C5A9A4FB}" type="datetimeFigureOut">
              <a:rPr lang="en-US" smtClean="0">
                <a:solidFill>
                  <a:schemeClr val="tx1">
                    <a:lumMod val="50000"/>
                    <a:lumOff val="50000"/>
                  </a:schemeClr>
                </a:solidFill>
                <a:latin typeface="Avenir Next" charset="0"/>
                <a:ea typeface="Avenir Next" charset="0"/>
                <a:cs typeface="Avenir Next" charset="0"/>
              </a:rPr>
              <a:pPr/>
              <a:t>3/1/2017</a:t>
            </a:fld>
            <a:endParaRPr lang="en-US" dirty="0">
              <a:solidFill>
                <a:schemeClr val="tx1">
                  <a:lumMod val="50000"/>
                  <a:lumOff val="50000"/>
                </a:schemeClr>
              </a:solidFill>
              <a:latin typeface="Avenir Next" charset="0"/>
              <a:ea typeface="Avenir Next" charset="0"/>
              <a:cs typeface="Avenir Next" charset="0"/>
            </a:endParaRPr>
          </a:p>
        </p:txBody>
      </p:sp>
      <p:sp>
        <p:nvSpPr>
          <p:cNvPr id="10" name="TextBox 9"/>
          <p:cNvSpPr txBox="1"/>
          <p:nvPr/>
        </p:nvSpPr>
        <p:spPr>
          <a:xfrm>
            <a:off x="11662117" y="167547"/>
            <a:ext cx="478302" cy="369332"/>
          </a:xfrm>
          <a:prstGeom prst="rect">
            <a:avLst/>
          </a:prstGeom>
          <a:noFill/>
          <a:ln>
            <a:solidFill>
              <a:schemeClr val="bg1"/>
            </a:solidFill>
          </a:ln>
        </p:spPr>
        <p:txBody>
          <a:bodyPr wrap="square" rtlCol="0">
            <a:spAutoFit/>
          </a:bodyPr>
          <a:lstStyle/>
          <a:p>
            <a:r>
              <a:rPr lang="en-US" dirty="0"/>
              <a:t>9</a:t>
            </a:r>
          </a:p>
        </p:txBody>
      </p:sp>
      <p:sp>
        <p:nvSpPr>
          <p:cNvPr id="11" name="Title 1"/>
          <p:cNvSpPr>
            <a:spLocks noGrp="1"/>
          </p:cNvSpPr>
          <p:nvPr>
            <p:ph type="ctrTitle"/>
          </p:nvPr>
        </p:nvSpPr>
        <p:spPr>
          <a:xfrm>
            <a:off x="875815" y="510899"/>
            <a:ext cx="10224305" cy="729586"/>
          </a:xfrm>
        </p:spPr>
        <p:txBody>
          <a:bodyPr>
            <a:normAutofit fontScale="90000"/>
          </a:bodyPr>
          <a:lstStyle/>
          <a:p>
            <a:pPr>
              <a:buClr>
                <a:srgbClr val="FFC000"/>
              </a:buClr>
            </a:pPr>
            <a:br>
              <a:rPr lang="en-US" sz="4000" dirty="0"/>
            </a:br>
            <a:r>
              <a:rPr lang="en-US" sz="4000" dirty="0" err="1"/>
              <a:t>Rosbag</a:t>
            </a:r>
            <a:r>
              <a:rPr lang="en-US" sz="4000" dirty="0"/>
              <a:t>, playback and Map recreation using </a:t>
            </a:r>
            <a:r>
              <a:rPr lang="en-US" sz="4000" dirty="0" err="1"/>
              <a:t>gmapping</a:t>
            </a:r>
            <a:endParaRPr lang="en-US" sz="4000" dirty="0"/>
          </a:p>
        </p:txBody>
      </p:sp>
      <p:sp>
        <p:nvSpPr>
          <p:cNvPr id="2" name="TextBox 1"/>
          <p:cNvSpPr txBox="1"/>
          <p:nvPr/>
        </p:nvSpPr>
        <p:spPr>
          <a:xfrm>
            <a:off x="690285" y="1412763"/>
            <a:ext cx="10971832" cy="4355038"/>
          </a:xfrm>
          <a:prstGeom prst="rect">
            <a:avLst/>
          </a:prstGeom>
          <a:noFill/>
        </p:spPr>
        <p:txBody>
          <a:bodyPr wrap="square" rtlCol="0">
            <a:spAutoFit/>
          </a:bodyPr>
          <a:lstStyle/>
          <a:p>
            <a:pPr marL="342900" indent="-342900" algn="just">
              <a:lnSpc>
                <a:spcPct val="90000"/>
              </a:lnSpc>
              <a:spcBef>
                <a:spcPts val="1000"/>
              </a:spcBef>
              <a:buClr>
                <a:srgbClr val="FFC000"/>
              </a:buClr>
              <a:buFont typeface="Arial" charset="0"/>
              <a:buChar char="•"/>
            </a:pPr>
            <a:r>
              <a:rPr lang="en-US" sz="2800" dirty="0">
                <a:latin typeface="Myriad Pro"/>
              </a:rPr>
              <a:t>A parallel invocation of the </a:t>
            </a:r>
            <a:r>
              <a:rPr lang="en-US" sz="2800" dirty="0" err="1">
                <a:latin typeface="Myriad Pro"/>
              </a:rPr>
              <a:t>rosbag</a:t>
            </a:r>
            <a:r>
              <a:rPr lang="en-US" sz="2800" dirty="0">
                <a:latin typeface="Myriad Pro"/>
              </a:rPr>
              <a:t> recording is also initiated from the same launch file. </a:t>
            </a:r>
          </a:p>
          <a:p>
            <a:pPr marL="342900" indent="-342900" algn="just">
              <a:lnSpc>
                <a:spcPct val="90000"/>
              </a:lnSpc>
              <a:spcBef>
                <a:spcPts val="1000"/>
              </a:spcBef>
              <a:buClr>
                <a:srgbClr val="FFC000"/>
              </a:buClr>
              <a:buFont typeface="Arial" charset="0"/>
              <a:buChar char="•"/>
            </a:pPr>
            <a:r>
              <a:rPr lang="en-US" sz="2800" dirty="0">
                <a:latin typeface="Myriad Pro"/>
              </a:rPr>
              <a:t>The recorded </a:t>
            </a:r>
            <a:r>
              <a:rPr lang="en-US" sz="2800" dirty="0" err="1">
                <a:latin typeface="Myriad Pro"/>
              </a:rPr>
              <a:t>rosbag</a:t>
            </a:r>
            <a:r>
              <a:rPr lang="en-US" sz="2800" dirty="0">
                <a:latin typeface="Myriad Pro"/>
              </a:rPr>
              <a:t> is saved once the autonomous mapping routine node's timer expires eventually killing the node. </a:t>
            </a:r>
          </a:p>
          <a:p>
            <a:pPr marL="342900" indent="-342900" algn="just">
              <a:lnSpc>
                <a:spcPct val="90000"/>
              </a:lnSpc>
              <a:spcBef>
                <a:spcPts val="1000"/>
              </a:spcBef>
              <a:buClr>
                <a:srgbClr val="FFC000"/>
              </a:buClr>
              <a:buFont typeface="Arial" charset="0"/>
              <a:buChar char="•"/>
            </a:pPr>
            <a:r>
              <a:rPr lang="en-US" sz="2800" dirty="0">
                <a:latin typeface="Myriad Pro"/>
              </a:rPr>
              <a:t>The recorded </a:t>
            </a:r>
            <a:r>
              <a:rPr lang="en-US" sz="2800" dirty="0" err="1">
                <a:latin typeface="Myriad Pro"/>
              </a:rPr>
              <a:t>rosbag</a:t>
            </a:r>
            <a:r>
              <a:rPr lang="en-US" sz="2800" dirty="0">
                <a:latin typeface="Myriad Pro"/>
              </a:rPr>
              <a:t> is played back using another launch file that also launches an instance of </a:t>
            </a:r>
            <a:r>
              <a:rPr lang="en-US" sz="2800" dirty="0" err="1">
                <a:latin typeface="Myriad Pro"/>
              </a:rPr>
              <a:t>gmapping</a:t>
            </a:r>
            <a:r>
              <a:rPr lang="en-US" sz="2800" dirty="0">
                <a:latin typeface="Myriad Pro"/>
              </a:rPr>
              <a:t> to reproduce the map using the /scan and /</a:t>
            </a:r>
            <a:r>
              <a:rPr lang="en-US" sz="2800" dirty="0" err="1">
                <a:latin typeface="Myriad Pro"/>
              </a:rPr>
              <a:t>tf</a:t>
            </a:r>
            <a:r>
              <a:rPr lang="en-US" sz="2800" dirty="0">
                <a:latin typeface="Myriad Pro"/>
              </a:rPr>
              <a:t> topics previously logged by the </a:t>
            </a:r>
            <a:r>
              <a:rPr lang="en-US" sz="2800" dirty="0" err="1">
                <a:latin typeface="Myriad Pro"/>
              </a:rPr>
              <a:t>rosbag</a:t>
            </a:r>
            <a:r>
              <a:rPr lang="en-US" sz="2800" dirty="0">
                <a:latin typeface="Myriad Pro"/>
              </a:rPr>
              <a:t> file. </a:t>
            </a:r>
          </a:p>
          <a:p>
            <a:pPr marL="342900" indent="-342900" algn="just">
              <a:lnSpc>
                <a:spcPct val="90000"/>
              </a:lnSpc>
              <a:spcBef>
                <a:spcPts val="1000"/>
              </a:spcBef>
              <a:buClr>
                <a:srgbClr val="FFC000"/>
              </a:buClr>
              <a:buFont typeface="Arial" charset="0"/>
              <a:buChar char="•"/>
            </a:pPr>
            <a:r>
              <a:rPr lang="en-US" sz="2800" dirty="0">
                <a:latin typeface="Myriad Pro"/>
              </a:rPr>
              <a:t>The process of map development can also be visualised in real-time using </a:t>
            </a:r>
            <a:r>
              <a:rPr lang="en-US" sz="2800" dirty="0" err="1">
                <a:latin typeface="Myriad Pro"/>
              </a:rPr>
              <a:t>Rviz</a:t>
            </a:r>
            <a:r>
              <a:rPr lang="en-US" sz="2800" dirty="0">
                <a:latin typeface="Myriad Pro"/>
              </a:rPr>
              <a:t> when the offline playback to recreate the map using </a:t>
            </a:r>
            <a:r>
              <a:rPr lang="en-US" sz="2800" dirty="0" err="1">
                <a:latin typeface="Myriad Pro"/>
              </a:rPr>
              <a:t>gmapping</a:t>
            </a:r>
            <a:r>
              <a:rPr lang="en-US" sz="2800" dirty="0">
                <a:latin typeface="Myriad Pro"/>
              </a:rPr>
              <a:t> is performed.</a:t>
            </a:r>
          </a:p>
        </p:txBody>
      </p:sp>
    </p:spTree>
    <p:extLst>
      <p:ext uri="{BB962C8B-B14F-4D97-AF65-F5344CB8AC3E}">
        <p14:creationId xmlns:p14="http://schemas.microsoft.com/office/powerpoint/2010/main" val="1677985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6329</TotalTime>
  <Words>949</Words>
  <Application>Microsoft Office PowerPoint</Application>
  <PresentationFormat>Widescreen</PresentationFormat>
  <Paragraphs>128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vt:lpstr>
      <vt:lpstr>Avenir Next Regular</vt:lpstr>
      <vt:lpstr>Calibri</vt:lpstr>
      <vt:lpstr>Myriad Pro</vt:lpstr>
      <vt:lpstr>Office Theme</vt:lpstr>
      <vt:lpstr>EE 5900: Introduction to Robotics  Project 5  Working with the Jackal</vt:lpstr>
      <vt:lpstr>Presentation Overview </vt:lpstr>
      <vt:lpstr>Project Objectives</vt:lpstr>
      <vt:lpstr>Communicating with the Jackal</vt:lpstr>
      <vt:lpstr>SICK LMS 291 LIDAR Integration</vt:lpstr>
      <vt:lpstr>SICK LMS 291 LIDAR Integration</vt:lpstr>
      <vt:lpstr>Autonomous Navigation and Mapping </vt:lpstr>
      <vt:lpstr>Autonomous Navigation and Mapping </vt:lpstr>
      <vt:lpstr> Rosbag, playback and Map recreation using gmapping</vt:lpstr>
      <vt:lpstr>Visualizing Map Creation on RViz</vt:lpstr>
      <vt:lpstr>Visualizing Map Creation on RViz</vt:lpstr>
      <vt:lpstr>Simulation Results for Maps Generated</vt:lpstr>
      <vt:lpstr>Problems and Challenges Faced</vt:lpstr>
      <vt:lpstr> Credits and Distribution of Work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Roger Gomes</cp:lastModifiedBy>
  <cp:revision>131</cp:revision>
  <cp:lastPrinted>2016-04-14T19:29:19Z</cp:lastPrinted>
  <dcterms:created xsi:type="dcterms:W3CDTF">2016-04-13T13:43:46Z</dcterms:created>
  <dcterms:modified xsi:type="dcterms:W3CDTF">2017-03-01T19:44:50Z</dcterms:modified>
</cp:coreProperties>
</file>