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63" r:id="rId4"/>
    <p:sldId id="265" r:id="rId5"/>
    <p:sldId id="264" r:id="rId6"/>
    <p:sldId id="258" r:id="rId7"/>
    <p:sldId id="259" r:id="rId8"/>
    <p:sldId id="260" r:id="rId9"/>
    <p:sldId id="261"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01" d="100"/>
          <a:sy n="101" d="100"/>
        </p:scale>
        <p:origin x="138"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2738660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D26C1-5CD9-4F77-9589-53FE91D8B2A7}"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208064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91148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9024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662414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2795112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382160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2720783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76134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316529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248023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D26C1-5CD9-4F77-9589-53FE91D8B2A7}"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65039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D26C1-5CD9-4F77-9589-53FE91D8B2A7}"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131118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425251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214466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9D26C1-5CD9-4F77-9589-53FE91D8B2A7}" type="datetimeFigureOut">
              <a:rPr lang="en-US" smtClean="0"/>
              <a:t>11/4/2020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239834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D26C1-5CD9-4F77-9589-53FE91D8B2A7}"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DC2-B7E5-4D5A-933A-04FB3F5FA1D6}" type="slidenum">
              <a:rPr lang="en-US" smtClean="0"/>
              <a:t>‹#›</a:t>
            </a:fld>
            <a:endParaRPr lang="en-US"/>
          </a:p>
        </p:txBody>
      </p:sp>
    </p:spTree>
    <p:extLst>
      <p:ext uri="{BB962C8B-B14F-4D97-AF65-F5344CB8AC3E}">
        <p14:creationId xmlns:p14="http://schemas.microsoft.com/office/powerpoint/2010/main" val="44649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9D26C1-5CD9-4F77-9589-53FE91D8B2A7}" type="datetimeFigureOut">
              <a:rPr lang="en-US" smtClean="0"/>
              <a:t>11/4/2020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419DC2-B7E5-4D5A-933A-04FB3F5FA1D6}" type="slidenum">
              <a:rPr lang="en-US" smtClean="0"/>
              <a:t>‹#›</a:t>
            </a:fld>
            <a:endParaRPr lang="en-US"/>
          </a:p>
        </p:txBody>
      </p:sp>
    </p:spTree>
    <p:extLst>
      <p:ext uri="{BB962C8B-B14F-4D97-AF65-F5344CB8AC3E}">
        <p14:creationId xmlns:p14="http://schemas.microsoft.com/office/powerpoint/2010/main" val="21955631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FB48-58C2-4039-822D-B6456F8FC943}"/>
              </a:ext>
            </a:extLst>
          </p:cNvPr>
          <p:cNvSpPr>
            <a:spLocks noGrp="1"/>
          </p:cNvSpPr>
          <p:nvPr>
            <p:ph type="ctrTitle"/>
          </p:nvPr>
        </p:nvSpPr>
        <p:spPr/>
        <p:txBody>
          <a:bodyPr/>
          <a:lstStyle/>
          <a:p>
            <a:r>
              <a:rPr lang="en-US" dirty="0"/>
              <a:t>Project 1: Wikipedia Data Analysis Project</a:t>
            </a:r>
          </a:p>
        </p:txBody>
      </p:sp>
      <p:sp>
        <p:nvSpPr>
          <p:cNvPr id="3" name="Subtitle 2">
            <a:extLst>
              <a:ext uri="{FF2B5EF4-FFF2-40B4-BE49-F238E27FC236}">
                <a16:creationId xmlns:a16="http://schemas.microsoft.com/office/drawing/2014/main" id="{1DDEE3E7-8267-48DE-BF32-3DB7AC2A0008}"/>
              </a:ext>
            </a:extLst>
          </p:cNvPr>
          <p:cNvSpPr>
            <a:spLocks noGrp="1"/>
          </p:cNvSpPr>
          <p:nvPr>
            <p:ph type="subTitle" idx="1"/>
          </p:nvPr>
        </p:nvSpPr>
        <p:spPr/>
        <p:txBody>
          <a:bodyPr/>
          <a:lstStyle/>
          <a:p>
            <a:r>
              <a:rPr lang="en-US" dirty="0"/>
              <a:t>Roger Griffin</a:t>
            </a:r>
          </a:p>
        </p:txBody>
      </p:sp>
    </p:spTree>
    <p:extLst>
      <p:ext uri="{BB962C8B-B14F-4D97-AF65-F5344CB8AC3E}">
        <p14:creationId xmlns:p14="http://schemas.microsoft.com/office/powerpoint/2010/main" val="352978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0" y="629267"/>
            <a:ext cx="9252154" cy="1016654"/>
          </a:xfrm>
        </p:spPr>
        <p:txBody>
          <a:bodyPr>
            <a:normAutofit/>
          </a:bodyPr>
          <a:lstStyle/>
          <a:p>
            <a:r>
              <a:rPr lang="en-US" dirty="0"/>
              <a:t>Question 4(</a:t>
            </a:r>
            <a:r>
              <a:rPr lang="en-US" dirty="0" err="1"/>
              <a:t>cont</a:t>
            </a:r>
            <a:r>
              <a:rPr lang="en-US" dirty="0"/>
              <a:t>)</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2" name="Content Placeholder 21" descr="Text&#10;&#10;Description automatically generated">
            <a:extLst>
              <a:ext uri="{FF2B5EF4-FFF2-40B4-BE49-F238E27FC236}">
                <a16:creationId xmlns:a16="http://schemas.microsoft.com/office/drawing/2014/main" id="{6E089CA0-4E34-4FE6-8776-4C9C1B5437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542" y="3149729"/>
            <a:ext cx="3168251" cy="3659187"/>
          </a:xfrm>
        </p:spPr>
      </p:pic>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pic>
        <p:nvPicPr>
          <p:cNvPr id="26" name="Picture 25" descr="Text&#10;&#10;Description automatically generated">
            <a:extLst>
              <a:ext uri="{FF2B5EF4-FFF2-40B4-BE49-F238E27FC236}">
                <a16:creationId xmlns:a16="http://schemas.microsoft.com/office/drawing/2014/main" id="{6AC1F00F-9CE6-49B8-A209-3F6C446D1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8775" y="3149729"/>
            <a:ext cx="3168251" cy="3692453"/>
          </a:xfrm>
          <a:prstGeom prst="rect">
            <a:avLst/>
          </a:prstGeom>
        </p:spPr>
      </p:pic>
      <p:pic>
        <p:nvPicPr>
          <p:cNvPr id="28" name="Picture 27" descr="Text&#10;&#10;Description automatically generated">
            <a:extLst>
              <a:ext uri="{FF2B5EF4-FFF2-40B4-BE49-F238E27FC236}">
                <a16:creationId xmlns:a16="http://schemas.microsoft.com/office/drawing/2014/main" id="{008BB64E-0D23-4872-B4F8-05DC017144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1233" y="3149729"/>
            <a:ext cx="3168251" cy="3680002"/>
          </a:xfrm>
          <a:prstGeom prst="rect">
            <a:avLst/>
          </a:prstGeom>
        </p:spPr>
      </p:pic>
      <p:sp>
        <p:nvSpPr>
          <p:cNvPr id="29" name="TextBox 28">
            <a:extLst>
              <a:ext uri="{FF2B5EF4-FFF2-40B4-BE49-F238E27FC236}">
                <a16:creationId xmlns:a16="http://schemas.microsoft.com/office/drawing/2014/main" id="{EF2AF980-0275-483B-8F95-9FC187E7C33F}"/>
              </a:ext>
            </a:extLst>
          </p:cNvPr>
          <p:cNvSpPr txBox="1"/>
          <p:nvPr/>
        </p:nvSpPr>
        <p:spPr>
          <a:xfrm>
            <a:off x="218542" y="2192215"/>
            <a:ext cx="3168251" cy="830997"/>
          </a:xfrm>
          <a:prstGeom prst="rect">
            <a:avLst/>
          </a:prstGeom>
          <a:noFill/>
        </p:spPr>
        <p:txBody>
          <a:bodyPr wrap="square" rtlCol="0">
            <a:spAutoFit/>
          </a:bodyPr>
          <a:lstStyle/>
          <a:p>
            <a:r>
              <a:rPr lang="en-US" sz="1200" dirty="0">
                <a:solidFill>
                  <a:schemeClr val="bg1"/>
                </a:solidFill>
              </a:rPr>
              <a:t>Australia Peak Query:</a:t>
            </a:r>
          </a:p>
          <a:p>
            <a:r>
              <a:rPr lang="en-US" sz="1200" dirty="0">
                <a:solidFill>
                  <a:schemeClr val="bg1"/>
                </a:solidFill>
              </a:rPr>
              <a:t>SELECT * FROM AUPEAK</a:t>
            </a:r>
          </a:p>
          <a:p>
            <a:r>
              <a:rPr lang="en-US" sz="1200" dirty="0">
                <a:solidFill>
                  <a:schemeClr val="bg1"/>
                </a:solidFill>
              </a:rPr>
              <a:t>ORDER BY VIEWS DESC</a:t>
            </a:r>
          </a:p>
          <a:p>
            <a:r>
              <a:rPr lang="en-US" sz="1200" dirty="0">
                <a:solidFill>
                  <a:schemeClr val="bg1"/>
                </a:solidFill>
              </a:rPr>
              <a:t>LIMIT 10;</a:t>
            </a:r>
          </a:p>
        </p:txBody>
      </p:sp>
      <p:sp>
        <p:nvSpPr>
          <p:cNvPr id="31" name="TextBox 30">
            <a:extLst>
              <a:ext uri="{FF2B5EF4-FFF2-40B4-BE49-F238E27FC236}">
                <a16:creationId xmlns:a16="http://schemas.microsoft.com/office/drawing/2014/main" id="{7A0B2483-242F-4CAE-9581-FD9DCB2D39EB}"/>
              </a:ext>
            </a:extLst>
          </p:cNvPr>
          <p:cNvSpPr txBox="1"/>
          <p:nvPr/>
        </p:nvSpPr>
        <p:spPr>
          <a:xfrm>
            <a:off x="3690881" y="2206398"/>
            <a:ext cx="3168251" cy="830997"/>
          </a:xfrm>
          <a:prstGeom prst="rect">
            <a:avLst/>
          </a:prstGeom>
          <a:noFill/>
        </p:spPr>
        <p:txBody>
          <a:bodyPr wrap="square" rtlCol="0">
            <a:spAutoFit/>
          </a:bodyPr>
          <a:lstStyle/>
          <a:p>
            <a:r>
              <a:rPr lang="en-US" sz="1200" dirty="0">
                <a:solidFill>
                  <a:schemeClr val="bg1"/>
                </a:solidFill>
              </a:rPr>
              <a:t>UK Peak Query:</a:t>
            </a:r>
          </a:p>
          <a:p>
            <a:r>
              <a:rPr lang="en-US" sz="1200" dirty="0">
                <a:solidFill>
                  <a:schemeClr val="bg1"/>
                </a:solidFill>
              </a:rPr>
              <a:t>SELECT * FROM UKPEAK</a:t>
            </a:r>
          </a:p>
          <a:p>
            <a:r>
              <a:rPr lang="en-US" sz="1200" dirty="0">
                <a:solidFill>
                  <a:schemeClr val="bg1"/>
                </a:solidFill>
              </a:rPr>
              <a:t>ORDER BY VIEWS DESC</a:t>
            </a:r>
          </a:p>
          <a:p>
            <a:r>
              <a:rPr lang="en-US" sz="1200" dirty="0">
                <a:solidFill>
                  <a:schemeClr val="bg1"/>
                </a:solidFill>
              </a:rPr>
              <a:t>LIMIT 10;</a:t>
            </a:r>
          </a:p>
        </p:txBody>
      </p:sp>
      <p:sp>
        <p:nvSpPr>
          <p:cNvPr id="32" name="TextBox 31">
            <a:extLst>
              <a:ext uri="{FF2B5EF4-FFF2-40B4-BE49-F238E27FC236}">
                <a16:creationId xmlns:a16="http://schemas.microsoft.com/office/drawing/2014/main" id="{6EB7A998-4045-43E6-8EFA-7D58035993D3}"/>
              </a:ext>
            </a:extLst>
          </p:cNvPr>
          <p:cNvSpPr txBox="1"/>
          <p:nvPr/>
        </p:nvSpPr>
        <p:spPr>
          <a:xfrm>
            <a:off x="7221233" y="2206398"/>
            <a:ext cx="3084817" cy="830997"/>
          </a:xfrm>
          <a:prstGeom prst="rect">
            <a:avLst/>
          </a:prstGeom>
          <a:noFill/>
        </p:spPr>
        <p:txBody>
          <a:bodyPr wrap="square" rtlCol="0">
            <a:spAutoFit/>
          </a:bodyPr>
          <a:lstStyle/>
          <a:p>
            <a:r>
              <a:rPr lang="en-US" sz="1200" dirty="0">
                <a:solidFill>
                  <a:schemeClr val="bg1"/>
                </a:solidFill>
              </a:rPr>
              <a:t>US Peak Query:</a:t>
            </a:r>
          </a:p>
          <a:p>
            <a:r>
              <a:rPr lang="en-US" sz="1200" dirty="0">
                <a:solidFill>
                  <a:schemeClr val="bg1"/>
                </a:solidFill>
              </a:rPr>
              <a:t>SELECT * FROM USPEAK</a:t>
            </a:r>
          </a:p>
          <a:p>
            <a:r>
              <a:rPr lang="en-US" sz="1200" dirty="0">
                <a:solidFill>
                  <a:schemeClr val="bg1"/>
                </a:solidFill>
              </a:rPr>
              <a:t>ORDER BY VIEWS DESC</a:t>
            </a:r>
          </a:p>
          <a:p>
            <a:r>
              <a:rPr lang="en-US" sz="1200" dirty="0">
                <a:solidFill>
                  <a:schemeClr val="bg1"/>
                </a:solidFill>
              </a:rPr>
              <a:t>LIMIT 10;</a:t>
            </a:r>
          </a:p>
        </p:txBody>
      </p:sp>
    </p:spTree>
    <p:extLst>
      <p:ext uri="{BB962C8B-B14F-4D97-AF65-F5344CB8AC3E}">
        <p14:creationId xmlns:p14="http://schemas.microsoft.com/office/powerpoint/2010/main" val="326020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0" y="629267"/>
            <a:ext cx="9252154" cy="1016654"/>
          </a:xfrm>
        </p:spPr>
        <p:txBody>
          <a:bodyPr>
            <a:normAutofit/>
          </a:bodyPr>
          <a:lstStyle/>
          <a:p>
            <a:r>
              <a:rPr lang="en-US" dirty="0"/>
              <a:t>Question 4(</a:t>
            </a:r>
            <a:r>
              <a:rPr lang="en-US" dirty="0" err="1"/>
              <a:t>cont</a:t>
            </a:r>
            <a:r>
              <a:rPr lang="en-US" dirty="0"/>
              <a:t>)</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a:bodyPr>
          <a:lstStyle/>
          <a:p>
            <a:r>
              <a:rPr lang="en-US" dirty="0">
                <a:solidFill>
                  <a:schemeClr val="bg1"/>
                </a:solidFill>
              </a:rPr>
              <a:t>Analyzing the data we can see duplicates between different countries, so those wouldn’t be considered unique. </a:t>
            </a:r>
          </a:p>
          <a:p>
            <a:pPr lvl="1">
              <a:buFont typeface="Arial" panose="020B0604020202020204" pitchFamily="34" charset="0"/>
              <a:buChar char="•"/>
            </a:pPr>
            <a:r>
              <a:rPr lang="en-US" dirty="0">
                <a:solidFill>
                  <a:schemeClr val="bg1"/>
                </a:solidFill>
              </a:rPr>
              <a:t>With duplicate information removed, we can see things more unique to specific countries.</a:t>
            </a:r>
          </a:p>
          <a:p>
            <a:pPr marL="800100" lvl="1" indent="-342900">
              <a:buFont typeface="+mj-lt"/>
              <a:buAutoNum type="arabicPeriod"/>
            </a:pPr>
            <a:r>
              <a:rPr lang="en-US" dirty="0">
                <a:solidFill>
                  <a:schemeClr val="bg1"/>
                </a:solidFill>
              </a:rPr>
              <a:t>Australia: Dan Levy, Hope Hicks</a:t>
            </a:r>
          </a:p>
          <a:p>
            <a:pPr marL="800100" lvl="1" indent="-342900">
              <a:buFont typeface="+mj-lt"/>
              <a:buAutoNum type="arabicPeriod"/>
            </a:pPr>
            <a:r>
              <a:rPr lang="en-US" dirty="0">
                <a:solidFill>
                  <a:schemeClr val="bg1"/>
                </a:solidFill>
              </a:rPr>
              <a:t>UK: Sean Connery, Emily In Paris, XXXX</a:t>
            </a:r>
          </a:p>
          <a:p>
            <a:pPr marL="800100" lvl="1" indent="-342900">
              <a:buFont typeface="+mj-lt"/>
              <a:buAutoNum type="arabicPeriod"/>
            </a:pPr>
            <a:r>
              <a:rPr lang="en-US" dirty="0">
                <a:solidFill>
                  <a:schemeClr val="bg1"/>
                </a:solidFill>
              </a:rPr>
              <a:t>US: Kristen Welker</a:t>
            </a: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spTree>
    <p:extLst>
      <p:ext uri="{BB962C8B-B14F-4D97-AF65-F5344CB8AC3E}">
        <p14:creationId xmlns:p14="http://schemas.microsoft.com/office/powerpoint/2010/main" val="14887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1" y="119631"/>
            <a:ext cx="9252154" cy="1016654"/>
          </a:xfrm>
        </p:spPr>
        <p:txBody>
          <a:bodyPr>
            <a:noAutofit/>
          </a:bodyPr>
          <a:lstStyle/>
          <a:p>
            <a:r>
              <a:rPr lang="en-US" sz="3000" dirty="0"/>
              <a:t>Question 5: Analyze how many users will see the average vandalized Wikipedia page before the offending edit is reversed.</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fontScale="85000" lnSpcReduction="10000"/>
          </a:bodyPr>
          <a:lstStyle/>
          <a:p>
            <a:r>
              <a:rPr lang="en-US" dirty="0">
                <a:solidFill>
                  <a:schemeClr val="bg1"/>
                </a:solidFill>
              </a:rPr>
              <a:t>For this, we need the Page Revisions and User History dump. We can use the October of 2020 dump.</a:t>
            </a:r>
          </a:p>
          <a:p>
            <a:r>
              <a:rPr lang="en-US" dirty="0">
                <a:solidFill>
                  <a:schemeClr val="bg1"/>
                </a:solidFill>
              </a:rPr>
              <a:t>This data has 70 different columns of potential information, putting that directly into a hive database takes time, but makes writing searches easier on the programmer.</a:t>
            </a:r>
          </a:p>
          <a:p>
            <a:r>
              <a:rPr lang="en-US" dirty="0">
                <a:solidFill>
                  <a:schemeClr val="bg1"/>
                </a:solidFill>
              </a:rPr>
              <a:t>With the data loaded, we can find an average time to revise an edit back to what it was prior to the edit by averaging the revision_seconds_to_identify_revert.</a:t>
            </a:r>
          </a:p>
          <a:p>
            <a:pPr lvl="1">
              <a:buFont typeface="Arial" panose="020B0604020202020204" pitchFamily="34" charset="0"/>
              <a:buChar char="•"/>
            </a:pPr>
            <a:r>
              <a:rPr lang="en-US" dirty="0">
                <a:solidFill>
                  <a:schemeClr val="bg1"/>
                </a:solidFill>
              </a:rPr>
              <a:t>Using a where statement we can limit this to edits over an hour. This assumption is used to try to remove reverts by people who posted something accidentally and removed it themselves. </a:t>
            </a:r>
          </a:p>
          <a:p>
            <a:r>
              <a:rPr lang="en-US" dirty="0">
                <a:solidFill>
                  <a:schemeClr val="bg1"/>
                </a:solidFill>
              </a:rPr>
              <a:t>We can then use the data from Question 1 to find the average page views per day(assuming October 20</a:t>
            </a:r>
            <a:r>
              <a:rPr lang="en-US" baseline="30000" dirty="0">
                <a:solidFill>
                  <a:schemeClr val="bg1"/>
                </a:solidFill>
              </a:rPr>
              <a:t>th</a:t>
            </a:r>
            <a:r>
              <a:rPr lang="en-US" dirty="0">
                <a:solidFill>
                  <a:schemeClr val="bg1"/>
                </a:solidFill>
              </a:rPr>
              <a:t> was an average day), divide that number to get the average hourly views on a page and find out how many people could see the offending page.</a:t>
            </a: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spTree>
    <p:extLst>
      <p:ext uri="{BB962C8B-B14F-4D97-AF65-F5344CB8AC3E}">
        <p14:creationId xmlns:p14="http://schemas.microsoft.com/office/powerpoint/2010/main" val="93198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0" y="629267"/>
            <a:ext cx="9252154" cy="1016654"/>
          </a:xfrm>
        </p:spPr>
        <p:txBody>
          <a:bodyPr>
            <a:normAutofit/>
          </a:bodyPr>
          <a:lstStyle/>
          <a:p>
            <a:r>
              <a:rPr lang="en-US" dirty="0"/>
              <a:t>Question 5(</a:t>
            </a:r>
            <a:r>
              <a:rPr lang="en-US" dirty="0" err="1"/>
              <a:t>cont</a:t>
            </a:r>
            <a:r>
              <a:rPr lang="en-US" dirty="0"/>
              <a:t>)</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fontScale="70000" lnSpcReduction="20000"/>
          </a:bodyPr>
          <a:lstStyle/>
          <a:p>
            <a:r>
              <a:rPr lang="en-US" dirty="0">
                <a:solidFill>
                  <a:schemeClr val="bg1"/>
                </a:solidFill>
              </a:rPr>
              <a:t>Revision Query:</a:t>
            </a:r>
          </a:p>
          <a:p>
            <a:pPr marL="0" indent="0">
              <a:buNone/>
            </a:pPr>
            <a:r>
              <a:rPr lang="en-US" dirty="0">
                <a:solidFill>
                  <a:schemeClr val="bg1"/>
                </a:solidFill>
              </a:rPr>
              <a:t>SELECT WIKI_DB, EVENT_ENTITY, AVG(REVISION_SECONDS_TO_IDENTITY_REVERT)</a:t>
            </a:r>
          </a:p>
          <a:p>
            <a:pPr marL="0" indent="0">
              <a:buNone/>
            </a:pPr>
            <a:r>
              <a:rPr lang="en-US" dirty="0">
                <a:solidFill>
                  <a:schemeClr val="bg1"/>
                </a:solidFill>
              </a:rPr>
              <a:t>FROM REVISIONS</a:t>
            </a:r>
          </a:p>
          <a:p>
            <a:pPr marL="0" indent="0">
              <a:buNone/>
            </a:pPr>
            <a:r>
              <a:rPr lang="en-US" dirty="0">
                <a:solidFill>
                  <a:schemeClr val="bg1"/>
                </a:solidFill>
              </a:rPr>
              <a:t>WHERE REVISION_SECONDS_TO_IDENTITY_REVERT &gt; 600</a:t>
            </a:r>
          </a:p>
          <a:p>
            <a:pPr marL="0" indent="0">
              <a:buNone/>
            </a:pPr>
            <a:r>
              <a:rPr lang="en-US" dirty="0">
                <a:solidFill>
                  <a:schemeClr val="bg1"/>
                </a:solidFill>
              </a:rPr>
              <a:t>GROUP BY WIKI_DB, EVENT_ENTITY </a:t>
            </a:r>
          </a:p>
          <a:p>
            <a:pPr marL="0" indent="0">
              <a:buNone/>
            </a:pPr>
            <a:r>
              <a:rPr lang="en-US" dirty="0">
                <a:solidFill>
                  <a:schemeClr val="bg1"/>
                </a:solidFill>
              </a:rPr>
              <a:t>LIMIT 10;</a:t>
            </a:r>
          </a:p>
          <a:p>
            <a:pPr marL="0" indent="0">
              <a:buNone/>
            </a:pPr>
            <a:endParaRPr lang="en-US" dirty="0">
              <a:solidFill>
                <a:schemeClr val="bg1"/>
              </a:solidFill>
            </a:endParaRPr>
          </a:p>
          <a:p>
            <a:r>
              <a:rPr lang="en-US" dirty="0">
                <a:solidFill>
                  <a:schemeClr val="bg1"/>
                </a:solidFill>
              </a:rPr>
              <a:t>Average Hourly Query:</a:t>
            </a:r>
          </a:p>
          <a:p>
            <a:pPr marL="0" indent="0">
              <a:buNone/>
            </a:pPr>
            <a:r>
              <a:rPr lang="en-US" dirty="0">
                <a:solidFill>
                  <a:schemeClr val="bg1"/>
                </a:solidFill>
              </a:rPr>
              <a:t>SELECT ROUND(AVG(VIEWS)/24, 3) FROM OCT20;</a:t>
            </a:r>
          </a:p>
          <a:p>
            <a:pPr marL="0" indent="0">
              <a:buNone/>
            </a:pPr>
            <a:endParaRPr lang="en-US" dirty="0">
              <a:solidFill>
                <a:schemeClr val="bg1"/>
              </a:solidFill>
            </a:endParaRPr>
          </a:p>
          <a:p>
            <a:r>
              <a:rPr lang="en-US" dirty="0">
                <a:solidFill>
                  <a:schemeClr val="bg1"/>
                </a:solidFill>
              </a:rPr>
              <a:t>This result with an average of  pageviews per hour gives a result of: </a:t>
            </a:r>
          </a:p>
          <a:p>
            <a:pPr marL="0" indent="0">
              <a:buNone/>
            </a:pPr>
            <a:r>
              <a:rPr lang="en-US" dirty="0">
                <a:solidFill>
                  <a:schemeClr val="bg1"/>
                </a:solidFill>
              </a:rPr>
              <a:t>37.7 hours * 1.611 views/hour is about 61 views.</a:t>
            </a:r>
          </a:p>
          <a:p>
            <a:pPr marL="0" indent="0">
              <a:buNone/>
            </a:pPr>
            <a:endParaRPr lang="en-US" dirty="0">
              <a:solidFill>
                <a:schemeClr val="bg1"/>
              </a:solidFill>
            </a:endParaRP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pic>
        <p:nvPicPr>
          <p:cNvPr id="4" name="Picture 3" descr="Timeline&#10;&#10;Description automatically generated">
            <a:extLst>
              <a:ext uri="{FF2B5EF4-FFF2-40B4-BE49-F238E27FC236}">
                <a16:creationId xmlns:a16="http://schemas.microsoft.com/office/drawing/2014/main" id="{45B461EC-659A-4995-9DC8-75080B748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1415" y="3284057"/>
            <a:ext cx="4455494" cy="857584"/>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8073E25F-6955-4EC3-BA54-9FE5129E82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2201" y="4743165"/>
            <a:ext cx="847843" cy="819264"/>
          </a:xfrm>
          <a:prstGeom prst="rect">
            <a:avLst/>
          </a:prstGeom>
        </p:spPr>
      </p:pic>
    </p:spTree>
    <p:extLst>
      <p:ext uri="{BB962C8B-B14F-4D97-AF65-F5344CB8AC3E}">
        <p14:creationId xmlns:p14="http://schemas.microsoft.com/office/powerpoint/2010/main" val="320940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372705" y="50469"/>
            <a:ext cx="9252154" cy="1016654"/>
          </a:xfrm>
        </p:spPr>
        <p:txBody>
          <a:bodyPr>
            <a:noAutofit/>
          </a:bodyPr>
          <a:lstStyle/>
          <a:p>
            <a:r>
              <a:rPr lang="en-US" sz="3000" dirty="0"/>
              <a:t>Question 6: Find pages that users view on the English, Spanish and German </a:t>
            </a:r>
            <a:r>
              <a:rPr lang="en-US" sz="3000" dirty="0" err="1"/>
              <a:t>wikipedias</a:t>
            </a:r>
            <a:r>
              <a:rPr lang="en-US" sz="3000" dirty="0"/>
              <a:t> and show the percentage of views each site gave. </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a:bodyPr>
          <a:lstStyle/>
          <a:p>
            <a:r>
              <a:rPr lang="en-US" dirty="0">
                <a:solidFill>
                  <a:schemeClr val="bg1"/>
                </a:solidFill>
              </a:rPr>
              <a:t>Need data from all 3 Wikis, so we’ll go back to using the clickstream for an easier time since it’s the same process for the MapReduce as Question 2.</a:t>
            </a:r>
          </a:p>
          <a:p>
            <a:r>
              <a:rPr lang="en-US" dirty="0">
                <a:solidFill>
                  <a:schemeClr val="bg1"/>
                </a:solidFill>
              </a:rPr>
              <a:t>With the total views for each Wikipedia now reduced, we can now load those into individual tables</a:t>
            </a:r>
          </a:p>
          <a:p>
            <a:r>
              <a:rPr lang="en-US" dirty="0">
                <a:solidFill>
                  <a:schemeClr val="bg1"/>
                </a:solidFill>
              </a:rPr>
              <a:t>With them in individual tables, we can use inner joins and round() functions to calculate what we’re looking.</a:t>
            </a: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spTree>
    <p:extLst>
      <p:ext uri="{BB962C8B-B14F-4D97-AF65-F5344CB8AC3E}">
        <p14:creationId xmlns:p14="http://schemas.microsoft.com/office/powerpoint/2010/main" val="112142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0" y="629267"/>
            <a:ext cx="9252154" cy="1016654"/>
          </a:xfrm>
        </p:spPr>
        <p:txBody>
          <a:bodyPr>
            <a:normAutofit/>
          </a:bodyPr>
          <a:lstStyle/>
          <a:p>
            <a:r>
              <a:rPr lang="en-US" dirty="0"/>
              <a:t>Question 6(</a:t>
            </a:r>
            <a:r>
              <a:rPr lang="en-US" dirty="0" err="1"/>
              <a:t>cont</a:t>
            </a:r>
            <a:r>
              <a:rPr lang="en-US" dirty="0"/>
              <a:t>)</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fontScale="85000" lnSpcReduction="10000"/>
          </a:bodyPr>
          <a:lstStyle/>
          <a:p>
            <a:pPr marL="0" indent="0">
              <a:buNone/>
            </a:pPr>
            <a:r>
              <a:rPr lang="en-US" dirty="0">
                <a:solidFill>
                  <a:schemeClr val="bg1"/>
                </a:solidFill>
              </a:rPr>
              <a:t>SELECT TITLE, TOTAL_VIEWS, EN_VIEWS, ROUND((EN_VIEWS/TOTAL_VIEWS)*100, 2) AS EN_PERCENTAGE, ES_VIEWS, ROUND((ES_VIEWS/TOTAL_VIEWS)*100, 2) AS ES_PERCENTAGE, DE_VIEWS, ROUND((DE_VIEWS/TOTAL_VIEWS)*100, 2) AS DE_PERCENTAGE</a:t>
            </a:r>
          </a:p>
          <a:p>
            <a:pPr marL="0" indent="0">
              <a:buNone/>
            </a:pPr>
            <a:r>
              <a:rPr lang="en-US" dirty="0">
                <a:solidFill>
                  <a:schemeClr val="bg1"/>
                </a:solidFill>
              </a:rPr>
              <a:t> FROM MULTILANGCLICKSTREAM</a:t>
            </a:r>
          </a:p>
          <a:p>
            <a:pPr marL="0" indent="0">
              <a:buNone/>
            </a:pPr>
            <a:r>
              <a:rPr lang="en-US" dirty="0">
                <a:solidFill>
                  <a:schemeClr val="bg1"/>
                </a:solidFill>
              </a:rPr>
              <a:t> INNER JOIN ENCLICKSTREAM ON MULTILANGCLICKSTREAM.TITLE=ENCLICKSTREAM.EN_TITLE</a:t>
            </a:r>
          </a:p>
          <a:p>
            <a:pPr marL="0" indent="0">
              <a:buNone/>
            </a:pPr>
            <a:r>
              <a:rPr lang="en-US" dirty="0">
                <a:solidFill>
                  <a:schemeClr val="bg1"/>
                </a:solidFill>
              </a:rPr>
              <a:t>INNER JOIN ESCLICKSTREAM ON MULTILANGCLICKSTREAM.TITLE=ESCLICKSTREAM.ES_TITLE</a:t>
            </a:r>
          </a:p>
          <a:p>
            <a:pPr marL="0" indent="0">
              <a:buNone/>
            </a:pPr>
            <a:r>
              <a:rPr lang="en-US" dirty="0">
                <a:solidFill>
                  <a:schemeClr val="bg1"/>
                </a:solidFill>
              </a:rPr>
              <a:t> INNER JOIN DECLICKSTREAM ON MULTILANGCLICKSTREAM.TITLE=DECLICKSTREAM.DE_TITLE</a:t>
            </a:r>
          </a:p>
          <a:p>
            <a:pPr marL="0" indent="0">
              <a:buNone/>
            </a:pPr>
            <a:r>
              <a:rPr lang="en-US" dirty="0">
                <a:solidFill>
                  <a:schemeClr val="bg1"/>
                </a:solidFill>
              </a:rPr>
              <a:t> ORDER BY TOTAL_VIEWS DESC</a:t>
            </a:r>
          </a:p>
          <a:p>
            <a:pPr marL="0" indent="0">
              <a:buNone/>
            </a:pPr>
            <a:r>
              <a:rPr lang="en-US" dirty="0">
                <a:solidFill>
                  <a:schemeClr val="bg1"/>
                </a:solidFill>
              </a:rPr>
              <a:t> LIMIT 10;</a:t>
            </a:r>
          </a:p>
          <a:p>
            <a:endParaRPr lang="en-US" dirty="0">
              <a:solidFill>
                <a:schemeClr val="bg1"/>
              </a:solidFill>
            </a:endParaRP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pic>
        <p:nvPicPr>
          <p:cNvPr id="4" name="Picture 3" descr="A screen shot of a computer&#10;&#10;Description automatically generated">
            <a:extLst>
              <a:ext uri="{FF2B5EF4-FFF2-40B4-BE49-F238E27FC236}">
                <a16:creationId xmlns:a16="http://schemas.microsoft.com/office/drawing/2014/main" id="{D1F1B550-3E70-48EC-8613-08EA59F2F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389" y="5142302"/>
            <a:ext cx="7105980" cy="1596498"/>
          </a:xfrm>
          <a:prstGeom prst="rect">
            <a:avLst/>
          </a:prstGeom>
        </p:spPr>
      </p:pic>
    </p:spTree>
    <p:extLst>
      <p:ext uri="{BB962C8B-B14F-4D97-AF65-F5344CB8AC3E}">
        <p14:creationId xmlns:p14="http://schemas.microsoft.com/office/powerpoint/2010/main" val="219960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4D31DC-E90E-47C0-AC57-D6E2BED4417E}"/>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5A33FC-0853-4E57-BBB3-02D69F6DC038}"/>
              </a:ext>
            </a:extLst>
          </p:cNvPr>
          <p:cNvSpPr>
            <a:spLocks noGrp="1"/>
          </p:cNvSpPr>
          <p:nvPr>
            <p:ph type="body" idx="1"/>
          </p:nvPr>
        </p:nvSpPr>
        <p:spPr/>
        <p:txBody>
          <a:bodyPr/>
          <a:lstStyle/>
          <a:p>
            <a:r>
              <a:rPr lang="en-US" dirty="0"/>
              <a:t>Thank you for listening</a:t>
            </a:r>
          </a:p>
          <a:p>
            <a:endParaRPr lang="en-US" dirty="0"/>
          </a:p>
        </p:txBody>
      </p:sp>
    </p:spTree>
    <p:extLst>
      <p:ext uri="{BB962C8B-B14F-4D97-AF65-F5344CB8AC3E}">
        <p14:creationId xmlns:p14="http://schemas.microsoft.com/office/powerpoint/2010/main" val="90911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1" y="57405"/>
            <a:ext cx="9252154" cy="1016654"/>
          </a:xfrm>
        </p:spPr>
        <p:txBody>
          <a:bodyPr>
            <a:normAutofit fontScale="90000"/>
          </a:bodyPr>
          <a:lstStyle/>
          <a:p>
            <a:r>
              <a:rPr lang="en-US" dirty="0"/>
              <a:t>Question 1:</a:t>
            </a:r>
            <a:br>
              <a:rPr lang="en-US" dirty="0"/>
            </a:br>
            <a:r>
              <a:rPr lang="en-US" dirty="0"/>
              <a:t>Which English Wikipedia article got the most traffic on October 20?</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a:bodyPr>
          <a:lstStyle/>
          <a:p>
            <a:r>
              <a:rPr lang="en-US" dirty="0">
                <a:solidFill>
                  <a:schemeClr val="bg1"/>
                </a:solidFill>
              </a:rPr>
              <a:t>To answer, first download data for all of October 20</a:t>
            </a:r>
            <a:r>
              <a:rPr lang="en-US" baseline="30000" dirty="0">
                <a:solidFill>
                  <a:schemeClr val="bg1"/>
                </a:solidFill>
              </a:rPr>
              <a:t>th</a:t>
            </a:r>
            <a:r>
              <a:rPr lang="en-US" dirty="0">
                <a:solidFill>
                  <a:schemeClr val="bg1"/>
                </a:solidFill>
              </a:rPr>
              <a:t>. For this project, October 20</a:t>
            </a:r>
            <a:r>
              <a:rPr lang="en-US" baseline="30000" dirty="0">
                <a:solidFill>
                  <a:schemeClr val="bg1"/>
                </a:solidFill>
              </a:rPr>
              <a:t>th</a:t>
            </a:r>
            <a:r>
              <a:rPr lang="en-US" dirty="0">
                <a:solidFill>
                  <a:schemeClr val="bg1"/>
                </a:solidFill>
              </a:rPr>
              <a:t>, 2020 was used.</a:t>
            </a:r>
          </a:p>
          <a:p>
            <a:r>
              <a:rPr lang="en-US" dirty="0">
                <a:solidFill>
                  <a:schemeClr val="bg1"/>
                </a:solidFill>
              </a:rPr>
              <a:t>With the downloaded information, run a Hadoop MapReduce to condense data and filter the information to only English Wikipedia articles.</a:t>
            </a:r>
          </a:p>
          <a:p>
            <a:r>
              <a:rPr lang="en-US" dirty="0">
                <a:solidFill>
                  <a:schemeClr val="bg1"/>
                </a:solidFill>
              </a:rPr>
              <a:t>This data was loaded into a table in Hive for easy querying.</a:t>
            </a:r>
          </a:p>
          <a:p>
            <a:endParaRPr lang="en-US" dirty="0">
              <a:solidFill>
                <a:schemeClr val="bg1"/>
              </a:solidFill>
            </a:endParaRPr>
          </a:p>
          <a:p>
            <a:endParaRPr lang="en-US" dirty="0">
              <a:solidFill>
                <a:schemeClr val="bg1"/>
              </a:solidFill>
            </a:endParaRPr>
          </a:p>
          <a:p>
            <a:r>
              <a:rPr lang="en-US" dirty="0">
                <a:solidFill>
                  <a:schemeClr val="bg1"/>
                </a:solidFill>
              </a:rPr>
              <a:t>Other than which October 20</a:t>
            </a:r>
            <a:r>
              <a:rPr lang="en-US" baseline="30000" dirty="0">
                <a:solidFill>
                  <a:schemeClr val="bg1"/>
                </a:solidFill>
              </a:rPr>
              <a:t>th</a:t>
            </a:r>
            <a:r>
              <a:rPr lang="en-US" dirty="0">
                <a:solidFill>
                  <a:schemeClr val="bg1"/>
                </a:solidFill>
              </a:rPr>
              <a:t> was meant used for this project, no assumptions had to be made.</a:t>
            </a: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spTree>
    <p:extLst>
      <p:ext uri="{BB962C8B-B14F-4D97-AF65-F5344CB8AC3E}">
        <p14:creationId xmlns:p14="http://schemas.microsoft.com/office/powerpoint/2010/main" val="305173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0" y="629267"/>
            <a:ext cx="9252154" cy="1016654"/>
          </a:xfrm>
        </p:spPr>
        <p:txBody>
          <a:bodyPr>
            <a:normAutofit/>
          </a:bodyPr>
          <a:lstStyle/>
          <a:p>
            <a:r>
              <a:rPr lang="en-US" dirty="0"/>
              <a:t>Question 1(</a:t>
            </a:r>
            <a:r>
              <a:rPr lang="en-US" dirty="0" err="1"/>
              <a:t>cont</a:t>
            </a:r>
            <a:r>
              <a:rPr lang="en-US" dirty="0"/>
              <a:t>)</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544657" y="3068076"/>
            <a:ext cx="9832550" cy="3658689"/>
          </a:xfrm>
        </p:spPr>
        <p:txBody>
          <a:bodyPr>
            <a:normAutofit/>
          </a:bodyPr>
          <a:lstStyle/>
          <a:p>
            <a:r>
              <a:rPr lang="en-US" dirty="0">
                <a:solidFill>
                  <a:schemeClr val="bg1"/>
                </a:solidFill>
              </a:rPr>
              <a:t>SQL Query:</a:t>
            </a:r>
          </a:p>
          <a:p>
            <a:pPr marL="0" indent="0">
              <a:buNone/>
            </a:pPr>
            <a:r>
              <a:rPr lang="en-US" dirty="0">
                <a:solidFill>
                  <a:schemeClr val="bg1"/>
                </a:solidFill>
              </a:rPr>
              <a:t>SELECT *</a:t>
            </a:r>
          </a:p>
          <a:p>
            <a:pPr marL="0" indent="0">
              <a:buNone/>
            </a:pPr>
            <a:r>
              <a:rPr lang="en-US" dirty="0">
                <a:solidFill>
                  <a:schemeClr val="bg1"/>
                </a:solidFill>
              </a:rPr>
              <a:t>FROM OCT20 </a:t>
            </a:r>
          </a:p>
          <a:p>
            <a:pPr marL="0" indent="0">
              <a:buNone/>
            </a:pPr>
            <a:r>
              <a:rPr lang="en-US" dirty="0">
                <a:solidFill>
                  <a:schemeClr val="bg1"/>
                </a:solidFill>
              </a:rPr>
              <a:t>ORDER BY VIEWS DESC LIMIT 10;</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pic>
        <p:nvPicPr>
          <p:cNvPr id="4" name="Picture 3" descr="Text&#10;&#10;Description automatically generated">
            <a:extLst>
              <a:ext uri="{FF2B5EF4-FFF2-40B4-BE49-F238E27FC236}">
                <a16:creationId xmlns:a16="http://schemas.microsoft.com/office/drawing/2014/main" id="{7AA89746-A230-4968-B155-685DC0F80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778" y="2445113"/>
            <a:ext cx="5398696" cy="3434319"/>
          </a:xfrm>
          <a:prstGeom prst="rect">
            <a:avLst/>
          </a:prstGeom>
        </p:spPr>
      </p:pic>
    </p:spTree>
    <p:extLst>
      <p:ext uri="{BB962C8B-B14F-4D97-AF65-F5344CB8AC3E}">
        <p14:creationId xmlns:p14="http://schemas.microsoft.com/office/powerpoint/2010/main" val="84105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1" y="128407"/>
            <a:ext cx="9252154" cy="1016654"/>
          </a:xfrm>
        </p:spPr>
        <p:txBody>
          <a:bodyPr>
            <a:noAutofit/>
          </a:bodyPr>
          <a:lstStyle/>
          <a:p>
            <a:r>
              <a:rPr lang="en-US" sz="3200" dirty="0"/>
              <a:t>Question 2: What English Wikipedia article has the largest fraction of its readers follow an internal link to another Wikipedia article?</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fontScale="55000" lnSpcReduction="20000"/>
          </a:bodyPr>
          <a:lstStyle/>
          <a:p>
            <a:r>
              <a:rPr lang="en-US" dirty="0">
                <a:solidFill>
                  <a:schemeClr val="bg1"/>
                </a:solidFill>
              </a:rPr>
              <a:t>To answer this, the clickstream dump for September of 2020 was used.</a:t>
            </a:r>
          </a:p>
          <a:p>
            <a:r>
              <a:rPr lang="en-US" dirty="0">
                <a:solidFill>
                  <a:schemeClr val="bg1"/>
                </a:solidFill>
              </a:rPr>
              <a:t>Clickstream data is formatted: </a:t>
            </a:r>
          </a:p>
          <a:p>
            <a:pPr marL="0" indent="0">
              <a:buNone/>
            </a:pPr>
            <a:r>
              <a:rPr lang="en-US" dirty="0">
                <a:solidFill>
                  <a:schemeClr val="bg1"/>
                </a:solidFill>
              </a:rPr>
              <a:t>	</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Knowing the format and having all the data needed, I ran 2 map reduces on the same data. They did:</a:t>
            </a:r>
          </a:p>
          <a:p>
            <a:pPr marL="800100" lvl="1" indent="-342900">
              <a:buFont typeface="+mj-lt"/>
              <a:buAutoNum type="arabicPeriod"/>
            </a:pPr>
            <a:r>
              <a:rPr lang="en-US" dirty="0">
                <a:solidFill>
                  <a:schemeClr val="bg1"/>
                </a:solidFill>
              </a:rPr>
              <a:t>A MapReduce that made the key the current page’s title and combined the views data, getting total views of that page</a:t>
            </a:r>
          </a:p>
          <a:p>
            <a:pPr marL="800100" lvl="1" indent="-342900">
              <a:buFont typeface="+mj-lt"/>
              <a:buAutoNum type="arabicPeriod"/>
            </a:pPr>
            <a:r>
              <a:rPr lang="en-US" dirty="0">
                <a:solidFill>
                  <a:schemeClr val="bg1"/>
                </a:solidFill>
              </a:rPr>
              <a:t>A MapReduce that looked for the third part of the entry to be “link” and combined those using Previous page as the key, getting how many links were clicked from that page.</a:t>
            </a:r>
          </a:p>
          <a:p>
            <a:r>
              <a:rPr lang="en-US" dirty="0">
                <a:solidFill>
                  <a:schemeClr val="bg1"/>
                </a:solidFill>
              </a:rPr>
              <a:t>These reduced data sets were then loaded into separate hive tables and queried together. Eventually made into a single table to make the query easier</a:t>
            </a:r>
          </a:p>
          <a:p>
            <a:r>
              <a:rPr lang="en-US" dirty="0">
                <a:solidFill>
                  <a:schemeClr val="bg1"/>
                </a:solidFill>
              </a:rPr>
              <a:t>The data was queried to include a statement only allowing for articles with over a million views as to give more accurate data. Under a million views ran into a problem where you would get more links pressed than actual views on a page</a:t>
            </a:r>
          </a:p>
          <a:p>
            <a:pPr marL="0" indent="0">
              <a:buNone/>
            </a:pPr>
            <a:endParaRPr lang="en-US" dirty="0">
              <a:solidFill>
                <a:schemeClr val="bg1"/>
              </a:solidFill>
            </a:endParaRP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graphicFrame>
        <p:nvGraphicFramePr>
          <p:cNvPr id="3" name="Table 3">
            <a:extLst>
              <a:ext uri="{FF2B5EF4-FFF2-40B4-BE49-F238E27FC236}">
                <a16:creationId xmlns:a16="http://schemas.microsoft.com/office/drawing/2014/main" id="{A9CF8CEF-ABE0-4627-9FCD-3B3E47D9AC55}"/>
              </a:ext>
            </a:extLst>
          </p:cNvPr>
          <p:cNvGraphicFramePr>
            <a:graphicFrameLocks noGrp="1"/>
          </p:cNvGraphicFramePr>
          <p:nvPr>
            <p:extLst>
              <p:ext uri="{D42A27DB-BD31-4B8C-83A1-F6EECF244321}">
                <p14:modId xmlns:p14="http://schemas.microsoft.com/office/powerpoint/2010/main" val="2144576345"/>
              </p:ext>
            </p:extLst>
          </p:nvPr>
        </p:nvGraphicFramePr>
        <p:xfrm>
          <a:off x="1058779" y="3091062"/>
          <a:ext cx="8114632" cy="838200"/>
        </p:xfrm>
        <a:graphic>
          <a:graphicData uri="http://schemas.openxmlformats.org/drawingml/2006/table">
            <a:tbl>
              <a:tblPr firstRow="1" bandRow="1">
                <a:tableStyleId>{5C22544A-7EE6-4342-B048-85BDC9FD1C3A}</a:tableStyleId>
              </a:tblPr>
              <a:tblGrid>
                <a:gridCol w="2018632">
                  <a:extLst>
                    <a:ext uri="{9D8B030D-6E8A-4147-A177-3AD203B41FA5}">
                      <a16:colId xmlns:a16="http://schemas.microsoft.com/office/drawing/2014/main" val="284567271"/>
                    </a:ext>
                  </a:extLst>
                </a:gridCol>
                <a:gridCol w="2032000">
                  <a:extLst>
                    <a:ext uri="{9D8B030D-6E8A-4147-A177-3AD203B41FA5}">
                      <a16:colId xmlns:a16="http://schemas.microsoft.com/office/drawing/2014/main" val="1382964415"/>
                    </a:ext>
                  </a:extLst>
                </a:gridCol>
                <a:gridCol w="2032000">
                  <a:extLst>
                    <a:ext uri="{9D8B030D-6E8A-4147-A177-3AD203B41FA5}">
                      <a16:colId xmlns:a16="http://schemas.microsoft.com/office/drawing/2014/main" val="1279474230"/>
                    </a:ext>
                  </a:extLst>
                </a:gridCol>
                <a:gridCol w="2032000">
                  <a:extLst>
                    <a:ext uri="{9D8B030D-6E8A-4147-A177-3AD203B41FA5}">
                      <a16:colId xmlns:a16="http://schemas.microsoft.com/office/drawing/2014/main" val="589696468"/>
                    </a:ext>
                  </a:extLst>
                </a:gridCol>
              </a:tblGrid>
              <a:tr h="0">
                <a:tc>
                  <a:txBody>
                    <a:bodyPr/>
                    <a:lstStyle/>
                    <a:p>
                      <a:r>
                        <a:rPr lang="en-US" sz="1300" dirty="0">
                          <a:solidFill>
                            <a:sysClr val="windowText" lastClr="000000"/>
                          </a:solidFill>
                          <a:latin typeface="+mj-lt"/>
                        </a:rPr>
                        <a:t>Previous Page</a:t>
                      </a:r>
                    </a:p>
                  </a:txBody>
                  <a:tcPr>
                    <a:solidFill>
                      <a:schemeClr val="tx1"/>
                    </a:solidFill>
                  </a:tcPr>
                </a:tc>
                <a:tc>
                  <a:txBody>
                    <a:bodyPr/>
                    <a:lstStyle/>
                    <a:p>
                      <a:r>
                        <a:rPr lang="en-US" sz="1300" dirty="0">
                          <a:solidFill>
                            <a:sysClr val="windowText" lastClr="000000"/>
                          </a:solidFill>
                          <a:latin typeface="+mj-lt"/>
                        </a:rPr>
                        <a:t>Current Page</a:t>
                      </a:r>
                    </a:p>
                  </a:txBody>
                  <a:tcPr>
                    <a:solidFill>
                      <a:schemeClr val="tx1"/>
                    </a:solidFill>
                  </a:tcPr>
                </a:tc>
                <a:tc>
                  <a:txBody>
                    <a:bodyPr/>
                    <a:lstStyle/>
                    <a:p>
                      <a:r>
                        <a:rPr lang="en-US" sz="1300" dirty="0">
                          <a:solidFill>
                            <a:sysClr val="windowText" lastClr="000000"/>
                          </a:solidFill>
                          <a:latin typeface="+mj-lt"/>
                        </a:rPr>
                        <a:t>Type</a:t>
                      </a:r>
                    </a:p>
                  </a:txBody>
                  <a:tcPr>
                    <a:solidFill>
                      <a:schemeClr val="tx1"/>
                    </a:solidFill>
                  </a:tcPr>
                </a:tc>
                <a:tc>
                  <a:txBody>
                    <a:bodyPr/>
                    <a:lstStyle/>
                    <a:p>
                      <a:r>
                        <a:rPr lang="en-US" sz="1300" dirty="0">
                          <a:solidFill>
                            <a:sysClr val="windowText" lastClr="000000"/>
                          </a:solidFill>
                          <a:latin typeface="+mj-lt"/>
                        </a:rPr>
                        <a:t>Number</a:t>
                      </a:r>
                    </a:p>
                  </a:txBody>
                  <a:tcPr>
                    <a:solidFill>
                      <a:schemeClr val="tx1"/>
                    </a:solidFill>
                  </a:tcPr>
                </a:tc>
                <a:extLst>
                  <a:ext uri="{0D108BD9-81ED-4DB2-BD59-A6C34878D82A}">
                    <a16:rowId xmlns:a16="http://schemas.microsoft.com/office/drawing/2014/main" val="976515252"/>
                  </a:ext>
                </a:extLst>
              </a:tr>
              <a:tr h="370840">
                <a:tc>
                  <a:txBody>
                    <a:bodyPr/>
                    <a:lstStyle/>
                    <a:p>
                      <a:r>
                        <a:rPr lang="en-US" sz="1300" dirty="0">
                          <a:solidFill>
                            <a:sysClr val="windowText" lastClr="000000"/>
                          </a:solidFill>
                          <a:latin typeface="+mj-lt"/>
                        </a:rPr>
                        <a:t>Where the user came from</a:t>
                      </a:r>
                    </a:p>
                  </a:txBody>
                  <a:tcPr>
                    <a:solidFill>
                      <a:schemeClr val="tx1"/>
                    </a:solidFill>
                  </a:tcPr>
                </a:tc>
                <a:tc>
                  <a:txBody>
                    <a:bodyPr/>
                    <a:lstStyle/>
                    <a:p>
                      <a:r>
                        <a:rPr lang="en-US" sz="1300" dirty="0">
                          <a:solidFill>
                            <a:sysClr val="windowText" lastClr="000000"/>
                          </a:solidFill>
                          <a:latin typeface="+mj-lt"/>
                        </a:rPr>
                        <a:t>Page currently on</a:t>
                      </a:r>
                    </a:p>
                  </a:txBody>
                  <a:tcPr>
                    <a:solidFill>
                      <a:schemeClr val="tx1"/>
                    </a:solidFill>
                  </a:tcPr>
                </a:tc>
                <a:tc>
                  <a:txBody>
                    <a:bodyPr/>
                    <a:lstStyle/>
                    <a:p>
                      <a:r>
                        <a:rPr lang="en-US" sz="1000" dirty="0">
                          <a:solidFill>
                            <a:sysClr val="windowText" lastClr="000000"/>
                          </a:solidFill>
                          <a:latin typeface="+mj-lt"/>
                        </a:rPr>
                        <a:t>Did they follow another Wikipedia page link/did they come from an external link</a:t>
                      </a:r>
                    </a:p>
                  </a:txBody>
                  <a:tcPr>
                    <a:solidFill>
                      <a:schemeClr val="tx1"/>
                    </a:solidFill>
                  </a:tcPr>
                </a:tc>
                <a:tc>
                  <a:txBody>
                    <a:bodyPr/>
                    <a:lstStyle/>
                    <a:p>
                      <a:r>
                        <a:rPr lang="en-US" sz="1000" dirty="0">
                          <a:solidFill>
                            <a:sysClr val="windowText" lastClr="000000"/>
                          </a:solidFill>
                          <a:latin typeface="+mj-lt"/>
                        </a:rPr>
                        <a:t>Number of users that got to this page that way</a:t>
                      </a:r>
                    </a:p>
                  </a:txBody>
                  <a:tcPr>
                    <a:solidFill>
                      <a:schemeClr val="tx1"/>
                    </a:solidFill>
                  </a:tcPr>
                </a:tc>
                <a:extLst>
                  <a:ext uri="{0D108BD9-81ED-4DB2-BD59-A6C34878D82A}">
                    <a16:rowId xmlns:a16="http://schemas.microsoft.com/office/drawing/2014/main" val="2314365775"/>
                  </a:ext>
                </a:extLst>
              </a:tr>
            </a:tbl>
          </a:graphicData>
        </a:graphic>
      </p:graphicFrame>
    </p:spTree>
    <p:extLst>
      <p:ext uri="{BB962C8B-B14F-4D97-AF65-F5344CB8AC3E}">
        <p14:creationId xmlns:p14="http://schemas.microsoft.com/office/powerpoint/2010/main" val="67676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41" name="Freeform 7">
            <a:extLst>
              <a:ext uri="{FF2B5EF4-FFF2-40B4-BE49-F238E27FC236}">
                <a16:creationId xmlns:a16="http://schemas.microsoft.com/office/drawing/2014/main" id="{538356C5-8803-47D5-A27E-6B623B468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6111" y="452718"/>
            <a:ext cx="9404723" cy="1180711"/>
          </a:xfrm>
        </p:spPr>
        <p:txBody>
          <a:bodyPr>
            <a:normAutofit/>
          </a:bodyPr>
          <a:lstStyle/>
          <a:p>
            <a:r>
              <a:rPr lang="en-US" dirty="0"/>
              <a:t>Question 2(</a:t>
            </a:r>
            <a:r>
              <a:rPr lang="en-US" dirty="0" err="1"/>
              <a:t>cont</a:t>
            </a:r>
            <a:r>
              <a:rPr lang="en-US" dirty="0"/>
              <a:t>)</a:t>
            </a:r>
          </a:p>
        </p:txBody>
      </p:sp>
      <p:sp>
        <p:nvSpPr>
          <p:cNvPr id="43" name="Rectangle 42">
            <a:extLst>
              <a:ext uri="{FF2B5EF4-FFF2-40B4-BE49-F238E27FC236}">
                <a16:creationId xmlns:a16="http://schemas.microsoft.com/office/drawing/2014/main" id="{05FAFC76-B4EC-4081-88E6-FBD64D3F7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5">
            <a:extLst>
              <a:ext uri="{FF2B5EF4-FFF2-40B4-BE49-F238E27FC236}">
                <a16:creationId xmlns:a16="http://schemas.microsoft.com/office/drawing/2014/main" id="{16591D41-DB1C-4BFA-8F00-C234D74A9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6111" y="2737339"/>
            <a:ext cx="7575468" cy="3654389"/>
          </a:xfrm>
        </p:spPr>
        <p:txBody>
          <a:bodyPr>
            <a:normAutofit/>
          </a:bodyPr>
          <a:lstStyle/>
          <a:p>
            <a:r>
              <a:rPr lang="en-US" dirty="0">
                <a:solidFill>
                  <a:schemeClr val="bg1"/>
                </a:solidFill>
              </a:rPr>
              <a:t>SQL Query:</a:t>
            </a:r>
          </a:p>
          <a:p>
            <a:pPr marL="0" indent="0">
              <a:buNone/>
            </a:pPr>
            <a:r>
              <a:rPr lang="en-US" dirty="0">
                <a:solidFill>
                  <a:schemeClr val="bg1"/>
                </a:solidFill>
              </a:rPr>
              <a:t>SELECT PAGE_TITLE, PAGE_VIEWS, LINKS_PRESSED, ROUND((LINKS_PRESSED/PAGE_VIEWS)*100, 2) AS PERCENTAGE</a:t>
            </a:r>
          </a:p>
          <a:p>
            <a:pPr marL="0" indent="0">
              <a:buNone/>
            </a:pPr>
            <a:r>
              <a:rPr lang="en-US" dirty="0">
                <a:solidFill>
                  <a:schemeClr val="bg1"/>
                </a:solidFill>
              </a:rPr>
              <a:t>FROM CLICKSTREAMFINAL</a:t>
            </a:r>
          </a:p>
          <a:p>
            <a:pPr marL="0" indent="0">
              <a:buNone/>
            </a:pPr>
            <a:r>
              <a:rPr lang="en-US" dirty="0">
                <a:solidFill>
                  <a:schemeClr val="bg1"/>
                </a:solidFill>
              </a:rPr>
              <a:t>WHERE PAGE_VIEWS &gt; 1000000 --limits data to relevant data</a:t>
            </a:r>
          </a:p>
          <a:p>
            <a:pPr marL="0" indent="0">
              <a:buNone/>
            </a:pPr>
            <a:r>
              <a:rPr lang="en-US" dirty="0">
                <a:solidFill>
                  <a:schemeClr val="bg1"/>
                </a:solidFill>
              </a:rPr>
              <a:t>ORDER BY PERCENTAGE DESC</a:t>
            </a:r>
          </a:p>
          <a:p>
            <a:pPr marL="0" indent="0">
              <a:buNone/>
            </a:pPr>
            <a:r>
              <a:rPr lang="en-US" dirty="0">
                <a:solidFill>
                  <a:schemeClr val="bg1"/>
                </a:solidFill>
              </a:rPr>
              <a:t>LIMIT 10;</a:t>
            </a: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699" y="5397770"/>
            <a:ext cx="1469300" cy="1469300"/>
          </a:xfrm>
          <a:prstGeom prst="rect">
            <a:avLst/>
          </a:prstGeom>
          <a:effectLst/>
        </p:spPr>
      </p:pic>
      <p:pic>
        <p:nvPicPr>
          <p:cNvPr id="4" name="Picture 3" descr="A picture containing text&#10;&#10;Description automatically generated">
            <a:extLst>
              <a:ext uri="{FF2B5EF4-FFF2-40B4-BE49-F238E27FC236}">
                <a16:creationId xmlns:a16="http://schemas.microsoft.com/office/drawing/2014/main" id="{6055181C-CACC-4944-9F31-D41A46958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165" y="2788242"/>
            <a:ext cx="5312489" cy="1660151"/>
          </a:xfrm>
          <a:prstGeom prst="rect">
            <a:avLst/>
          </a:prstGeom>
          <a:effectLst/>
        </p:spPr>
      </p:pic>
    </p:spTree>
    <p:extLst>
      <p:ext uri="{BB962C8B-B14F-4D97-AF65-F5344CB8AC3E}">
        <p14:creationId xmlns:p14="http://schemas.microsoft.com/office/powerpoint/2010/main" val="258203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1" y="94383"/>
            <a:ext cx="9252154" cy="1016654"/>
          </a:xfrm>
        </p:spPr>
        <p:txBody>
          <a:bodyPr>
            <a:noAutofit/>
          </a:bodyPr>
          <a:lstStyle/>
          <a:p>
            <a:r>
              <a:rPr lang="en-US" sz="3000" dirty="0"/>
              <a:t>Question 3: What series of Wikipedia articles, starting with [Hotel California], keeps the largest fraction of its readers clicking on internal links?</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a:bodyPr>
          <a:lstStyle/>
          <a:p>
            <a:r>
              <a:rPr lang="en-US" dirty="0">
                <a:solidFill>
                  <a:schemeClr val="bg1"/>
                </a:solidFill>
              </a:rPr>
              <a:t>This required the complete Clickstream used in Question 2, so data was already downloaded</a:t>
            </a:r>
          </a:p>
          <a:p>
            <a:pPr lvl="1">
              <a:buFont typeface="Arial" panose="020B0604020202020204" pitchFamily="34" charset="0"/>
              <a:buChar char="•"/>
            </a:pPr>
            <a:r>
              <a:rPr lang="en-US" dirty="0">
                <a:solidFill>
                  <a:schemeClr val="bg1"/>
                </a:solidFill>
              </a:rPr>
              <a:t>Since format is already known, can be loaded into the table with names that mean more to the end user.</a:t>
            </a:r>
          </a:p>
          <a:p>
            <a:r>
              <a:rPr lang="en-US" dirty="0">
                <a:solidFill>
                  <a:schemeClr val="bg1"/>
                </a:solidFill>
              </a:rPr>
              <a:t>Loaded complete Clickstream into Hive Database</a:t>
            </a:r>
          </a:p>
          <a:p>
            <a:r>
              <a:rPr lang="en-US" dirty="0">
                <a:solidFill>
                  <a:schemeClr val="bg1"/>
                </a:solidFill>
              </a:rPr>
              <a:t>Did multiple of the same query to get final result</a:t>
            </a: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spTree>
    <p:extLst>
      <p:ext uri="{BB962C8B-B14F-4D97-AF65-F5344CB8AC3E}">
        <p14:creationId xmlns:p14="http://schemas.microsoft.com/office/powerpoint/2010/main" val="393267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0" y="629267"/>
            <a:ext cx="9252154" cy="1016654"/>
          </a:xfrm>
        </p:spPr>
        <p:txBody>
          <a:bodyPr>
            <a:normAutofit/>
          </a:bodyPr>
          <a:lstStyle/>
          <a:p>
            <a:r>
              <a:rPr lang="en-US" dirty="0"/>
              <a:t>Question 3(cont.)</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fontScale="85000" lnSpcReduction="20000"/>
          </a:bodyPr>
          <a:lstStyle/>
          <a:p>
            <a:r>
              <a:rPr lang="en-US" dirty="0">
                <a:solidFill>
                  <a:schemeClr val="bg1"/>
                </a:solidFill>
              </a:rPr>
              <a:t>SQL Query:</a:t>
            </a:r>
          </a:p>
          <a:p>
            <a:pPr marL="0" indent="0">
              <a:buNone/>
            </a:pPr>
            <a:r>
              <a:rPr lang="en-US" dirty="0">
                <a:solidFill>
                  <a:schemeClr val="bg1"/>
                </a:solidFill>
              </a:rPr>
              <a:t>SELECT CURRENT_PAGE, NUMBER_OF_VIEWS </a:t>
            </a:r>
          </a:p>
          <a:p>
            <a:pPr marL="0" indent="0">
              <a:buNone/>
            </a:pPr>
            <a:r>
              <a:rPr lang="en-US" dirty="0">
                <a:solidFill>
                  <a:schemeClr val="bg1"/>
                </a:solidFill>
              </a:rPr>
              <a:t>FROM CLICKSTREAMUNEDIT </a:t>
            </a:r>
          </a:p>
          <a:p>
            <a:pPr marL="0" indent="0">
              <a:buNone/>
            </a:pPr>
            <a:r>
              <a:rPr lang="en-US" dirty="0">
                <a:solidFill>
                  <a:schemeClr val="bg1"/>
                </a:solidFill>
              </a:rPr>
              <a:t>WHERE PREVIOUS_PAGE LIKE “</a:t>
            </a:r>
            <a:r>
              <a:rPr lang="en-US" dirty="0">
                <a:solidFill>
                  <a:srgbClr val="0070C0"/>
                </a:solidFill>
              </a:rPr>
              <a:t>insert previous title here</a:t>
            </a:r>
            <a:r>
              <a:rPr lang="en-US" dirty="0">
                <a:solidFill>
                  <a:schemeClr val="bg1"/>
                </a:solidFill>
              </a:rPr>
              <a:t>" AND LINK_TYPE = "link" </a:t>
            </a:r>
          </a:p>
          <a:p>
            <a:pPr marL="0" indent="0">
              <a:buNone/>
            </a:pPr>
            <a:r>
              <a:rPr lang="en-US" dirty="0">
                <a:solidFill>
                  <a:schemeClr val="bg1"/>
                </a:solidFill>
              </a:rPr>
              <a:t>AND NOT(PREVIOUS_PAGE = "other-internal" OR PREVIOUS_PAGE="other-search" OR PREVIOUS_PAGE="other-external" OR PREVIOUS_PAGE="other-empty" OR PREVIOUS_PAGE="other-other") </a:t>
            </a:r>
          </a:p>
          <a:p>
            <a:pPr marL="0" indent="0">
              <a:buNone/>
            </a:pPr>
            <a:r>
              <a:rPr lang="en-US" dirty="0">
                <a:solidFill>
                  <a:schemeClr val="bg1"/>
                </a:solidFill>
              </a:rPr>
              <a:t>ORDER BY NUMBER_OF_VIEWS DESC</a:t>
            </a:r>
          </a:p>
          <a:p>
            <a:pPr marL="0" indent="0">
              <a:buNone/>
            </a:pPr>
            <a:r>
              <a:rPr lang="en-US" dirty="0">
                <a:solidFill>
                  <a:schemeClr val="bg1"/>
                </a:solidFill>
              </a:rPr>
              <a:t>limit 10;</a:t>
            </a:r>
          </a:p>
          <a:p>
            <a:r>
              <a:rPr lang="en-US" dirty="0" err="1">
                <a:solidFill>
                  <a:schemeClr val="bg1"/>
                </a:solidFill>
              </a:rPr>
              <a:t>Hotel_California</a:t>
            </a:r>
            <a:r>
              <a:rPr lang="en-US" dirty="0">
                <a:solidFill>
                  <a:schemeClr val="bg1"/>
                </a:solidFill>
              </a:rPr>
              <a:t> -&gt; </a:t>
            </a:r>
            <a:r>
              <a:rPr lang="en-US" dirty="0" err="1">
                <a:solidFill>
                  <a:schemeClr val="bg1"/>
                </a:solidFill>
              </a:rPr>
              <a:t>Hotel_California</a:t>
            </a:r>
            <a:r>
              <a:rPr lang="en-US" dirty="0">
                <a:solidFill>
                  <a:schemeClr val="bg1"/>
                </a:solidFill>
              </a:rPr>
              <a:t>_(</a:t>
            </a:r>
            <a:r>
              <a:rPr lang="en-US" dirty="0" err="1">
                <a:solidFill>
                  <a:schemeClr val="bg1"/>
                </a:solidFill>
              </a:rPr>
              <a:t>Eagles_album</a:t>
            </a:r>
            <a:r>
              <a:rPr lang="en-US" dirty="0">
                <a:solidFill>
                  <a:schemeClr val="bg1"/>
                </a:solidFill>
              </a:rPr>
              <a:t>) (</a:t>
            </a:r>
            <a:r>
              <a:rPr lang="en-US" dirty="0">
                <a:solidFill>
                  <a:srgbClr val="0070C0"/>
                </a:solidFill>
              </a:rPr>
              <a:t>2222</a:t>
            </a:r>
            <a:r>
              <a:rPr lang="en-US" dirty="0">
                <a:solidFill>
                  <a:schemeClr val="bg1"/>
                </a:solidFill>
              </a:rPr>
              <a:t>) -&gt; </a:t>
            </a:r>
            <a:r>
              <a:rPr lang="en-US" dirty="0" err="1">
                <a:solidFill>
                  <a:schemeClr val="bg1"/>
                </a:solidFill>
              </a:rPr>
              <a:t>The_Long_Run</a:t>
            </a:r>
            <a:r>
              <a:rPr lang="en-US" dirty="0">
                <a:solidFill>
                  <a:schemeClr val="bg1"/>
                </a:solidFill>
              </a:rPr>
              <a:t>_(album) (</a:t>
            </a:r>
            <a:r>
              <a:rPr lang="en-US" dirty="0">
                <a:solidFill>
                  <a:srgbClr val="0070C0"/>
                </a:solidFill>
              </a:rPr>
              <a:t>2127</a:t>
            </a:r>
            <a:r>
              <a:rPr lang="en-US" dirty="0">
                <a:solidFill>
                  <a:schemeClr val="bg1"/>
                </a:solidFill>
              </a:rPr>
              <a:t>) -&gt; </a:t>
            </a:r>
            <a:r>
              <a:rPr lang="en-US" dirty="0" err="1">
                <a:solidFill>
                  <a:schemeClr val="bg1"/>
                </a:solidFill>
              </a:rPr>
              <a:t>Eagles_Live</a:t>
            </a:r>
            <a:r>
              <a:rPr lang="en-US" dirty="0">
                <a:solidFill>
                  <a:schemeClr val="bg1"/>
                </a:solidFill>
              </a:rPr>
              <a:t> (</a:t>
            </a:r>
            <a:r>
              <a:rPr lang="en-US" dirty="0">
                <a:solidFill>
                  <a:srgbClr val="0070C0"/>
                </a:solidFill>
              </a:rPr>
              <a:t>1322</a:t>
            </a:r>
            <a:r>
              <a:rPr lang="en-US" dirty="0">
                <a:solidFill>
                  <a:schemeClr val="bg1"/>
                </a:solidFill>
              </a:rPr>
              <a:t>) -&gt; Eagles_Greatest_Hits,_Vol._2 (</a:t>
            </a:r>
            <a:r>
              <a:rPr lang="en-US" dirty="0">
                <a:solidFill>
                  <a:srgbClr val="0070C0"/>
                </a:solidFill>
              </a:rPr>
              <a:t>1136</a:t>
            </a:r>
            <a:r>
              <a:rPr lang="en-US" dirty="0">
                <a:solidFill>
                  <a:schemeClr val="bg1"/>
                </a:solidFill>
              </a:rPr>
              <a:t>) -&gt;</a:t>
            </a:r>
            <a:r>
              <a:rPr lang="en-US" dirty="0" err="1">
                <a:solidFill>
                  <a:schemeClr val="bg1"/>
                </a:solidFill>
              </a:rPr>
              <a:t>The_Very_Best_of_the_Eagles</a:t>
            </a:r>
            <a:r>
              <a:rPr lang="en-US" dirty="0">
                <a:solidFill>
                  <a:schemeClr val="bg1"/>
                </a:solidFill>
              </a:rPr>
              <a:t> (</a:t>
            </a:r>
            <a:r>
              <a:rPr lang="en-US" dirty="0">
                <a:solidFill>
                  <a:srgbClr val="0070C0"/>
                </a:solidFill>
              </a:rPr>
              <a:t>996</a:t>
            </a:r>
            <a:r>
              <a:rPr lang="en-US" dirty="0">
                <a:solidFill>
                  <a:schemeClr val="bg1"/>
                </a:solidFill>
              </a:rPr>
              <a:t>)</a:t>
            </a:r>
          </a:p>
          <a:p>
            <a:endParaRPr lang="en-US" dirty="0">
              <a:solidFill>
                <a:schemeClr val="bg1"/>
              </a:solidFill>
            </a:endParaRP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spTree>
    <p:extLst>
      <p:ext uri="{BB962C8B-B14F-4D97-AF65-F5344CB8AC3E}">
        <p14:creationId xmlns:p14="http://schemas.microsoft.com/office/powerpoint/2010/main" val="20295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descr="Text&#10;&#10;Description automatically generated">
            <a:extLst>
              <a:ext uri="{FF2B5EF4-FFF2-40B4-BE49-F238E27FC236}">
                <a16:creationId xmlns:a16="http://schemas.microsoft.com/office/drawing/2014/main" id="{44E196E2-8B23-4A74-B759-5D66B243E3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7597" y="108088"/>
            <a:ext cx="3792890" cy="1999059"/>
          </a:xfrm>
        </p:spPr>
      </p:pic>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pic>
        <p:nvPicPr>
          <p:cNvPr id="7" name="Picture 6" descr="A picture containing text&#10;&#10;Description automatically generated">
            <a:extLst>
              <a:ext uri="{FF2B5EF4-FFF2-40B4-BE49-F238E27FC236}">
                <a16:creationId xmlns:a16="http://schemas.microsoft.com/office/drawing/2014/main" id="{73179578-33C2-4A2F-AF33-CEEEBCA328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5106" y="108088"/>
            <a:ext cx="3897532" cy="202640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A96D0FA6-A598-4B4C-B9FB-031A2C126C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5106" y="2653111"/>
            <a:ext cx="3897532" cy="2015424"/>
          </a:xfrm>
          <a:prstGeom prst="rect">
            <a:avLst/>
          </a:prstGeom>
        </p:spPr>
      </p:pic>
      <p:pic>
        <p:nvPicPr>
          <p:cNvPr id="12" name="Picture 11" descr="Text&#10;&#10;Description automatically generated">
            <a:extLst>
              <a:ext uri="{FF2B5EF4-FFF2-40B4-BE49-F238E27FC236}">
                <a16:creationId xmlns:a16="http://schemas.microsoft.com/office/drawing/2014/main" id="{5B0F77CB-AD37-4E0B-B1A8-422AC8AF8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100" y="2658298"/>
            <a:ext cx="3897532" cy="2027346"/>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E0EF05D3-5029-4381-B6BE-E56A8DFE7E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7349" y="4806754"/>
            <a:ext cx="3765105" cy="1972915"/>
          </a:xfrm>
          <a:prstGeom prst="rect">
            <a:avLst/>
          </a:prstGeom>
        </p:spPr>
      </p:pic>
      <p:sp>
        <p:nvSpPr>
          <p:cNvPr id="15" name="Arrow: Down 14">
            <a:extLst>
              <a:ext uri="{FF2B5EF4-FFF2-40B4-BE49-F238E27FC236}">
                <a16:creationId xmlns:a16="http://schemas.microsoft.com/office/drawing/2014/main" id="{848C242C-47D2-4E25-B1AE-C49F31955A70}"/>
              </a:ext>
            </a:extLst>
          </p:cNvPr>
          <p:cNvSpPr/>
          <p:nvPr/>
        </p:nvSpPr>
        <p:spPr>
          <a:xfrm>
            <a:off x="8719939" y="2134494"/>
            <a:ext cx="538361" cy="51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941F815-C2EC-4731-BC7C-0FC7A861D536}"/>
              </a:ext>
            </a:extLst>
          </p:cNvPr>
          <p:cNvSpPr/>
          <p:nvPr/>
        </p:nvSpPr>
        <p:spPr>
          <a:xfrm rot="10800000">
            <a:off x="5127997" y="3284056"/>
            <a:ext cx="1277743" cy="640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83DA878-83ED-4CDF-8835-B6EF3EB3F561}"/>
              </a:ext>
            </a:extLst>
          </p:cNvPr>
          <p:cNvPicPr>
            <a:picLocks noChangeAspect="1"/>
          </p:cNvPicPr>
          <p:nvPr/>
        </p:nvPicPr>
        <p:blipFill>
          <a:blip r:embed="rId9"/>
          <a:stretch>
            <a:fillRect/>
          </a:stretch>
        </p:blipFill>
        <p:spPr>
          <a:xfrm rot="10800000">
            <a:off x="5027573" y="713716"/>
            <a:ext cx="1304657" cy="695004"/>
          </a:xfrm>
          <a:prstGeom prst="rect">
            <a:avLst/>
          </a:prstGeom>
        </p:spPr>
      </p:pic>
      <p:sp>
        <p:nvSpPr>
          <p:cNvPr id="22" name="Arrow: Bent-Up 21">
            <a:extLst>
              <a:ext uri="{FF2B5EF4-FFF2-40B4-BE49-F238E27FC236}">
                <a16:creationId xmlns:a16="http://schemas.microsoft.com/office/drawing/2014/main" id="{7D514899-8F39-4444-B153-E9A6193CFE18}"/>
              </a:ext>
            </a:extLst>
          </p:cNvPr>
          <p:cNvSpPr/>
          <p:nvPr/>
        </p:nvSpPr>
        <p:spPr>
          <a:xfrm rot="5400000">
            <a:off x="1960529" y="4811966"/>
            <a:ext cx="1447024" cy="143660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85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966769EA-1CF6-49C5-831A-1DB602401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7F7D8A-31D6-4B14-BAE6-CEE0E9A85B65}"/>
              </a:ext>
            </a:extLst>
          </p:cNvPr>
          <p:cNvSpPr>
            <a:spLocks noGrp="1"/>
          </p:cNvSpPr>
          <p:nvPr>
            <p:ph type="title"/>
          </p:nvPr>
        </p:nvSpPr>
        <p:spPr>
          <a:xfrm>
            <a:off x="648931" y="86168"/>
            <a:ext cx="9252154" cy="1016654"/>
          </a:xfrm>
        </p:spPr>
        <p:txBody>
          <a:bodyPr>
            <a:normAutofit fontScale="90000"/>
          </a:bodyPr>
          <a:lstStyle/>
          <a:p>
            <a:r>
              <a:rPr lang="en-US" sz="3300" dirty="0"/>
              <a:t>Question 4: Find an example of an English Wikipedia article that is relatively more popular in the UK.  Find the same for the US and Australia</a:t>
            </a:r>
            <a:r>
              <a:rPr lang="en-US" dirty="0"/>
              <a:t>.</a:t>
            </a:r>
          </a:p>
        </p:txBody>
      </p:sp>
      <p:sp>
        <p:nvSpPr>
          <p:cNvPr id="23" name="Rectangle 22">
            <a:extLst>
              <a:ext uri="{FF2B5EF4-FFF2-40B4-BE49-F238E27FC236}">
                <a16:creationId xmlns:a16="http://schemas.microsoft.com/office/drawing/2014/main" id="{519E2261-DCB1-4A20-A181-D7A1317A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E4836EF5-86F1-40AB-A047-825B6C374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Content Placeholder 17">
            <a:extLst>
              <a:ext uri="{FF2B5EF4-FFF2-40B4-BE49-F238E27FC236}">
                <a16:creationId xmlns:a16="http://schemas.microsoft.com/office/drawing/2014/main" id="{A7F499B3-A657-4947-AEFF-89C1BFA78FF8}"/>
              </a:ext>
            </a:extLst>
          </p:cNvPr>
          <p:cNvSpPr>
            <a:spLocks noGrp="1"/>
          </p:cNvSpPr>
          <p:nvPr>
            <p:ph idx="1"/>
          </p:nvPr>
        </p:nvSpPr>
        <p:spPr>
          <a:xfrm>
            <a:off x="648931" y="2548281"/>
            <a:ext cx="9832550" cy="3658689"/>
          </a:xfrm>
        </p:spPr>
        <p:txBody>
          <a:bodyPr>
            <a:normAutofit/>
          </a:bodyPr>
          <a:lstStyle/>
          <a:p>
            <a:r>
              <a:rPr lang="en-US" dirty="0">
                <a:solidFill>
                  <a:schemeClr val="bg1"/>
                </a:solidFill>
              </a:rPr>
              <a:t>This was done on the data from October of 2020, and was done similar to Question 1.</a:t>
            </a:r>
          </a:p>
          <a:p>
            <a:pPr lvl="1">
              <a:buFont typeface="Arial" panose="020B0604020202020204" pitchFamily="34" charset="0"/>
              <a:buChar char="•"/>
            </a:pPr>
            <a:r>
              <a:rPr lang="en-US" dirty="0">
                <a:solidFill>
                  <a:schemeClr val="bg1"/>
                </a:solidFill>
              </a:rPr>
              <a:t>Instead of doing 24 hours of 1 day, it was done for limited hours each day over 30 days.</a:t>
            </a:r>
          </a:p>
          <a:p>
            <a:pPr lvl="1">
              <a:buFont typeface="Arial" panose="020B0604020202020204" pitchFamily="34" charset="0"/>
              <a:buChar char="•"/>
            </a:pPr>
            <a:r>
              <a:rPr lang="en-US" dirty="0">
                <a:solidFill>
                  <a:schemeClr val="bg1"/>
                </a:solidFill>
              </a:rPr>
              <a:t>This was done 3 times for the peak times for each country, considering that the peak hours include their specific 5PM-9PM times.</a:t>
            </a:r>
          </a:p>
          <a:p>
            <a:pPr lvl="2">
              <a:buFont typeface="Wingdings" panose="05000000000000000000" pitchFamily="2" charset="2"/>
              <a:buChar char="§"/>
            </a:pPr>
            <a:r>
              <a:rPr lang="en-US" dirty="0">
                <a:solidFill>
                  <a:schemeClr val="bg1"/>
                </a:solidFill>
              </a:rPr>
              <a:t>For the US and Australia, it was 5PM in the Easternmost time-zone to 9PM in the Westernmost time-zone.</a:t>
            </a:r>
          </a:p>
          <a:p>
            <a:r>
              <a:rPr lang="en-US" dirty="0">
                <a:solidFill>
                  <a:schemeClr val="bg1"/>
                </a:solidFill>
              </a:rPr>
              <a:t>The results of these 3 </a:t>
            </a:r>
            <a:r>
              <a:rPr lang="en-US" dirty="0" err="1">
                <a:solidFill>
                  <a:schemeClr val="bg1"/>
                </a:solidFill>
              </a:rPr>
              <a:t>MapReduces</a:t>
            </a:r>
            <a:r>
              <a:rPr lang="en-US" dirty="0">
                <a:solidFill>
                  <a:schemeClr val="bg1"/>
                </a:solidFill>
              </a:rPr>
              <a:t> are loaded into different tables for separate querying.  </a:t>
            </a:r>
          </a:p>
        </p:txBody>
      </p:sp>
      <p:pic>
        <p:nvPicPr>
          <p:cNvPr id="5" name="Content Placeholder 4" descr="Logo, company name&#10;&#10;Description automatically generated">
            <a:extLst>
              <a:ext uri="{FF2B5EF4-FFF2-40B4-BE49-F238E27FC236}">
                <a16:creationId xmlns:a16="http://schemas.microsoft.com/office/drawing/2014/main" id="{CFD3F8A0-D5F6-470C-885A-1B4102AE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66" y="5397770"/>
            <a:ext cx="1460230" cy="1460230"/>
          </a:xfrm>
          <a:prstGeom prst="rect">
            <a:avLst/>
          </a:prstGeom>
          <a:effectLst/>
        </p:spPr>
      </p:pic>
    </p:spTree>
    <p:extLst>
      <p:ext uri="{BB962C8B-B14F-4D97-AF65-F5344CB8AC3E}">
        <p14:creationId xmlns:p14="http://schemas.microsoft.com/office/powerpoint/2010/main" val="1937732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otalTime>179</TotalTime>
  <Words>1409</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Project 1: Wikipedia Data Analysis Project</vt:lpstr>
      <vt:lpstr>Question 1: Which English Wikipedia article got the most traffic on October 20?</vt:lpstr>
      <vt:lpstr>Question 1(cont)</vt:lpstr>
      <vt:lpstr>Question 2: What English Wikipedia article has the largest fraction of its readers follow an internal link to another Wikipedia article?</vt:lpstr>
      <vt:lpstr>Question 2(cont)</vt:lpstr>
      <vt:lpstr>Question 3: What series of Wikipedia articles, starting with [Hotel California], keeps the largest fraction of its readers clicking on internal links?</vt:lpstr>
      <vt:lpstr>Question 3(cont.)</vt:lpstr>
      <vt:lpstr>PowerPoint Presentation</vt:lpstr>
      <vt:lpstr>Question 4: Find an example of an English Wikipedia article that is relatively more popular in the UK.  Find the same for the US and Australia.</vt:lpstr>
      <vt:lpstr>Question 4(cont)</vt:lpstr>
      <vt:lpstr>Question 4(cont)</vt:lpstr>
      <vt:lpstr>Question 5: Analyze how many users will see the average vandalized Wikipedia page before the offending edit is reversed.</vt:lpstr>
      <vt:lpstr>Question 5(cont)</vt:lpstr>
      <vt:lpstr>Question 6: Find pages that users view on the English, Spanish and German wikipedias and show the percentage of views each site gave. </vt:lpstr>
      <vt:lpstr>Question 6(cont)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Griffin, Roger</dc:creator>
  <cp:lastModifiedBy>Griffin, Roger</cp:lastModifiedBy>
  <cp:revision>18</cp:revision>
  <dcterms:created xsi:type="dcterms:W3CDTF">2020-11-05T00:14:07Z</dcterms:created>
  <dcterms:modified xsi:type="dcterms:W3CDTF">2020-11-05T04:35:13Z</dcterms:modified>
</cp:coreProperties>
</file>