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3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5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0893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32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0231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57267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5997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6780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17666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75583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29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7/14/2023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8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7/14/2023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3231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801975-5F37-E8B7-FB15-5DD7BD911B65}"/>
              </a:ext>
            </a:extLst>
          </p:cNvPr>
          <p:cNvPicPr>
            <a:picLocks noChangeAspect="1"/>
          </p:cNvPicPr>
          <p:nvPr/>
        </p:nvPicPr>
        <p:blipFill rotWithShape="1">
          <a:blip r:embed="rId2"/>
          <a:srcRect t="9452" b="6278"/>
          <a:stretch/>
        </p:blipFill>
        <p:spPr>
          <a:xfrm>
            <a:off x="20" y="1"/>
            <a:ext cx="12191980" cy="6857999"/>
          </a:xfrm>
          <a:prstGeom prst="rect">
            <a:avLst/>
          </a:prstGeom>
          <a:noFill/>
        </p:spPr>
      </p:pic>
      <p:sp>
        <p:nvSpPr>
          <p:cNvPr id="2" name="Título 1">
            <a:extLst>
              <a:ext uri="{FF2B5EF4-FFF2-40B4-BE49-F238E27FC236}">
                <a16:creationId xmlns:a16="http://schemas.microsoft.com/office/drawing/2014/main" id="{BDADDF5F-BA90-1B34-5E92-DE0D39BDBE6A}"/>
              </a:ext>
            </a:extLst>
          </p:cNvPr>
          <p:cNvSpPr>
            <a:spLocks noGrp="1"/>
          </p:cNvSpPr>
          <p:nvPr>
            <p:ph type="ctrTitle"/>
          </p:nvPr>
        </p:nvSpPr>
        <p:spPr>
          <a:xfrm>
            <a:off x="3782549" y="1452880"/>
            <a:ext cx="4674231" cy="2852420"/>
          </a:xfrm>
        </p:spPr>
        <p:txBody>
          <a:bodyPr>
            <a:normAutofit/>
          </a:bodyPr>
          <a:lstStyle/>
          <a:p>
            <a:pPr algn="ctr"/>
            <a:r>
              <a:rPr lang="es-CO" sz="4600" dirty="0"/>
              <a:t>Máquina de</a:t>
            </a:r>
            <a:br>
              <a:rPr lang="es-CO" sz="4600" dirty="0"/>
            </a:br>
            <a:r>
              <a:rPr lang="es-CO" sz="4600" dirty="0" err="1"/>
              <a:t>autorecarga</a:t>
            </a:r>
            <a:br>
              <a:rPr lang="es-CO" sz="4600" dirty="0"/>
            </a:br>
            <a:r>
              <a:rPr lang="es-CO" sz="4600" dirty="0"/>
              <a:t>Metrolínea</a:t>
            </a:r>
          </a:p>
        </p:txBody>
      </p:sp>
      <p:sp>
        <p:nvSpPr>
          <p:cNvPr id="3" name="Subtítulo 2">
            <a:extLst>
              <a:ext uri="{FF2B5EF4-FFF2-40B4-BE49-F238E27FC236}">
                <a16:creationId xmlns:a16="http://schemas.microsoft.com/office/drawing/2014/main" id="{15064EAC-2485-4755-2D12-098EE9EE86BC}"/>
              </a:ext>
            </a:extLst>
          </p:cNvPr>
          <p:cNvSpPr>
            <a:spLocks noGrp="1"/>
          </p:cNvSpPr>
          <p:nvPr>
            <p:ph type="subTitle" idx="1"/>
          </p:nvPr>
        </p:nvSpPr>
        <p:spPr>
          <a:xfrm>
            <a:off x="3922542" y="4628271"/>
            <a:ext cx="4346917" cy="1069144"/>
          </a:xfrm>
        </p:spPr>
        <p:txBody>
          <a:bodyPr>
            <a:normAutofit/>
          </a:bodyPr>
          <a:lstStyle/>
          <a:p>
            <a:pPr algn="ctr">
              <a:lnSpc>
                <a:spcPct val="100000"/>
              </a:lnSpc>
            </a:pPr>
            <a:r>
              <a:rPr lang="es-MX" sz="1400" err="1"/>
              <a:t>Alejadro</a:t>
            </a:r>
            <a:r>
              <a:rPr lang="es-MX" sz="1400"/>
              <a:t> Amaya - 2202011</a:t>
            </a:r>
          </a:p>
          <a:p>
            <a:pPr algn="ctr">
              <a:lnSpc>
                <a:spcPct val="100000"/>
              </a:lnSpc>
            </a:pPr>
            <a:r>
              <a:rPr lang="es-MX" sz="1400"/>
              <a:t>Brayan Barrera - 2220097</a:t>
            </a:r>
          </a:p>
          <a:p>
            <a:pPr algn="ctr">
              <a:lnSpc>
                <a:spcPct val="100000"/>
              </a:lnSpc>
            </a:pPr>
            <a:r>
              <a:rPr lang="es-MX" sz="1400"/>
              <a:t>Roger Hernández - 2220065</a:t>
            </a:r>
            <a:endParaRPr lang="es-CO" sz="1400"/>
          </a:p>
        </p:txBody>
      </p:sp>
      <p:sp>
        <p:nvSpPr>
          <p:cNvPr id="23" name="Date Placeholder 5">
            <a:extLst>
              <a:ext uri="{FF2B5EF4-FFF2-40B4-BE49-F238E27FC236}">
                <a16:creationId xmlns:a16="http://schemas.microsoft.com/office/drawing/2014/main" id="{E26D1122-91DB-4E63-BCD1-21F66B143613}"/>
              </a:ext>
            </a:extLst>
          </p:cNvPr>
          <p:cNvSpPr>
            <a:spLocks noGrp="1"/>
          </p:cNvSpPr>
          <p:nvPr>
            <p:ph type="dt" sz="half" idx="10"/>
          </p:nvPr>
        </p:nvSpPr>
        <p:spPr>
          <a:xfrm rot="5400000">
            <a:off x="10425981" y="4687095"/>
            <a:ext cx="2706690" cy="365125"/>
          </a:xfrm>
        </p:spPr>
        <p:txBody>
          <a:bodyPr/>
          <a:lstStyle/>
          <a:p>
            <a:pPr>
              <a:spcAft>
                <a:spcPts val="600"/>
              </a:spcAft>
            </a:pPr>
            <a:fld id="{1F71A99F-BC57-4841-9248-20E469ED7ACA}" type="datetime1">
              <a:rPr lang="en-US" smtClean="0">
                <a:solidFill>
                  <a:srgbClr val="FFFFFF"/>
                </a:solidFill>
                <a:effectLst>
                  <a:outerShdw blurRad="38100" dist="38100" dir="2700000" algn="tl">
                    <a:srgbClr val="000000">
                      <a:alpha val="43137"/>
                    </a:srgbClr>
                  </a:outerShdw>
                </a:effectLst>
              </a:rPr>
              <a:pPr>
                <a:spcAft>
                  <a:spcPts val="600"/>
                </a:spcAft>
              </a:pPr>
              <a:t>7/14/2023</a:t>
            </a:fld>
            <a:endParaRPr lang="en-US">
              <a:solidFill>
                <a:srgbClr val="FFFFFF"/>
              </a:solidFill>
              <a:effectLst>
                <a:outerShdw blurRad="38100" dist="38100" dir="2700000" algn="tl">
                  <a:srgbClr val="000000">
                    <a:alpha val="43137"/>
                  </a:srgbClr>
                </a:outerShdw>
              </a:effectLst>
            </a:endParaRPr>
          </a:p>
        </p:txBody>
      </p:sp>
      <p:sp>
        <p:nvSpPr>
          <p:cNvPr id="24" name="Slide Number Placeholder 16">
            <a:extLst>
              <a:ext uri="{FF2B5EF4-FFF2-40B4-BE49-F238E27FC236}">
                <a16:creationId xmlns:a16="http://schemas.microsoft.com/office/drawing/2014/main" id="{00B92D0D-B1D8-40BF-BE4C-3912BEA6BF62}"/>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3006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DDF5F-BA90-1B34-5E92-DE0D39BDBE6A}"/>
              </a:ext>
            </a:extLst>
          </p:cNvPr>
          <p:cNvSpPr>
            <a:spLocks noGrp="1"/>
          </p:cNvSpPr>
          <p:nvPr>
            <p:ph type="ctrTitle"/>
          </p:nvPr>
        </p:nvSpPr>
        <p:spPr>
          <a:xfrm>
            <a:off x="4009103" y="136525"/>
            <a:ext cx="10226751" cy="2049737"/>
          </a:xfrm>
        </p:spPr>
        <p:txBody>
          <a:bodyPr anchor="t">
            <a:normAutofit/>
          </a:bodyPr>
          <a:lstStyle/>
          <a:p>
            <a:r>
              <a:rPr lang="es-MX" sz="6600" dirty="0"/>
              <a:t>Introducción</a:t>
            </a:r>
            <a:endParaRPr lang="es-CO" sz="6600" dirty="0"/>
          </a:p>
        </p:txBody>
      </p:sp>
      <p:sp>
        <p:nvSpPr>
          <p:cNvPr id="29" name="Subtitle 2">
            <a:extLst>
              <a:ext uri="{FF2B5EF4-FFF2-40B4-BE49-F238E27FC236}">
                <a16:creationId xmlns:a16="http://schemas.microsoft.com/office/drawing/2014/main" id="{0C0ABD97-D569-4A18-BD6C-9CBB9432E93E}"/>
              </a:ext>
            </a:extLst>
          </p:cNvPr>
          <p:cNvSpPr>
            <a:spLocks noGrp="1"/>
          </p:cNvSpPr>
          <p:nvPr>
            <p:ph type="subTitle" idx="1"/>
          </p:nvPr>
        </p:nvSpPr>
        <p:spPr>
          <a:xfrm>
            <a:off x="4354134" y="3256383"/>
            <a:ext cx="6285722" cy="1773253"/>
          </a:xfrm>
        </p:spPr>
        <p:txBody>
          <a:bodyPr>
            <a:normAutofit fontScale="92500" lnSpcReduction="10000"/>
          </a:bodyPr>
          <a:lstStyle/>
          <a:p>
            <a:r>
              <a:rPr lang="es-CO" sz="2400" kern="100" dirty="0">
                <a:effectLst/>
                <a:ea typeface="Calibri" panose="020F0502020204030204" pitchFamily="34" charset="0"/>
                <a:cs typeface="Times New Roman" panose="02020603050405020304" pitchFamily="18" charset="0"/>
              </a:rPr>
              <a:t>Se decidió implementar un autómata para mejorar algunas funciones de las máquinas de </a:t>
            </a:r>
            <a:r>
              <a:rPr lang="es-CO" sz="2400" kern="100">
                <a:effectLst/>
                <a:ea typeface="Calibri" panose="020F0502020204030204" pitchFamily="34" charset="0"/>
                <a:cs typeface="Times New Roman" panose="02020603050405020304" pitchFamily="18" charset="0"/>
              </a:rPr>
              <a:t>auto recarga </a:t>
            </a:r>
            <a:r>
              <a:rPr lang="es-CO" sz="2400" kern="100" dirty="0">
                <a:effectLst/>
                <a:ea typeface="Calibri" panose="020F0502020204030204" pitchFamily="34" charset="0"/>
                <a:cs typeface="Times New Roman" panose="02020603050405020304" pitchFamily="18" charset="0"/>
              </a:rPr>
              <a:t>que tiene el servicio de transporte publico Metro Línea, ya que estas se ven limitadas en las denominaciones de los billetes que recibe.  </a:t>
            </a:r>
          </a:p>
          <a:p>
            <a:endParaRPr lang="en-US" dirty="0"/>
          </a:p>
        </p:txBody>
      </p:sp>
      <p:pic>
        <p:nvPicPr>
          <p:cNvPr id="4" name="Picture 3">
            <a:extLst>
              <a:ext uri="{FF2B5EF4-FFF2-40B4-BE49-F238E27FC236}">
                <a16:creationId xmlns:a16="http://schemas.microsoft.com/office/drawing/2014/main" id="{B7801975-5F37-E8B7-FB15-5DD7BD911B65}"/>
              </a:ext>
            </a:extLst>
          </p:cNvPr>
          <p:cNvPicPr>
            <a:picLocks noChangeAspect="1"/>
          </p:cNvPicPr>
          <p:nvPr/>
        </p:nvPicPr>
        <p:blipFill rotWithShape="1">
          <a:blip r:embed="rId2"/>
          <a:srcRect r="14041" b="3"/>
          <a:stretch/>
        </p:blipFill>
        <p:spPr>
          <a:xfrm>
            <a:off x="855356" y="738513"/>
            <a:ext cx="3464836" cy="2690488"/>
          </a:xfrm>
          <a:custGeom>
            <a:avLst/>
            <a:gdLst/>
            <a:ahLst/>
            <a:cxnLst/>
            <a:rect l="l" t="t" r="r" b="b"/>
            <a:pathLst>
              <a:path w="3464836" h="2690488">
                <a:moveTo>
                  <a:pt x="1732418" y="0"/>
                </a:moveTo>
                <a:cubicBezTo>
                  <a:pt x="2689206" y="0"/>
                  <a:pt x="3464836" y="775630"/>
                  <a:pt x="3464836" y="1732418"/>
                </a:cubicBezTo>
                <a:lnTo>
                  <a:pt x="3464836" y="2690488"/>
                </a:lnTo>
                <a:lnTo>
                  <a:pt x="0" y="2690488"/>
                </a:lnTo>
                <a:lnTo>
                  <a:pt x="0" y="1732418"/>
                </a:lnTo>
                <a:cubicBezTo>
                  <a:pt x="0" y="775630"/>
                  <a:pt x="775630" y="0"/>
                  <a:pt x="1732418" y="0"/>
                </a:cubicBezTo>
                <a:close/>
              </a:path>
            </a:pathLst>
          </a:custGeom>
          <a:noFill/>
        </p:spPr>
      </p:pic>
      <p:sp>
        <p:nvSpPr>
          <p:cNvPr id="23" name="Date Placeholder 5">
            <a:extLst>
              <a:ext uri="{FF2B5EF4-FFF2-40B4-BE49-F238E27FC236}">
                <a16:creationId xmlns:a16="http://schemas.microsoft.com/office/drawing/2014/main" id="{E26D1122-91DB-4E63-BCD1-21F66B143613}"/>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1F71A99F-BC57-4841-9248-20E469ED7ACA}" type="datetime1">
              <a:rPr lang="en-US" smtClean="0">
                <a:effectLst>
                  <a:outerShdw blurRad="38100" dist="38100" dir="2700000" algn="tl">
                    <a:srgbClr val="000000">
                      <a:alpha val="43137"/>
                    </a:srgbClr>
                  </a:outerShdw>
                </a:effectLst>
              </a:rPr>
              <a:pPr>
                <a:spcAft>
                  <a:spcPts val="600"/>
                </a:spcAft>
              </a:pPr>
              <a:t>7/14/2023</a:t>
            </a:fld>
            <a:endParaRPr lang="en-US">
              <a:effectLst>
                <a:outerShdw blurRad="38100" dist="38100" dir="2700000" algn="tl">
                  <a:srgbClr val="000000">
                    <a:alpha val="43137"/>
                  </a:srgbClr>
                </a:outerShdw>
              </a:effectLst>
            </a:endParaRPr>
          </a:p>
        </p:txBody>
      </p:sp>
      <p:sp>
        <p:nvSpPr>
          <p:cNvPr id="24" name="Slide Number Placeholder 16">
            <a:extLst>
              <a:ext uri="{FF2B5EF4-FFF2-40B4-BE49-F238E27FC236}">
                <a16:creationId xmlns:a16="http://schemas.microsoft.com/office/drawing/2014/main" id="{00B92D0D-B1D8-40BF-BE4C-3912BEA6BF62}"/>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effectLst>
                  <a:outerShdw blurRad="38100" dist="38100" dir="2700000" algn="tl">
                    <a:srgbClr val="000000">
                      <a:alpha val="43137"/>
                    </a:srgbClr>
                  </a:outerShdw>
                </a:effectLst>
              </a:rPr>
              <a:pPr>
                <a:spcAft>
                  <a:spcPts val="600"/>
                </a:spcAft>
              </a:pPr>
              <a:t>2</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34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861A3-E0C1-6813-7A94-E2F38F21008A}"/>
              </a:ext>
            </a:extLst>
          </p:cNvPr>
          <p:cNvSpPr>
            <a:spLocks noGrp="1"/>
          </p:cNvSpPr>
          <p:nvPr>
            <p:ph type="title"/>
          </p:nvPr>
        </p:nvSpPr>
        <p:spPr>
          <a:xfrm>
            <a:off x="5583720" y="681039"/>
            <a:ext cx="5770080" cy="1640521"/>
          </a:xfrm>
        </p:spPr>
        <p:txBody>
          <a:bodyPr>
            <a:normAutofit/>
          </a:bodyPr>
          <a:lstStyle/>
          <a:p>
            <a:r>
              <a:rPr lang="es-MX" dirty="0"/>
              <a:t>Implementación </a:t>
            </a:r>
            <a:endParaRPr lang="es-CO" dirty="0"/>
          </a:p>
        </p:txBody>
      </p:sp>
      <p:pic>
        <p:nvPicPr>
          <p:cNvPr id="7" name="Imagen 6">
            <a:extLst>
              <a:ext uri="{FF2B5EF4-FFF2-40B4-BE49-F238E27FC236}">
                <a16:creationId xmlns:a16="http://schemas.microsoft.com/office/drawing/2014/main" id="{D2158F7A-80E6-03E0-4888-628BFB968752}"/>
              </a:ext>
            </a:extLst>
          </p:cNvPr>
          <p:cNvPicPr>
            <a:picLocks noChangeAspect="1"/>
          </p:cNvPicPr>
          <p:nvPr/>
        </p:nvPicPr>
        <p:blipFill>
          <a:blip r:embed="rId2"/>
          <a:stretch>
            <a:fillRect/>
          </a:stretch>
        </p:blipFill>
        <p:spPr>
          <a:xfrm>
            <a:off x="854610" y="2407882"/>
            <a:ext cx="3856798" cy="2564168"/>
          </a:xfrm>
          <a:prstGeom prst="rect">
            <a:avLst/>
          </a:prstGeom>
          <a:noFill/>
        </p:spPr>
      </p:pic>
      <p:sp>
        <p:nvSpPr>
          <p:cNvPr id="3" name="Marcador de contenido 2">
            <a:extLst>
              <a:ext uri="{FF2B5EF4-FFF2-40B4-BE49-F238E27FC236}">
                <a16:creationId xmlns:a16="http://schemas.microsoft.com/office/drawing/2014/main" id="{7B8AD63A-8FE6-E251-E55A-5EC2E8EAB662}"/>
              </a:ext>
            </a:extLst>
          </p:cNvPr>
          <p:cNvSpPr>
            <a:spLocks noGrp="1"/>
          </p:cNvSpPr>
          <p:nvPr>
            <p:ph idx="1"/>
          </p:nvPr>
        </p:nvSpPr>
        <p:spPr>
          <a:xfrm>
            <a:off x="5583720" y="2672370"/>
            <a:ext cx="5770079" cy="3504591"/>
          </a:xfrm>
        </p:spPr>
        <p:txBody>
          <a:bodyPr>
            <a:normAutofit/>
          </a:bodyPr>
          <a:lstStyle/>
          <a:p>
            <a:pPr marL="0" indent="0">
              <a:buNone/>
            </a:pPr>
            <a:r>
              <a:rPr lang="es-MX" dirty="0"/>
              <a:t>Se opto por usar un autómata finito determinista (AFD), para la implementación ya que al momento de realizar la lógica de este se llegó al determinismo del mismo sus estados, los estados que representan las denominaciones y sus respectivos cambios según el valor que se ingrese y también la cantidad de pasajes que se requieran con máximo de hasta 5. </a:t>
            </a:r>
            <a:endParaRPr lang="es-CO" dirty="0"/>
          </a:p>
        </p:txBody>
      </p:sp>
      <p:sp>
        <p:nvSpPr>
          <p:cNvPr id="14" name="Date Placeholder 3">
            <a:extLst>
              <a:ext uri="{FF2B5EF4-FFF2-40B4-BE49-F238E27FC236}">
                <a16:creationId xmlns:a16="http://schemas.microsoft.com/office/drawing/2014/main" id="{F0CDE0F8-19A7-4581-8963-42578EED3F4F}"/>
              </a:ext>
            </a:extLst>
          </p:cNvPr>
          <p:cNvSpPr>
            <a:spLocks noGrp="1"/>
          </p:cNvSpPr>
          <p:nvPr>
            <p:ph type="dt" sz="half" idx="10"/>
          </p:nvPr>
        </p:nvSpPr>
        <p:spPr>
          <a:xfrm rot="5400000">
            <a:off x="10425981" y="4687095"/>
            <a:ext cx="2706690" cy="365125"/>
          </a:xfrm>
        </p:spPr>
        <p:txBody>
          <a:bodyPr/>
          <a:lstStyle/>
          <a:p>
            <a:pPr>
              <a:spcAft>
                <a:spcPts val="600"/>
              </a:spcAft>
            </a:pPr>
            <a:fld id="{692ABADF-577A-4C49-B8CF-2E23DE4A8415}" type="datetime1">
              <a:rPr lang="en-US" smtClean="0"/>
              <a:pPr>
                <a:spcAft>
                  <a:spcPts val="600"/>
                </a:spcAft>
              </a:pPr>
              <a:t>7/14/2023</a:t>
            </a:fld>
            <a:endParaRPr lang="en-US"/>
          </a:p>
        </p:txBody>
      </p:sp>
      <p:sp>
        <p:nvSpPr>
          <p:cNvPr id="16" name="Slide Number Placeholder 18">
            <a:extLst>
              <a:ext uri="{FF2B5EF4-FFF2-40B4-BE49-F238E27FC236}">
                <a16:creationId xmlns:a16="http://schemas.microsoft.com/office/drawing/2014/main" id="{8B1D9AF6-8A2F-42E2-9671-87BD260C7993}"/>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3</a:t>
            </a:fld>
            <a:endParaRPr lang="en-US"/>
          </a:p>
        </p:txBody>
      </p:sp>
    </p:spTree>
    <p:extLst>
      <p:ext uri="{BB962C8B-B14F-4D97-AF65-F5344CB8AC3E}">
        <p14:creationId xmlns:p14="http://schemas.microsoft.com/office/powerpoint/2010/main" val="182076187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3553E-CACD-7648-DAF5-5B7161574316}"/>
              </a:ext>
            </a:extLst>
          </p:cNvPr>
          <p:cNvSpPr>
            <a:spLocks noGrp="1"/>
          </p:cNvSpPr>
          <p:nvPr>
            <p:ph type="title"/>
          </p:nvPr>
        </p:nvSpPr>
        <p:spPr>
          <a:xfrm>
            <a:off x="838200" y="681039"/>
            <a:ext cx="5158739" cy="1635442"/>
          </a:xfrm>
        </p:spPr>
        <p:txBody>
          <a:bodyPr>
            <a:normAutofit/>
          </a:bodyPr>
          <a:lstStyle/>
          <a:p>
            <a:r>
              <a:rPr lang="es-MX" dirty="0"/>
              <a:t>Definición formal </a:t>
            </a:r>
            <a:endParaRPr lang="es-CO"/>
          </a:p>
        </p:txBody>
      </p:sp>
      <p:sp>
        <p:nvSpPr>
          <p:cNvPr id="3" name="Marcador de contenido 2">
            <a:extLst>
              <a:ext uri="{FF2B5EF4-FFF2-40B4-BE49-F238E27FC236}">
                <a16:creationId xmlns:a16="http://schemas.microsoft.com/office/drawing/2014/main" id="{5F7E7693-2845-059E-37D2-025321FBE540}"/>
              </a:ext>
            </a:extLst>
          </p:cNvPr>
          <p:cNvSpPr>
            <a:spLocks noGrp="1"/>
          </p:cNvSpPr>
          <p:nvPr>
            <p:ph idx="1"/>
          </p:nvPr>
        </p:nvSpPr>
        <p:spPr>
          <a:xfrm>
            <a:off x="838200" y="2672370"/>
            <a:ext cx="5257799" cy="3504592"/>
          </a:xfrm>
        </p:spPr>
        <p:txBody>
          <a:bodyPr>
            <a:normAutofit/>
          </a:bodyPr>
          <a:lstStyle/>
          <a:p>
            <a:r>
              <a:rPr lang="el-GR" dirty="0"/>
              <a:t>A = (Q, Σ, δ, q0, F)</a:t>
            </a:r>
            <a:endParaRPr lang="es-MX" dirty="0"/>
          </a:p>
          <a:p>
            <a:r>
              <a:rPr lang="es-MX" dirty="0"/>
              <a:t>Q = {q0, q1, q2,…………,q80,q81,q82}</a:t>
            </a:r>
          </a:p>
          <a:p>
            <a:r>
              <a:rPr lang="el-GR" dirty="0"/>
              <a:t>Σ</a:t>
            </a:r>
            <a:r>
              <a:rPr lang="es-MX" dirty="0"/>
              <a:t> = {1,2,5,8,9,a,b,c,d,e,f,g,z}</a:t>
            </a:r>
          </a:p>
          <a:p>
            <a:r>
              <a:rPr lang="es-CO" dirty="0"/>
              <a:t>F = {q21,q22,q23,q24,q25,…………,q79,q80,q81,q82}</a:t>
            </a:r>
          </a:p>
        </p:txBody>
      </p:sp>
      <p:sp>
        <p:nvSpPr>
          <p:cNvPr id="11" name="Date Placeholder 9">
            <a:extLst>
              <a:ext uri="{FF2B5EF4-FFF2-40B4-BE49-F238E27FC236}">
                <a16:creationId xmlns:a16="http://schemas.microsoft.com/office/drawing/2014/main" id="{24E70952-F747-4048-BA79-210370034F46}"/>
              </a:ext>
            </a:extLst>
          </p:cNvPr>
          <p:cNvSpPr>
            <a:spLocks noGrp="1"/>
          </p:cNvSpPr>
          <p:nvPr>
            <p:ph type="dt" sz="half" idx="10"/>
          </p:nvPr>
        </p:nvSpPr>
        <p:spPr>
          <a:xfrm rot="5400000">
            <a:off x="10425981" y="4687095"/>
            <a:ext cx="2706690" cy="365125"/>
          </a:xfrm>
        </p:spPr>
        <p:txBody>
          <a:bodyPr/>
          <a:lstStyle/>
          <a:p>
            <a:pPr>
              <a:spcAft>
                <a:spcPts val="600"/>
              </a:spcAft>
            </a:pPr>
            <a:fld id="{0F5D6070-E791-40CD-97E1-168EC5F5E88D}" type="datetime1">
              <a:rPr lang="en-US" smtClean="0"/>
              <a:pPr>
                <a:spcAft>
                  <a:spcPts val="600"/>
                </a:spcAft>
              </a:pPr>
              <a:t>7/14/2023</a:t>
            </a:fld>
            <a:endParaRPr lang="en-US"/>
          </a:p>
        </p:txBody>
      </p:sp>
      <p:sp>
        <p:nvSpPr>
          <p:cNvPr id="13" name="Slide Number Placeholder 11">
            <a:extLst>
              <a:ext uri="{FF2B5EF4-FFF2-40B4-BE49-F238E27FC236}">
                <a16:creationId xmlns:a16="http://schemas.microsoft.com/office/drawing/2014/main" id="{6280A22E-C20E-40FF-BA71-2B233651B9A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4</a:t>
            </a:fld>
            <a:endParaRPr lang="en-US"/>
          </a:p>
        </p:txBody>
      </p:sp>
      <p:graphicFrame>
        <p:nvGraphicFramePr>
          <p:cNvPr id="4" name="Tabla 3">
            <a:extLst>
              <a:ext uri="{FF2B5EF4-FFF2-40B4-BE49-F238E27FC236}">
                <a16:creationId xmlns:a16="http://schemas.microsoft.com/office/drawing/2014/main" id="{D5A7243B-3299-A26F-7995-06C49325B049}"/>
              </a:ext>
            </a:extLst>
          </p:cNvPr>
          <p:cNvGraphicFramePr>
            <a:graphicFrameLocks noGrp="1"/>
          </p:cNvGraphicFramePr>
          <p:nvPr>
            <p:extLst>
              <p:ext uri="{D42A27DB-BD31-4B8C-83A1-F6EECF244321}">
                <p14:modId xmlns:p14="http://schemas.microsoft.com/office/powerpoint/2010/main" val="529843256"/>
              </p:ext>
            </p:extLst>
          </p:nvPr>
        </p:nvGraphicFramePr>
        <p:xfrm>
          <a:off x="8042988" y="1168350"/>
          <a:ext cx="3310812" cy="4521300"/>
        </p:xfrm>
        <a:graphic>
          <a:graphicData uri="http://schemas.openxmlformats.org/drawingml/2006/table">
            <a:tbl>
              <a:tblPr firstRow="1" bandRow="1">
                <a:tableStyleId>{5C22544A-7EE6-4342-B048-85BDC9FD1C3A}</a:tableStyleId>
              </a:tblPr>
              <a:tblGrid>
                <a:gridCol w="1486342">
                  <a:extLst>
                    <a:ext uri="{9D8B030D-6E8A-4147-A177-3AD203B41FA5}">
                      <a16:colId xmlns:a16="http://schemas.microsoft.com/office/drawing/2014/main" val="1584539874"/>
                    </a:ext>
                  </a:extLst>
                </a:gridCol>
                <a:gridCol w="1824470">
                  <a:extLst>
                    <a:ext uri="{9D8B030D-6E8A-4147-A177-3AD203B41FA5}">
                      <a16:colId xmlns:a16="http://schemas.microsoft.com/office/drawing/2014/main" val="1608176906"/>
                    </a:ext>
                  </a:extLst>
                </a:gridCol>
              </a:tblGrid>
              <a:tr h="301420">
                <a:tc gridSpan="2">
                  <a:txBody>
                    <a:bodyPr/>
                    <a:lstStyle/>
                    <a:p>
                      <a:pPr algn="ctr">
                        <a:lnSpc>
                          <a:spcPct val="107000"/>
                        </a:lnSpc>
                        <a:spcAft>
                          <a:spcPts val="800"/>
                        </a:spcAft>
                      </a:pPr>
                      <a:r>
                        <a:rPr lang="es-CO" sz="1600" kern="100" dirty="0">
                          <a:effectLst/>
                        </a:rPr>
                        <a:t>EQUIVALENCIAS DEL AFABETO</a:t>
                      </a:r>
                      <a:endParaRPr lang="es-CO"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742" marR="64742" marT="0" marB="0"/>
                </a:tc>
                <a:tc hMerge="1">
                  <a:txBody>
                    <a:bodyPr/>
                    <a:lstStyle/>
                    <a:p>
                      <a:endParaRPr lang="es-CO"/>
                    </a:p>
                  </a:txBody>
                  <a:tcPr/>
                </a:tc>
                <a:extLst>
                  <a:ext uri="{0D108BD9-81ED-4DB2-BD59-A6C34878D82A}">
                    <a16:rowId xmlns:a16="http://schemas.microsoft.com/office/drawing/2014/main" val="2289080672"/>
                  </a:ext>
                </a:extLst>
              </a:tr>
              <a:tr h="301420">
                <a:tc>
                  <a:txBody>
                    <a:bodyPr/>
                    <a:lstStyle/>
                    <a:p>
                      <a:pPr algn="ctr">
                        <a:lnSpc>
                          <a:spcPct val="107000"/>
                        </a:lnSpc>
                        <a:spcAft>
                          <a:spcPts val="800"/>
                        </a:spcAft>
                      </a:pPr>
                      <a:r>
                        <a:rPr lang="es-CO" sz="1600" kern="100">
                          <a:effectLst/>
                        </a:rPr>
                        <a:t>1</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1000</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525808828"/>
                  </a:ext>
                </a:extLst>
              </a:tr>
              <a:tr h="301420">
                <a:tc>
                  <a:txBody>
                    <a:bodyPr/>
                    <a:lstStyle/>
                    <a:p>
                      <a:pPr algn="ctr">
                        <a:lnSpc>
                          <a:spcPct val="107000"/>
                        </a:lnSpc>
                        <a:spcAft>
                          <a:spcPts val="800"/>
                        </a:spcAft>
                      </a:pPr>
                      <a:r>
                        <a:rPr lang="es-CO" sz="1600" kern="100" dirty="0">
                          <a:effectLst/>
                        </a:rPr>
                        <a:t>2</a:t>
                      </a:r>
                      <a:endParaRPr lang="es-CO"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2000</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1793323110"/>
                  </a:ext>
                </a:extLst>
              </a:tr>
              <a:tr h="301420">
                <a:tc>
                  <a:txBody>
                    <a:bodyPr/>
                    <a:lstStyle/>
                    <a:p>
                      <a:pPr algn="ctr">
                        <a:lnSpc>
                          <a:spcPct val="107000"/>
                        </a:lnSpc>
                        <a:spcAft>
                          <a:spcPts val="800"/>
                        </a:spcAft>
                      </a:pPr>
                      <a:r>
                        <a:rPr lang="es-CO" sz="1600" kern="100">
                          <a:effectLst/>
                        </a:rPr>
                        <a:t>3</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3000</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146764506"/>
                  </a:ext>
                </a:extLst>
              </a:tr>
              <a:tr h="301420">
                <a:tc>
                  <a:txBody>
                    <a:bodyPr/>
                    <a:lstStyle/>
                    <a:p>
                      <a:pPr algn="ctr">
                        <a:lnSpc>
                          <a:spcPct val="107000"/>
                        </a:lnSpc>
                        <a:spcAft>
                          <a:spcPts val="800"/>
                        </a:spcAft>
                      </a:pPr>
                      <a:r>
                        <a:rPr lang="es-CO" sz="1600" kern="100">
                          <a:effectLst/>
                        </a:rPr>
                        <a:t>5</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dirty="0">
                          <a:effectLst/>
                        </a:rPr>
                        <a:t>5000</a:t>
                      </a:r>
                      <a:endParaRPr lang="es-CO"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2105067241"/>
                  </a:ext>
                </a:extLst>
              </a:tr>
              <a:tr h="301420">
                <a:tc>
                  <a:txBody>
                    <a:bodyPr/>
                    <a:lstStyle/>
                    <a:p>
                      <a:pPr algn="ctr">
                        <a:lnSpc>
                          <a:spcPct val="107000"/>
                        </a:lnSpc>
                        <a:spcAft>
                          <a:spcPts val="800"/>
                        </a:spcAft>
                      </a:pPr>
                      <a:r>
                        <a:rPr lang="es-CO" sz="1600" kern="100">
                          <a:effectLst/>
                        </a:rPr>
                        <a:t>8</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10000</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2699142406"/>
                  </a:ext>
                </a:extLst>
              </a:tr>
              <a:tr h="301420">
                <a:tc>
                  <a:txBody>
                    <a:bodyPr/>
                    <a:lstStyle/>
                    <a:p>
                      <a:pPr algn="ctr">
                        <a:lnSpc>
                          <a:spcPct val="107000"/>
                        </a:lnSpc>
                        <a:spcAft>
                          <a:spcPts val="800"/>
                        </a:spcAft>
                      </a:pPr>
                      <a:r>
                        <a:rPr lang="es-CO" sz="1600" kern="100">
                          <a:effectLst/>
                        </a:rPr>
                        <a:t>9</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20000</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3863799529"/>
                  </a:ext>
                </a:extLst>
              </a:tr>
              <a:tr h="301420">
                <a:tc>
                  <a:txBody>
                    <a:bodyPr/>
                    <a:lstStyle/>
                    <a:p>
                      <a:pPr algn="ctr">
                        <a:lnSpc>
                          <a:spcPct val="107000"/>
                        </a:lnSpc>
                        <a:spcAft>
                          <a:spcPts val="800"/>
                        </a:spcAft>
                      </a:pPr>
                      <a:r>
                        <a:rPr lang="es-CO" sz="1600" kern="100" dirty="0">
                          <a:effectLst/>
                        </a:rPr>
                        <a:t>1p</a:t>
                      </a:r>
                      <a:endParaRPr lang="es-CO"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a</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3348613505"/>
                  </a:ext>
                </a:extLst>
              </a:tr>
              <a:tr h="301420">
                <a:tc>
                  <a:txBody>
                    <a:bodyPr/>
                    <a:lstStyle/>
                    <a:p>
                      <a:pPr algn="ctr">
                        <a:lnSpc>
                          <a:spcPct val="107000"/>
                        </a:lnSpc>
                        <a:spcAft>
                          <a:spcPts val="800"/>
                        </a:spcAft>
                      </a:pPr>
                      <a:r>
                        <a:rPr lang="es-CO" sz="1600" kern="100">
                          <a:effectLst/>
                        </a:rPr>
                        <a:t>2p</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b</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4261623339"/>
                  </a:ext>
                </a:extLst>
              </a:tr>
              <a:tr h="301420">
                <a:tc>
                  <a:txBody>
                    <a:bodyPr/>
                    <a:lstStyle/>
                    <a:p>
                      <a:pPr algn="ctr">
                        <a:lnSpc>
                          <a:spcPct val="107000"/>
                        </a:lnSpc>
                        <a:spcAft>
                          <a:spcPts val="800"/>
                        </a:spcAft>
                      </a:pPr>
                      <a:r>
                        <a:rPr lang="es-CO" sz="1600" kern="100">
                          <a:effectLst/>
                        </a:rPr>
                        <a:t>3p</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c</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3896538289"/>
                  </a:ext>
                </a:extLst>
              </a:tr>
              <a:tr h="301420">
                <a:tc>
                  <a:txBody>
                    <a:bodyPr/>
                    <a:lstStyle/>
                    <a:p>
                      <a:pPr algn="ctr">
                        <a:lnSpc>
                          <a:spcPct val="107000"/>
                        </a:lnSpc>
                        <a:spcAft>
                          <a:spcPts val="800"/>
                        </a:spcAft>
                      </a:pPr>
                      <a:r>
                        <a:rPr lang="es-CO" sz="1600" kern="100">
                          <a:effectLst/>
                        </a:rPr>
                        <a:t>4p</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d</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4153921123"/>
                  </a:ext>
                </a:extLst>
              </a:tr>
              <a:tr h="301420">
                <a:tc>
                  <a:txBody>
                    <a:bodyPr/>
                    <a:lstStyle/>
                    <a:p>
                      <a:pPr algn="ctr">
                        <a:lnSpc>
                          <a:spcPct val="107000"/>
                        </a:lnSpc>
                        <a:spcAft>
                          <a:spcPts val="800"/>
                        </a:spcAft>
                      </a:pPr>
                      <a:r>
                        <a:rPr lang="es-CO" sz="1600" kern="100">
                          <a:effectLst/>
                        </a:rPr>
                        <a:t>5p</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e</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2882619731"/>
                  </a:ext>
                </a:extLst>
              </a:tr>
              <a:tr h="301420">
                <a:tc>
                  <a:txBody>
                    <a:bodyPr/>
                    <a:lstStyle/>
                    <a:p>
                      <a:pPr algn="ctr">
                        <a:lnSpc>
                          <a:spcPct val="107000"/>
                        </a:lnSpc>
                        <a:spcAft>
                          <a:spcPts val="800"/>
                        </a:spcAft>
                      </a:pPr>
                      <a:r>
                        <a:rPr lang="es-CO" sz="1600" kern="100">
                          <a:effectLst/>
                        </a:rPr>
                        <a:t>6p</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f</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51680346"/>
                  </a:ext>
                </a:extLst>
              </a:tr>
              <a:tr h="301420">
                <a:tc>
                  <a:txBody>
                    <a:bodyPr/>
                    <a:lstStyle/>
                    <a:p>
                      <a:pPr algn="ctr">
                        <a:lnSpc>
                          <a:spcPct val="107000"/>
                        </a:lnSpc>
                        <a:spcAft>
                          <a:spcPts val="800"/>
                        </a:spcAft>
                      </a:pPr>
                      <a:r>
                        <a:rPr lang="es-CO" sz="1600" kern="100">
                          <a:effectLst/>
                        </a:rPr>
                        <a:t>7p</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tc>
                  <a:txBody>
                    <a:bodyPr/>
                    <a:lstStyle/>
                    <a:p>
                      <a:pPr algn="ctr">
                        <a:lnSpc>
                          <a:spcPct val="107000"/>
                        </a:lnSpc>
                        <a:spcAft>
                          <a:spcPts val="800"/>
                        </a:spcAft>
                      </a:pPr>
                      <a:r>
                        <a:rPr lang="es-CO" sz="1600" kern="100">
                          <a:effectLst/>
                        </a:rPr>
                        <a:t>g</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9887" marR="99887" marT="0" marB="0"/>
                </a:tc>
                <a:extLst>
                  <a:ext uri="{0D108BD9-81ED-4DB2-BD59-A6C34878D82A}">
                    <a16:rowId xmlns:a16="http://schemas.microsoft.com/office/drawing/2014/main" val="30652802"/>
                  </a:ext>
                </a:extLst>
              </a:tr>
              <a:tr h="301420">
                <a:tc>
                  <a:txBody>
                    <a:bodyPr/>
                    <a:lstStyle/>
                    <a:p>
                      <a:pPr algn="ctr">
                        <a:lnSpc>
                          <a:spcPct val="107000"/>
                        </a:lnSpc>
                        <a:spcAft>
                          <a:spcPts val="800"/>
                        </a:spcAft>
                      </a:pPr>
                      <a:r>
                        <a:rPr lang="es-CO" sz="1600" kern="100">
                          <a:effectLst/>
                        </a:rPr>
                        <a:t>full</a:t>
                      </a:r>
                      <a:endParaRPr lang="es-CO"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4742" marR="64742" marT="0" marB="0"/>
                </a:tc>
                <a:tc>
                  <a:txBody>
                    <a:bodyPr/>
                    <a:lstStyle/>
                    <a:p>
                      <a:pPr algn="ctr">
                        <a:lnSpc>
                          <a:spcPct val="107000"/>
                        </a:lnSpc>
                        <a:spcAft>
                          <a:spcPts val="800"/>
                        </a:spcAft>
                      </a:pPr>
                      <a:r>
                        <a:rPr lang="es-CO" sz="1600" kern="100" dirty="0">
                          <a:effectLst/>
                        </a:rPr>
                        <a:t>z</a:t>
                      </a:r>
                      <a:endParaRPr lang="es-CO"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742" marR="64742" marT="0" marB="0"/>
                </a:tc>
                <a:extLst>
                  <a:ext uri="{0D108BD9-81ED-4DB2-BD59-A6C34878D82A}">
                    <a16:rowId xmlns:a16="http://schemas.microsoft.com/office/drawing/2014/main" val="1757067542"/>
                  </a:ext>
                </a:extLst>
              </a:tr>
            </a:tbl>
          </a:graphicData>
        </a:graphic>
      </p:graphicFrame>
    </p:spTree>
    <p:extLst>
      <p:ext uri="{BB962C8B-B14F-4D97-AF65-F5344CB8AC3E}">
        <p14:creationId xmlns:p14="http://schemas.microsoft.com/office/powerpoint/2010/main" val="36107401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3AA2E-D1C0-A4FC-E776-7B10AF845167}"/>
              </a:ext>
            </a:extLst>
          </p:cNvPr>
          <p:cNvSpPr>
            <a:spLocks noGrp="1"/>
          </p:cNvSpPr>
          <p:nvPr>
            <p:ph type="title"/>
          </p:nvPr>
        </p:nvSpPr>
        <p:spPr/>
        <p:txBody>
          <a:bodyPr/>
          <a:lstStyle/>
          <a:p>
            <a:pPr algn="ctr"/>
            <a:r>
              <a:rPr lang="es-MX" dirty="0"/>
              <a:t>Diagrama de estados </a:t>
            </a:r>
            <a:endParaRPr lang="es-CO" dirty="0"/>
          </a:p>
        </p:txBody>
      </p:sp>
      <p:pic>
        <p:nvPicPr>
          <p:cNvPr id="5" name="Marcador de contenido 4">
            <a:extLst>
              <a:ext uri="{FF2B5EF4-FFF2-40B4-BE49-F238E27FC236}">
                <a16:creationId xmlns:a16="http://schemas.microsoft.com/office/drawing/2014/main" id="{149D2B24-784C-491D-7B0B-83B1ADF0638F}"/>
              </a:ext>
            </a:extLst>
          </p:cNvPr>
          <p:cNvPicPr>
            <a:picLocks noGrp="1" noChangeAspect="1"/>
          </p:cNvPicPr>
          <p:nvPr>
            <p:ph idx="1"/>
          </p:nvPr>
        </p:nvPicPr>
        <p:blipFill>
          <a:blip r:embed="rId2"/>
          <a:stretch>
            <a:fillRect/>
          </a:stretch>
        </p:blipFill>
        <p:spPr>
          <a:xfrm>
            <a:off x="2306800" y="2320136"/>
            <a:ext cx="6534150" cy="3952874"/>
          </a:xfrm>
        </p:spPr>
      </p:pic>
    </p:spTree>
    <p:extLst>
      <p:ext uri="{BB962C8B-B14F-4D97-AF65-F5344CB8AC3E}">
        <p14:creationId xmlns:p14="http://schemas.microsoft.com/office/powerpoint/2010/main" val="3624860390"/>
      </p:ext>
    </p:extLst>
  </p:cSld>
  <p:clrMapOvr>
    <a:masterClrMapping/>
  </p:clrMapOvr>
  <p:transition spd="slow">
    <p:comb/>
  </p:transition>
</p:sld>
</file>

<file path=ppt/theme/theme1.xml><?xml version="1.0" encoding="utf-8"?>
<a:theme xmlns:a="http://schemas.openxmlformats.org/drawingml/2006/main" name="ArchwayVTI">
  <a:themeElements>
    <a:clrScheme name="AnalogousFromRegularSeedLeftStep">
      <a:dk1>
        <a:srgbClr val="000000"/>
      </a:dk1>
      <a:lt1>
        <a:srgbClr val="FFFFFF"/>
      </a:lt1>
      <a:dk2>
        <a:srgbClr val="1B1D2F"/>
      </a:dk2>
      <a:lt2>
        <a:srgbClr val="F0F3F1"/>
      </a:lt2>
      <a:accent1>
        <a:srgbClr val="E729CF"/>
      </a:accent1>
      <a:accent2>
        <a:srgbClr val="9D17D5"/>
      </a:accent2>
      <a:accent3>
        <a:srgbClr val="6029E7"/>
      </a:accent3>
      <a:accent4>
        <a:srgbClr val="1F36D6"/>
      </a:accent4>
      <a:accent5>
        <a:srgbClr val="2990E7"/>
      </a:accent5>
      <a:accent6>
        <a:srgbClr val="16BEC6"/>
      </a:accent6>
      <a:hlink>
        <a:srgbClr val="359F42"/>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136</TotalTime>
  <Words>238</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Felix Titling</vt:lpstr>
      <vt:lpstr>Goudy Old Style</vt:lpstr>
      <vt:lpstr>ArchwayVTI</vt:lpstr>
      <vt:lpstr>Máquina de autorecarga Metrolínea</vt:lpstr>
      <vt:lpstr>Introducción</vt:lpstr>
      <vt:lpstr>Implementación </vt:lpstr>
      <vt:lpstr>Definición formal </vt:lpstr>
      <vt:lpstr>Diagrama de estados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Máquina de autorecarga Metrolínea</dc:title>
  <dc:creator>CARLOS AMAYA</dc:creator>
  <cp:lastModifiedBy>ROGER HERNANDEZ</cp:lastModifiedBy>
  <cp:revision>14</cp:revision>
  <dcterms:created xsi:type="dcterms:W3CDTF">2023-07-14T01:58:00Z</dcterms:created>
  <dcterms:modified xsi:type="dcterms:W3CDTF">2023-07-14T18:54:53Z</dcterms:modified>
</cp:coreProperties>
</file>