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3"/>
  </p:normalViewPr>
  <p:slideViewPr>
    <p:cSldViewPr snapToGrid="0" snapToObjects="1">
      <p:cViewPr>
        <p:scale>
          <a:sx n="60" d="100"/>
          <a:sy n="60" d="100"/>
        </p:scale>
        <p:origin x="80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E8D7-D848-4449-8601-A8511F33B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EE66C-5539-934F-88D3-09644AB5D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56543-5C40-9246-8970-F60DDB28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90F-3ED0-9747-8ABE-B51288A1FEA2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75B50-BA00-B14D-9ED3-C60660B8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9BB1D-FDF8-1A4B-B1EE-662D6F1F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9062-6EE2-564D-8EFB-0B8692DA5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3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33BF-4974-AC48-9E48-79BB21A2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A6169-709F-A449-A8FD-01E22F9A4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0FE7E-75AE-0B4D-9F92-D60D3296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90F-3ED0-9747-8ABE-B51288A1FEA2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1FA0B-4E4F-FC4F-B77C-E118131C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AFBD3-A504-7F4A-A093-5F7BB0F0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9062-6EE2-564D-8EFB-0B8692DA5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0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462EC-A4AE-8644-9F43-9028DBF98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54046-6CEF-C740-9DE1-3888808C8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978EF-29FE-7F44-8E83-A625B6E6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90F-3ED0-9747-8ABE-B51288A1FEA2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A69E-61A1-454D-859D-60F44306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11ED5-0878-DD4D-9E42-4EB68BC0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9062-6EE2-564D-8EFB-0B8692DA5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CC5A-F7F4-D140-9FC3-BB5702C8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BE4BD-BB60-4745-84A2-494BF8C87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20269-B70B-4F47-870D-C26A5E19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90F-3ED0-9747-8ABE-B51288A1FEA2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765FB-E031-5347-B58B-24A62B2C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7EA15-0895-3A48-9399-4A9CF67C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9062-6EE2-564D-8EFB-0B8692DA5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5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74A3-B7E8-9448-BF6F-FAC2A490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8B1C1-1C5F-BA45-8308-0A3CD3D19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F2E03-186B-0A48-A1F5-5665EFB8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90F-3ED0-9747-8ABE-B51288A1FEA2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6EF81-EC0B-964E-A40B-6F8E8B08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46466-8EBC-0248-8CA2-0424EA6A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9062-6EE2-564D-8EFB-0B8692DA5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1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B69E-01AA-6749-A440-E6C953C0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95DED-F13E-4A46-9137-DF4ACC416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590E1-A7A1-8046-9780-BDD6E13B4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FEA79-DA9D-2B4C-94B2-D93F8161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90F-3ED0-9747-8ABE-B51288A1FEA2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51ACE-4583-944A-9E11-9126488F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944C7-EE1C-B245-9CB1-DDEBBCBE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9062-6EE2-564D-8EFB-0B8692DA5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0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C695-D7F4-044B-9CA2-9FCB6A70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EDFA3-07CB-F744-B051-4B13FF7DD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80C8E-826D-1641-BCC8-544AA8664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3E783-7C07-864A-84FA-9CFB87C6A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0BF3E-9E06-954D-9089-47E66A7E1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7710A7-4C0D-DC48-BE97-99A6AB44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90F-3ED0-9747-8ABE-B51288A1FEA2}" type="datetimeFigureOut">
              <a:rPr lang="en-US" smtClean="0"/>
              <a:t>5/31/18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35773B-6B85-CA43-B4B1-1B730005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44A21-38F1-8F4E-9456-309FD3B0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9062-6EE2-564D-8EFB-0B8692DA5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7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CCE4-21D8-D84F-B117-90BB288A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6D301-945C-2345-837B-737A3FAE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90F-3ED0-9747-8ABE-B51288A1FEA2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33606-2705-D544-8C48-2F5DB5DD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7D49E-976F-E843-BC87-50E24F7D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9062-6EE2-564D-8EFB-0B8692DA5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F0AC0-A8CD-8241-92A4-C3AA6D10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90F-3ED0-9747-8ABE-B51288A1FEA2}" type="datetimeFigureOut">
              <a:rPr lang="en-US" smtClean="0"/>
              <a:t>5/31/18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52A17-48D6-5548-9156-7B70FB29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585A4-1CB6-0047-95A6-35590DDA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9062-6EE2-564D-8EFB-0B8692DA5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2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1CDE-F12C-824F-9C5B-51564CA7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EE27D-8E5A-264A-AD64-CB0D65758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9DDD3-8335-1646-80F0-729F6ED32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C3FAA-CD3B-4B4B-94DA-3F23E645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90F-3ED0-9747-8ABE-B51288A1FEA2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42DBF-91CF-7C49-8C19-743734EE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85606-57EB-5346-B38E-39D1415F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9062-6EE2-564D-8EFB-0B8692DA5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6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B401-57EF-BF4E-977C-8B1278B3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00BC9-97A2-B44D-84CC-A9451CAAB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BCFEF-C355-FA46-A91B-6BAFB59A9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967C5-0B5D-BB41-8617-8FA3098C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90F-3ED0-9747-8ABE-B51288A1FEA2}" type="datetimeFigureOut">
              <a:rPr lang="en-US" smtClean="0"/>
              <a:t>5/31/18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30122-5323-9A44-A221-5E90CCFC1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27F85-B045-0747-910A-91915AF0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9062-6EE2-564D-8EFB-0B8692DA5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1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57451-3455-5A4B-B88F-B4B5AFAF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24C57-C7FE-E641-85B3-F19AC2ED6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DC603-88CF-C749-BC93-575B3AD28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290F-3ED0-9747-8ABE-B51288A1FEA2}" type="datetimeFigureOut">
              <a:rPr lang="en-US" smtClean="0"/>
              <a:t>5/31/18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168D-9058-7146-9E5E-6C2985786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A9943-DA45-5C44-984A-89EBE31A8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49062-6EE2-564D-8EFB-0B8692DA5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3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C232A-E4E9-CB43-87B1-0F84F8EEF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179" y="4888755"/>
            <a:ext cx="1819434" cy="115154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57A5F-ABA2-2B4C-9688-93C021097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10011831" cy="2623885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ONVIF Audit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88AEE-6717-144F-987D-207537F95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500" y="4843002"/>
            <a:ext cx="5433479" cy="1234345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rgbClr val="1B1B1B"/>
                </a:solidFill>
              </a:rPr>
              <a:t>By Roger Hardiman</a:t>
            </a:r>
          </a:p>
          <a:p>
            <a:pPr algn="l"/>
            <a:endParaRPr lang="en-US" sz="2000">
              <a:solidFill>
                <a:srgbClr val="1B1B1B"/>
              </a:solidFill>
            </a:endParaRPr>
          </a:p>
          <a:p>
            <a:pPr algn="l"/>
            <a:r>
              <a:rPr lang="en-US" sz="2000">
                <a:solidFill>
                  <a:srgbClr val="1B1B1B"/>
                </a:solidFill>
              </a:rPr>
              <a:t>ONVIF Open Source Challenge</a:t>
            </a:r>
          </a:p>
        </p:txBody>
      </p:sp>
    </p:spTree>
    <p:extLst>
      <p:ext uri="{BB962C8B-B14F-4D97-AF65-F5344CB8AC3E}">
        <p14:creationId xmlns:p14="http://schemas.microsoft.com/office/powerpoint/2010/main" val="4062909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857DCC5-BE60-704F-ADE0-BC0FFC1E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ONVIF Audit Tool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BF15B7D3-5488-7848-A699-A45B612FF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354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Solution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8B6A4469-D0EB-184C-B360-BF7E7BA26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9733" y="1825625"/>
            <a:ext cx="7984067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Utility that carries out an ONVIF Audit</a:t>
            </a:r>
          </a:p>
          <a:p>
            <a:r>
              <a:rPr lang="en-US" dirty="0"/>
              <a:t>Produces a folder containing a log file for each camera and a JPEG for each camera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Folder  /onvif_audit_report_2018_05_31_09_05_00</a:t>
            </a:r>
          </a:p>
          <a:p>
            <a:pPr marL="0" indent="0">
              <a:buNone/>
            </a:pP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camera_report_123.157.208.28.txt  snapshot_123.157.208.28.jpg</a:t>
            </a:r>
          </a:p>
          <a:p>
            <a:pPr marL="0" indent="0">
              <a:buNone/>
            </a:pP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camera_report_193.159.244.132.txt snapshot_193.159.244.132.jpg</a:t>
            </a:r>
          </a:p>
          <a:p>
            <a:pPr marL="0" indent="0">
              <a:buNone/>
            </a:pP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camera_report_193.159.244.134.txt snapshot_193.159.244.134.jpg</a:t>
            </a:r>
          </a:p>
          <a:p>
            <a:pPr marL="0" indent="0">
              <a:buNone/>
            </a:pP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camera_report_60.191.94.122.txt   snapshot_60.191.94.122.jpg</a:t>
            </a:r>
          </a:p>
          <a:p>
            <a:pPr marL="0" indent="0">
              <a:buNone/>
            </a:pP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camera_report_61.164.52.166.txt   snapshot_61.164.52.166.jpg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1EC2BE-E62B-1145-B591-3DB680B4C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366" y="452136"/>
            <a:ext cx="1819434" cy="115154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3820A7D-B464-FF4C-92A9-05BD67E7A180}"/>
              </a:ext>
            </a:extLst>
          </p:cNvPr>
          <p:cNvSpPr txBox="1">
            <a:spLocks/>
          </p:cNvSpPr>
          <p:nvPr/>
        </p:nvSpPr>
        <p:spPr>
          <a:xfrm>
            <a:off x="1100669" y="1111086"/>
            <a:ext cx="10011831" cy="2623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ONVIF Audit Tool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70A9D9-1C03-7645-9596-078E78DBC9A2}"/>
              </a:ext>
            </a:extLst>
          </p:cNvPr>
          <p:cNvSpPr txBox="1"/>
          <p:nvPr/>
        </p:nvSpPr>
        <p:spPr>
          <a:xfrm>
            <a:off x="270933" y="2827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8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16F10AD-F6AB-ED4B-B9DB-CF0A33F5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ONVIF Audit Tool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513FAE39-5919-134E-8864-ED5DF16C4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354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Using a </a:t>
            </a:r>
          </a:p>
          <a:p>
            <a:pPr marL="0" indent="0">
              <a:buNone/>
            </a:pPr>
            <a:r>
              <a:rPr lang="en-US" dirty="0"/>
              <a:t>Config File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3A53B7E3-DF22-9849-85B7-9BC6BB650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9733" y="1825625"/>
            <a:ext cx="7984067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Use a config file with a list of IP addresses, usernames and passwords using a file in the industry standard JSON format</a:t>
            </a:r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dirty="0" err="1"/>
              <a:t>onvif</a:t>
            </a:r>
            <a:r>
              <a:rPr lang="en-US" dirty="0"/>
              <a:t>-audit --filename </a:t>
            </a:r>
            <a:r>
              <a:rPr lang="en-US" dirty="0" err="1"/>
              <a:t>camera_list.json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Contents of </a:t>
            </a:r>
            <a:r>
              <a:rPr lang="en-US" dirty="0" err="1"/>
              <a:t>camera_list.json</a:t>
            </a:r>
            <a:r>
              <a:rPr lang="en-US" dirty="0"/>
              <a:t> :-</a:t>
            </a:r>
          </a:p>
          <a:p>
            <a:pPr marL="0" indent="0">
              <a:buNone/>
            </a:pPr>
            <a:r>
              <a:rPr lang="en-GB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cameralist</a:t>
            </a:r>
            <a:r>
              <a:rPr lang="en-GB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en-GB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{</a:t>
            </a:r>
          </a:p>
          <a:p>
            <a:pPr marL="0" indent="0">
              <a:buNone/>
            </a:pPr>
            <a:r>
              <a:rPr lang="en-GB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GB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GB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": "193.159.244.132-193.159.244.134",</a:t>
            </a:r>
          </a:p>
          <a:p>
            <a:pPr marL="0" indent="0">
              <a:buNone/>
            </a:pPr>
            <a:r>
              <a:rPr lang="en-GB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	"port": "80",</a:t>
            </a:r>
          </a:p>
          <a:p>
            <a:pPr marL="0" indent="0">
              <a:buNone/>
            </a:pPr>
            <a:r>
              <a:rPr lang="en-GB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"username": "service",</a:t>
            </a:r>
          </a:p>
          <a:p>
            <a:pPr marL="0" indent="0">
              <a:buNone/>
            </a:pPr>
            <a:r>
              <a:rPr lang="en-GB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"password": ”the password",</a:t>
            </a:r>
          </a:p>
          <a:p>
            <a:pPr marL="0" indent="0">
              <a:buNone/>
            </a:pPr>
            <a:r>
              <a:rPr lang="en-GB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"comment": "Bosch"</a:t>
            </a:r>
          </a:p>
          <a:p>
            <a:pPr marL="0" indent="0">
              <a:buNone/>
            </a:pPr>
            <a:r>
              <a:rPr lang="en-GB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}</a:t>
            </a:r>
          </a:p>
          <a:p>
            <a:pPr marL="0" indent="0">
              <a:buNone/>
            </a:pPr>
            <a:r>
              <a:rPr lang="en-GB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] 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58E153-765B-9A4D-B888-26A729DD6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366" y="452136"/>
            <a:ext cx="1819434" cy="11515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45420B-52E6-A646-BB88-302E3834EFF7}"/>
              </a:ext>
            </a:extLst>
          </p:cNvPr>
          <p:cNvSpPr txBox="1"/>
          <p:nvPr/>
        </p:nvSpPr>
        <p:spPr>
          <a:xfrm>
            <a:off x="270933" y="2827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25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9F8132E-B2C7-AA4C-B719-71227600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ONVIF Audit Tool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684A86DA-D050-F048-96A2-DA4428DF0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35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the</a:t>
            </a:r>
          </a:p>
          <a:p>
            <a:pPr marL="0" indent="0">
              <a:buNone/>
            </a:pPr>
            <a:r>
              <a:rPr lang="en-US" dirty="0"/>
              <a:t>Command Line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408B2B5A-36CE-FA4C-BBFD-BD60D0889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9733" y="1825625"/>
            <a:ext cx="79840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the command line with an IP address (or a range of IP addresses) and the  username and password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&gt;</a:t>
            </a:r>
            <a:r>
              <a:rPr lang="en-US" sz="2000" dirty="0" err="1"/>
              <a:t>onvif</a:t>
            </a:r>
            <a:r>
              <a:rPr lang="en-US" sz="2000" dirty="0"/>
              <a:t>-audit –</a:t>
            </a:r>
            <a:r>
              <a:rPr lang="en-US" sz="2000" dirty="0" err="1"/>
              <a:t>ipaddress</a:t>
            </a:r>
            <a:r>
              <a:rPr lang="en-US" sz="2000" dirty="0"/>
              <a:t> 192.168.1.1 –username user –password </a:t>
            </a:r>
            <a:r>
              <a:rPr lang="en-US" sz="2000" dirty="0" err="1"/>
              <a:t>passwd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&gt;</a:t>
            </a:r>
            <a:r>
              <a:rPr lang="en-US" sz="2000" dirty="0" err="1"/>
              <a:t>onvif</a:t>
            </a:r>
            <a:r>
              <a:rPr lang="en-US" sz="2000" dirty="0"/>
              <a:t>-audit –</a:t>
            </a:r>
            <a:r>
              <a:rPr lang="en-US" sz="2000" dirty="0" err="1"/>
              <a:t>ipaddress</a:t>
            </a:r>
            <a:r>
              <a:rPr lang="en-US" sz="2000" dirty="0"/>
              <a:t> 192.168.1.1-192.168.1.20 –username user</a:t>
            </a:r>
            <a:br>
              <a:rPr lang="en-US" sz="2000" dirty="0"/>
            </a:br>
            <a:r>
              <a:rPr lang="en-US" sz="2000" dirty="0"/>
              <a:t> –password </a:t>
            </a:r>
            <a:r>
              <a:rPr lang="en-US" sz="2000" dirty="0" err="1"/>
              <a:t>passwd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C32D46-5900-C943-B719-464BFEEFF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366" y="452136"/>
            <a:ext cx="1819434" cy="11515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99D5B20-C072-C045-95CB-B5C73258ACFB}"/>
              </a:ext>
            </a:extLst>
          </p:cNvPr>
          <p:cNvSpPr txBox="1"/>
          <p:nvPr/>
        </p:nvSpPr>
        <p:spPr>
          <a:xfrm>
            <a:off x="270933" y="2827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41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A1DF-0664-FC47-8470-D0E592F4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ONVIF Audit Tool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A72905D-5F19-7A41-B928-AA2D7DB9B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354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Outputs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CD97F11-3B4A-714E-A4E0-5AB39F230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9733" y="1825625"/>
            <a:ext cx="7984067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JPEG Snapshot for each camera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 file for each camera. An example is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GB" dirty="0"/>
              <a:t>  Host:= 60.191.94.122 Port:= 8086</a:t>
            </a:r>
          </a:p>
          <a:p>
            <a:pPr marL="0" indent="0">
              <a:buNone/>
            </a:pPr>
            <a:r>
              <a:rPr lang="en-GB" dirty="0"/>
              <a:t>  Date:= Thu May 31 2018 06:39:49 GMT+0100 (BST)</a:t>
            </a:r>
          </a:p>
          <a:p>
            <a:pPr marL="0" indent="0">
              <a:buNone/>
            </a:pPr>
            <a:r>
              <a:rPr lang="en-GB" dirty="0"/>
              <a:t>  Manufacturer:= Dahua</a:t>
            </a:r>
          </a:p>
          <a:p>
            <a:pPr marL="0" indent="0">
              <a:buNone/>
            </a:pPr>
            <a:r>
              <a:rPr lang="en-GB" dirty="0"/>
              <a:t>  Model:= IPC-HDW4830EM-AS</a:t>
            </a:r>
          </a:p>
          <a:p>
            <a:pPr marL="0" indent="0">
              <a:buNone/>
            </a:pPr>
            <a:r>
              <a:rPr lang="en-GB" dirty="0"/>
              <a:t>  Firmware Version:= 2.622.0000000.21.R, Build Date 2018-02-03</a:t>
            </a:r>
          </a:p>
          <a:p>
            <a:pPr marL="0" indent="0">
              <a:buNone/>
            </a:pPr>
            <a:r>
              <a:rPr lang="en-GB" dirty="0"/>
              <a:t>  Serial Number:= 2E05F8AYAW00038</a:t>
            </a:r>
          </a:p>
          <a:p>
            <a:pPr marL="0" indent="0">
              <a:buNone/>
            </a:pPr>
            <a:r>
              <a:rPr lang="en-GB" dirty="0"/>
              <a:t>  Hardware ID:= 1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72E01-AE2B-0F4D-858C-A51B601B6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366" y="452136"/>
            <a:ext cx="1819434" cy="1151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21A75A-7608-824B-9926-A42E826534CA}"/>
              </a:ext>
            </a:extLst>
          </p:cNvPr>
          <p:cNvSpPr txBox="1"/>
          <p:nvPr/>
        </p:nvSpPr>
        <p:spPr>
          <a:xfrm>
            <a:off x="270933" y="2827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93177-8280-BD41-BF00-A54F8EA98DB3}"/>
              </a:ext>
            </a:extLst>
          </p:cNvPr>
          <p:cNvSpPr txBox="1"/>
          <p:nvPr/>
        </p:nvSpPr>
        <p:spPr>
          <a:xfrm>
            <a:off x="467833" y="49122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8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A8C6-BE46-5149-9776-9C3751949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ONVIF Audit Tool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68035747-EC1F-984D-966E-034CB299A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35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Future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6950960-1FB6-0046-BCA8-E6BC378B3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9733" y="1825625"/>
            <a:ext cx="79840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RoadMap</a:t>
            </a:r>
          </a:p>
          <a:p>
            <a:pPr marL="0" indent="0">
              <a:buNone/>
            </a:pPr>
            <a:r>
              <a:rPr lang="en-US" sz="2000" dirty="0"/>
              <a:t>Use the PTZ Absolute Position to capture JPEGs from different directions on Pan/Tilt/Zoom cameras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Graphical User Interface to allow novice users to enter IP address range, username and password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D759F-1AE6-6740-8775-5400856D2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366" y="452136"/>
            <a:ext cx="1819434" cy="1151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77758A-8E15-D642-822E-8819F44C6EBF}"/>
              </a:ext>
            </a:extLst>
          </p:cNvPr>
          <p:cNvSpPr txBox="1"/>
          <p:nvPr/>
        </p:nvSpPr>
        <p:spPr>
          <a:xfrm>
            <a:off x="270933" y="2827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CA31E-FBCF-4E49-9798-5854DCEC2C46}"/>
              </a:ext>
            </a:extLst>
          </p:cNvPr>
          <p:cNvSpPr txBox="1"/>
          <p:nvPr/>
        </p:nvSpPr>
        <p:spPr>
          <a:xfrm>
            <a:off x="467833" y="49122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9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3CC3-3EBC-224C-BCA2-F778A880016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ONVIF Audit Tool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FA6DB0-DDEC-C54F-A799-67CA2BF33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35400" cy="4351338"/>
          </a:xfrm>
        </p:spPr>
        <p:txBody>
          <a:bodyPr>
            <a:normAutofit/>
          </a:bodyPr>
          <a:lstStyle/>
          <a:p>
            <a:r>
              <a:rPr lang="en-US" dirty="0"/>
              <a:t>The Problem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8FB037-7CB3-D845-927B-33F9D9503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9733" y="1825625"/>
            <a:ext cx="7984067" cy="4351338"/>
          </a:xfrm>
        </p:spPr>
        <p:txBody>
          <a:bodyPr>
            <a:normAutofit/>
          </a:bodyPr>
          <a:lstStyle/>
          <a:p>
            <a:r>
              <a:rPr lang="en-US" dirty="0"/>
              <a:t>Need a list of the Make, Model, Firmware Version of all the ONVIF cameras on the network</a:t>
            </a:r>
          </a:p>
          <a:p>
            <a:r>
              <a:rPr lang="en-US" dirty="0"/>
              <a:t>Need a JPEG snapshot to show the image view or image quality in different light levels</a:t>
            </a:r>
          </a:p>
          <a:p>
            <a:endParaRPr lang="en-US" dirty="0"/>
          </a:p>
          <a:p>
            <a:r>
              <a:rPr lang="en-US" dirty="0"/>
              <a:t>Has to support</a:t>
            </a:r>
          </a:p>
          <a:p>
            <a:pPr lvl="1"/>
            <a:r>
              <a:rPr lang="en-US" dirty="0"/>
              <a:t>Multiple makes of ONVIF Camera</a:t>
            </a:r>
          </a:p>
          <a:p>
            <a:pPr lvl="1"/>
            <a:r>
              <a:rPr lang="en-US" dirty="0"/>
              <a:t>Mixture of different firmware versions</a:t>
            </a:r>
          </a:p>
          <a:p>
            <a:pPr lvl="1"/>
            <a:r>
              <a:rPr lang="en-US" dirty="0"/>
              <a:t>Mixture of different usernames and passwords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CA066-B488-5345-853C-4FD7A3BE4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366" y="452136"/>
            <a:ext cx="1819434" cy="115154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FD7D240-9F32-204F-AA34-43E68BB07670}"/>
              </a:ext>
            </a:extLst>
          </p:cNvPr>
          <p:cNvSpPr txBox="1">
            <a:spLocks/>
          </p:cNvSpPr>
          <p:nvPr/>
        </p:nvSpPr>
        <p:spPr>
          <a:xfrm>
            <a:off x="1100669" y="1111086"/>
            <a:ext cx="10011831" cy="2623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ONVIF Audit Tool</a:t>
            </a:r>
          </a:p>
        </p:txBody>
      </p:sp>
    </p:spTree>
    <p:extLst>
      <p:ext uri="{BB962C8B-B14F-4D97-AF65-F5344CB8AC3E}">
        <p14:creationId xmlns:p14="http://schemas.microsoft.com/office/powerpoint/2010/main" val="132326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857DCC5-BE60-704F-ADE0-BC0FFC1E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ONVIF Audit Tool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BF15B7D3-5488-7848-A699-A45B612FF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354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Solution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8B6A4469-D0EB-184C-B360-BF7E7BA26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9733" y="1825625"/>
            <a:ext cx="7984067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Utility that carries out an ONVIF Audit</a:t>
            </a:r>
          </a:p>
          <a:p>
            <a:r>
              <a:rPr lang="en-US" dirty="0"/>
              <a:t>Produces a folder containing a log file for each camera and a JPEG for each camera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Folder  /onvif_audit_report_2018_05_31_09_05_00</a:t>
            </a:r>
          </a:p>
          <a:p>
            <a:pPr marL="0" indent="0">
              <a:buNone/>
            </a:pP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camera_report_123.157.208.28.txt  snapshot_123.157.208.28.jpg</a:t>
            </a:r>
          </a:p>
          <a:p>
            <a:pPr marL="0" indent="0">
              <a:buNone/>
            </a:pP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camera_report_193.159.244.132.txt snapshot_193.159.244.132.jpg</a:t>
            </a:r>
          </a:p>
          <a:p>
            <a:pPr marL="0" indent="0">
              <a:buNone/>
            </a:pP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camera_report_193.159.244.134.txt snapshot_193.159.244.134.jpg</a:t>
            </a:r>
          </a:p>
          <a:p>
            <a:pPr marL="0" indent="0">
              <a:buNone/>
            </a:pP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camera_report_60.191.94.122.txt   snapshot_60.191.94.122.jpg</a:t>
            </a:r>
          </a:p>
          <a:p>
            <a:pPr marL="0" indent="0">
              <a:buNone/>
            </a:pP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camera_report_61.164.52.166.txt   snapshot_61.164.52.166.jpg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1EC2BE-E62B-1145-B591-3DB680B4C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366" y="452136"/>
            <a:ext cx="1819434" cy="115154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3820A7D-B464-FF4C-92A9-05BD67E7A180}"/>
              </a:ext>
            </a:extLst>
          </p:cNvPr>
          <p:cNvSpPr txBox="1">
            <a:spLocks/>
          </p:cNvSpPr>
          <p:nvPr/>
        </p:nvSpPr>
        <p:spPr>
          <a:xfrm>
            <a:off x="1100669" y="1111086"/>
            <a:ext cx="10011831" cy="2623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ONVIF Audit Tool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70A9D9-1C03-7645-9596-078E78DBC9A2}"/>
              </a:ext>
            </a:extLst>
          </p:cNvPr>
          <p:cNvSpPr txBox="1"/>
          <p:nvPr/>
        </p:nvSpPr>
        <p:spPr>
          <a:xfrm>
            <a:off x="270933" y="2827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5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16F10AD-F6AB-ED4B-B9DB-CF0A33F5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ONVIF Audit Tool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513FAE39-5919-134E-8864-ED5DF16C4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354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Using a </a:t>
            </a:r>
          </a:p>
          <a:p>
            <a:pPr marL="0" indent="0">
              <a:buNone/>
            </a:pPr>
            <a:r>
              <a:rPr lang="en-US" dirty="0"/>
              <a:t>Config File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3A53B7E3-DF22-9849-85B7-9BC6BB650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9733" y="1825625"/>
            <a:ext cx="7984067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Use a config file with a list of IP addresses, usernames and passwords using a file in the industry standard JSON format</a:t>
            </a:r>
          </a:p>
          <a:p>
            <a:pPr marL="0" indent="0">
              <a:buNone/>
            </a:pPr>
            <a:r>
              <a:rPr lang="en-US" dirty="0"/>
              <a:t>&gt;</a:t>
            </a:r>
            <a:r>
              <a:rPr lang="en-US" dirty="0" err="1"/>
              <a:t>onvif</a:t>
            </a:r>
            <a:r>
              <a:rPr lang="en-US" dirty="0"/>
              <a:t>-audit --filename </a:t>
            </a:r>
            <a:r>
              <a:rPr lang="en-US" dirty="0" err="1"/>
              <a:t>camera_list.json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Contents of </a:t>
            </a:r>
            <a:r>
              <a:rPr lang="en-US" dirty="0" err="1"/>
              <a:t>camera_list.json</a:t>
            </a:r>
            <a:r>
              <a:rPr lang="en-US" dirty="0"/>
              <a:t> :-</a:t>
            </a:r>
          </a:p>
          <a:p>
            <a:pPr marL="0" indent="0">
              <a:buNone/>
            </a:pPr>
            <a:r>
              <a:rPr lang="en-GB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cameralist</a:t>
            </a:r>
            <a:r>
              <a:rPr lang="en-GB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en-GB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{</a:t>
            </a:r>
          </a:p>
          <a:p>
            <a:pPr marL="0" indent="0">
              <a:buNone/>
            </a:pPr>
            <a:r>
              <a:rPr lang="en-GB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GB" sz="21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en-GB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": "193.159.244.132-193.159.244.134",</a:t>
            </a:r>
          </a:p>
          <a:p>
            <a:pPr marL="0" indent="0">
              <a:buNone/>
            </a:pPr>
            <a:r>
              <a:rPr lang="en-GB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	"port": "80",</a:t>
            </a:r>
          </a:p>
          <a:p>
            <a:pPr marL="0" indent="0">
              <a:buNone/>
            </a:pPr>
            <a:r>
              <a:rPr lang="en-GB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"username": "service",</a:t>
            </a:r>
          </a:p>
          <a:p>
            <a:pPr marL="0" indent="0">
              <a:buNone/>
            </a:pPr>
            <a:r>
              <a:rPr lang="en-GB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"password": ”the password",</a:t>
            </a:r>
          </a:p>
          <a:p>
            <a:pPr marL="0" indent="0">
              <a:buNone/>
            </a:pPr>
            <a:r>
              <a:rPr lang="en-GB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"comment": "Bosch"</a:t>
            </a:r>
          </a:p>
          <a:p>
            <a:pPr marL="0" indent="0">
              <a:buNone/>
            </a:pPr>
            <a:r>
              <a:rPr lang="en-GB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}</a:t>
            </a:r>
          </a:p>
          <a:p>
            <a:pPr marL="0" indent="0">
              <a:buNone/>
            </a:pPr>
            <a:r>
              <a:rPr lang="en-GB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] 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58E153-765B-9A4D-B888-26A729DD6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366" y="452136"/>
            <a:ext cx="1819434" cy="11515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45420B-52E6-A646-BB88-302E3834EFF7}"/>
              </a:ext>
            </a:extLst>
          </p:cNvPr>
          <p:cNvSpPr txBox="1"/>
          <p:nvPr/>
        </p:nvSpPr>
        <p:spPr>
          <a:xfrm>
            <a:off x="270933" y="2827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9F8132E-B2C7-AA4C-B719-71227600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ONVIF Audit Tool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684A86DA-D050-F048-96A2-DA4428DF0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35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the</a:t>
            </a:r>
          </a:p>
          <a:p>
            <a:pPr marL="0" indent="0">
              <a:buNone/>
            </a:pPr>
            <a:r>
              <a:rPr lang="en-US" dirty="0"/>
              <a:t>Command Line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408B2B5A-36CE-FA4C-BBFD-BD60D0889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9733" y="1825625"/>
            <a:ext cx="79840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the command line with an IP address (or a range of IP addresses) and the  username and password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&gt;</a:t>
            </a:r>
            <a:r>
              <a:rPr lang="en-US" sz="2000" dirty="0" err="1"/>
              <a:t>onvif</a:t>
            </a:r>
            <a:r>
              <a:rPr lang="en-US" sz="2000" dirty="0"/>
              <a:t>-audit –</a:t>
            </a:r>
            <a:r>
              <a:rPr lang="en-US" sz="2000" dirty="0" err="1"/>
              <a:t>ipaddress</a:t>
            </a:r>
            <a:r>
              <a:rPr lang="en-US" sz="2000" dirty="0"/>
              <a:t> 192.168.1.1 –username user –password </a:t>
            </a:r>
            <a:r>
              <a:rPr lang="en-US" sz="2000" dirty="0" err="1"/>
              <a:t>passwd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&gt;</a:t>
            </a:r>
            <a:r>
              <a:rPr lang="en-US" sz="2000" dirty="0" err="1"/>
              <a:t>onvif</a:t>
            </a:r>
            <a:r>
              <a:rPr lang="en-US" sz="2000" dirty="0"/>
              <a:t>-audit –</a:t>
            </a:r>
            <a:r>
              <a:rPr lang="en-US" sz="2000" dirty="0" err="1"/>
              <a:t>ipaddress</a:t>
            </a:r>
            <a:r>
              <a:rPr lang="en-US" sz="2000" dirty="0"/>
              <a:t> 192.168.1.1-192.168.1.20 –username user</a:t>
            </a:r>
            <a:br>
              <a:rPr lang="en-US" sz="2000" dirty="0"/>
            </a:br>
            <a:r>
              <a:rPr lang="en-US" sz="2000" dirty="0"/>
              <a:t> –password </a:t>
            </a:r>
            <a:r>
              <a:rPr lang="en-US" sz="2000" dirty="0" err="1"/>
              <a:t>passwd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C32D46-5900-C943-B719-464BFEEFF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366" y="452136"/>
            <a:ext cx="1819434" cy="11515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99D5B20-C072-C045-95CB-B5C73258ACFB}"/>
              </a:ext>
            </a:extLst>
          </p:cNvPr>
          <p:cNvSpPr txBox="1"/>
          <p:nvPr/>
        </p:nvSpPr>
        <p:spPr>
          <a:xfrm>
            <a:off x="270933" y="2827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9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A1DF-0664-FC47-8470-D0E592F4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ONVIF Audit Tool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A72905D-5F19-7A41-B928-AA2D7DB9B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354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Outputs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CD97F11-3B4A-714E-A4E0-5AB39F230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9733" y="1825625"/>
            <a:ext cx="7984067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JPEG Snapshot for each camera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 file for each camera. An example is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GB" dirty="0"/>
              <a:t>  Host:= 60.191.94.122 Port:= 8086</a:t>
            </a:r>
          </a:p>
          <a:p>
            <a:pPr marL="0" indent="0">
              <a:buNone/>
            </a:pPr>
            <a:r>
              <a:rPr lang="en-GB" dirty="0"/>
              <a:t>  Date:= Thu May 31 2018 06:39:49 GMT+0100 (BST)</a:t>
            </a:r>
          </a:p>
          <a:p>
            <a:pPr marL="0" indent="0">
              <a:buNone/>
            </a:pPr>
            <a:r>
              <a:rPr lang="en-GB" dirty="0"/>
              <a:t>  Manufacturer:= Dahua</a:t>
            </a:r>
          </a:p>
          <a:p>
            <a:pPr marL="0" indent="0">
              <a:buNone/>
            </a:pPr>
            <a:r>
              <a:rPr lang="en-GB" dirty="0"/>
              <a:t>  Model:= IPC-HDW4830EM-AS</a:t>
            </a:r>
          </a:p>
          <a:p>
            <a:pPr marL="0" indent="0">
              <a:buNone/>
            </a:pPr>
            <a:r>
              <a:rPr lang="en-GB" dirty="0"/>
              <a:t>  Firmware Version:= 2.622.0000000.21.R, Build Date 2018-02-03</a:t>
            </a:r>
          </a:p>
          <a:p>
            <a:pPr marL="0" indent="0">
              <a:buNone/>
            </a:pPr>
            <a:r>
              <a:rPr lang="en-GB" dirty="0"/>
              <a:t>  Serial Number:= 2E05F8AYAW00038</a:t>
            </a:r>
          </a:p>
          <a:p>
            <a:pPr marL="0" indent="0">
              <a:buNone/>
            </a:pPr>
            <a:r>
              <a:rPr lang="en-GB" dirty="0"/>
              <a:t>  Hardware ID:= 1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72E01-AE2B-0F4D-858C-A51B601B6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366" y="452136"/>
            <a:ext cx="1819434" cy="1151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21A75A-7608-824B-9926-A42E826534CA}"/>
              </a:ext>
            </a:extLst>
          </p:cNvPr>
          <p:cNvSpPr txBox="1"/>
          <p:nvPr/>
        </p:nvSpPr>
        <p:spPr>
          <a:xfrm>
            <a:off x="270933" y="2827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93177-8280-BD41-BF00-A54F8EA98DB3}"/>
              </a:ext>
            </a:extLst>
          </p:cNvPr>
          <p:cNvSpPr txBox="1"/>
          <p:nvPr/>
        </p:nvSpPr>
        <p:spPr>
          <a:xfrm>
            <a:off x="467833" y="49122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9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05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7C232A-E4E9-CB43-87B1-0F84F8EEF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179" y="4888755"/>
            <a:ext cx="1819434" cy="1151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657A5F-ABA2-2B4C-9688-93C021097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10011831" cy="2623885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ONVIF Audit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88AEE-6717-144F-987D-207537F95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500" y="4843002"/>
            <a:ext cx="5433479" cy="1234345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rgbClr val="1B1B1B"/>
                </a:solidFill>
              </a:rPr>
              <a:t>By Roger Hardiman</a:t>
            </a:r>
          </a:p>
          <a:p>
            <a:pPr algn="l"/>
            <a:endParaRPr lang="en-US" sz="2000">
              <a:solidFill>
                <a:srgbClr val="1B1B1B"/>
              </a:solidFill>
            </a:endParaRPr>
          </a:p>
          <a:p>
            <a:pPr algn="l"/>
            <a:r>
              <a:rPr lang="en-US" sz="2000">
                <a:solidFill>
                  <a:srgbClr val="1B1B1B"/>
                </a:solidFill>
              </a:rPr>
              <a:t>ONVIF Open Source Challenge</a:t>
            </a:r>
          </a:p>
        </p:txBody>
      </p:sp>
    </p:spTree>
    <p:extLst>
      <p:ext uri="{BB962C8B-B14F-4D97-AF65-F5344CB8AC3E}">
        <p14:creationId xmlns:p14="http://schemas.microsoft.com/office/powerpoint/2010/main" val="339075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3CC3-3EBC-224C-BCA2-F778A880016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ONVIF Audit Tool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FA6DB0-DDEC-C54F-A799-67CA2BF33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35400" cy="4351338"/>
          </a:xfrm>
        </p:spPr>
        <p:txBody>
          <a:bodyPr>
            <a:normAutofit/>
          </a:bodyPr>
          <a:lstStyle/>
          <a:p>
            <a:r>
              <a:rPr lang="en-US" dirty="0"/>
              <a:t>The Problem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8FB037-7CB3-D845-927B-33F9D9503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9733" y="1825625"/>
            <a:ext cx="7984067" cy="4351338"/>
          </a:xfrm>
        </p:spPr>
        <p:txBody>
          <a:bodyPr>
            <a:normAutofit/>
          </a:bodyPr>
          <a:lstStyle/>
          <a:p>
            <a:r>
              <a:rPr lang="en-US" dirty="0"/>
              <a:t>Need a list of the Make, Model, Firmware Version of all the ONVIF cameras on the network</a:t>
            </a:r>
          </a:p>
          <a:p>
            <a:r>
              <a:rPr lang="en-US" dirty="0"/>
              <a:t>Need a JPEG snapshot to show the image view or image quality in different light levels</a:t>
            </a:r>
          </a:p>
          <a:p>
            <a:endParaRPr lang="en-US" dirty="0"/>
          </a:p>
          <a:p>
            <a:r>
              <a:rPr lang="en-US" dirty="0"/>
              <a:t>Has to support</a:t>
            </a:r>
          </a:p>
          <a:p>
            <a:pPr lvl="1"/>
            <a:r>
              <a:rPr lang="en-US" dirty="0"/>
              <a:t>Multiple makes of ONVIF Camera</a:t>
            </a:r>
          </a:p>
          <a:p>
            <a:pPr lvl="1"/>
            <a:r>
              <a:rPr lang="en-US" dirty="0"/>
              <a:t>Mixture of different firmware versions</a:t>
            </a:r>
          </a:p>
          <a:p>
            <a:pPr lvl="1"/>
            <a:r>
              <a:rPr lang="en-US" dirty="0"/>
              <a:t>Mixture of different usernames and passwords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CA066-B488-5345-853C-4FD7A3BE4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366" y="452136"/>
            <a:ext cx="1819434" cy="115154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FD7D240-9F32-204F-AA34-43E68BB07670}"/>
              </a:ext>
            </a:extLst>
          </p:cNvPr>
          <p:cNvSpPr txBox="1">
            <a:spLocks/>
          </p:cNvSpPr>
          <p:nvPr/>
        </p:nvSpPr>
        <p:spPr>
          <a:xfrm>
            <a:off x="1100669" y="1111086"/>
            <a:ext cx="10011831" cy="2623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ONVIF Audit Tool</a:t>
            </a:r>
          </a:p>
        </p:txBody>
      </p:sp>
    </p:spTree>
    <p:extLst>
      <p:ext uri="{BB962C8B-B14F-4D97-AF65-F5344CB8AC3E}">
        <p14:creationId xmlns:p14="http://schemas.microsoft.com/office/powerpoint/2010/main" val="85101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721</Words>
  <Application>Microsoft Macintosh PowerPoint</Application>
  <PresentationFormat>Widescreen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Office Theme</vt:lpstr>
      <vt:lpstr>ONVIF Audit Tool</vt:lpstr>
      <vt:lpstr>ONVIF Audit Tool</vt:lpstr>
      <vt:lpstr>ONVIF Audit Tool</vt:lpstr>
      <vt:lpstr>ONVIF Audit Tool</vt:lpstr>
      <vt:lpstr>ONVIF Audit Tool</vt:lpstr>
      <vt:lpstr>ONVIF Audit Tool</vt:lpstr>
      <vt:lpstr>PowerPoint Presentation</vt:lpstr>
      <vt:lpstr>ONVIF Audit Tool</vt:lpstr>
      <vt:lpstr>ONVIF Audit Tool</vt:lpstr>
      <vt:lpstr>ONVIF Audit Tool</vt:lpstr>
      <vt:lpstr>ONVIF Audit Tool</vt:lpstr>
      <vt:lpstr>ONVIF Audit Tool</vt:lpstr>
      <vt:lpstr>ONVIF Audit Tool</vt:lpstr>
      <vt:lpstr>ONVIF Audit Tool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ONVIF Audit Tool</dc:title>
  <dc:creator>Roger Hardiman</dc:creator>
  <cp:lastModifiedBy>Roger Hardiman</cp:lastModifiedBy>
  <cp:revision>3</cp:revision>
  <dcterms:created xsi:type="dcterms:W3CDTF">2018-05-31T05:47:23Z</dcterms:created>
  <dcterms:modified xsi:type="dcterms:W3CDTF">2018-05-31T06:12:52Z</dcterms:modified>
</cp:coreProperties>
</file>