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3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828F-1647-42EA-ABEA-2BFE75E80492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8D57-EE54-4EE2-A741-8FC932C83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26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828F-1647-42EA-ABEA-2BFE75E80492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8D57-EE54-4EE2-A741-8FC932C83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26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828F-1647-42EA-ABEA-2BFE75E80492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8D57-EE54-4EE2-A741-8FC932C83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828F-1647-42EA-ABEA-2BFE75E80492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8D57-EE54-4EE2-A741-8FC932C83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43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828F-1647-42EA-ABEA-2BFE75E80492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8D57-EE54-4EE2-A741-8FC932C83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7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828F-1647-42EA-ABEA-2BFE75E80492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8D57-EE54-4EE2-A741-8FC932C83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828F-1647-42EA-ABEA-2BFE75E80492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8D57-EE54-4EE2-A741-8FC932C83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66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828F-1647-42EA-ABEA-2BFE75E80492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8D57-EE54-4EE2-A741-8FC932C83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11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828F-1647-42EA-ABEA-2BFE75E80492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8D57-EE54-4EE2-A741-8FC932C83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1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828F-1647-42EA-ABEA-2BFE75E80492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8D57-EE54-4EE2-A741-8FC932C83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07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828F-1647-42EA-ABEA-2BFE75E80492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8D57-EE54-4EE2-A741-8FC932C83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29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6828F-1647-42EA-ABEA-2BFE75E80492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58D57-EE54-4EE2-A741-8FC932C83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73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wmf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315200" y="2813166"/>
            <a:ext cx="167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Emergence &amp; formalization are a function of scale</a:t>
            </a:r>
            <a:endParaRPr lang="en-US" dirty="0"/>
          </a:p>
        </p:txBody>
      </p:sp>
      <p:sp>
        <p:nvSpPr>
          <p:cNvPr id="11" name="Curved Up Arrow 10"/>
          <p:cNvSpPr/>
          <p:nvPr/>
        </p:nvSpPr>
        <p:spPr>
          <a:xfrm rot="16200000">
            <a:off x="6347128" y="4823129"/>
            <a:ext cx="1143000" cy="33594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990600" y="4891210"/>
            <a:ext cx="5600253" cy="1588361"/>
            <a:chOff x="389854" y="3400887"/>
            <a:chExt cx="1377611" cy="1409818"/>
          </a:xfrm>
        </p:grpSpPr>
        <p:sp>
          <p:nvSpPr>
            <p:cNvPr id="16" name="Rounded Rectangle 15"/>
            <p:cNvSpPr/>
            <p:nvPr/>
          </p:nvSpPr>
          <p:spPr>
            <a:xfrm>
              <a:off x="389854" y="3400887"/>
              <a:ext cx="1377611" cy="1377611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ed Rectangle 4"/>
            <p:cNvSpPr/>
            <p:nvPr/>
          </p:nvSpPr>
          <p:spPr>
            <a:xfrm>
              <a:off x="430203" y="3513792"/>
              <a:ext cx="1259555" cy="12969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t" anchorCtr="0">
              <a:noAutofit/>
            </a:bodyPr>
            <a:lstStyle/>
            <a:p>
              <a:pPr lvl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>
                  <a:solidFill>
                    <a:schemeClr val="tx1"/>
                  </a:solidFill>
                </a:rPr>
                <a:t>Inception</a:t>
              </a:r>
              <a:endParaRPr lang="en-US" kern="1200" dirty="0">
                <a:solidFill>
                  <a:schemeClr val="tx1"/>
                </a:solidFill>
              </a:endParaRP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 smtClean="0">
                  <a:solidFill>
                    <a:schemeClr val="tx1"/>
                  </a:solidFill>
                </a:rPr>
                <a:t> A </a:t>
              </a:r>
              <a:r>
                <a:rPr lang="en-US" sz="1600" dirty="0" smtClean="0">
                  <a:solidFill>
                    <a:schemeClr val="tx1"/>
                  </a:solidFill>
                </a:rPr>
                <a:t>person </a:t>
              </a:r>
              <a:r>
                <a:rPr lang="en-US" sz="1600" kern="1200" dirty="0" smtClean="0">
                  <a:solidFill>
                    <a:schemeClr val="tx1"/>
                  </a:solidFill>
                </a:rPr>
                <a:t>and their computer</a:t>
              </a:r>
              <a:endParaRPr lang="en-US" sz="1600" kern="1200" dirty="0">
                <a:solidFill>
                  <a:schemeClr val="tx1"/>
                </a:solidFill>
              </a:endParaRP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 smtClean="0">
                  <a:solidFill>
                    <a:schemeClr val="tx1"/>
                  </a:solidFill>
                </a:rPr>
                <a:t>Configuration, construction, </a:t>
              </a:r>
              <a:r>
                <a:rPr lang="en-US" sz="1600" kern="1200" dirty="0" smtClean="0">
                  <a:solidFill>
                    <a:schemeClr val="tx1"/>
                  </a:solidFill>
                </a:rPr>
                <a:t>operation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dirty="0" smtClean="0">
                  <a:solidFill>
                    <a:schemeClr val="tx1"/>
                  </a:solidFill>
                </a:rPr>
                <a:t>Pipeline</a:t>
              </a:r>
              <a:endParaRPr lang="en-US" sz="16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90600" y="3549510"/>
            <a:ext cx="5600253" cy="1365538"/>
            <a:chOff x="2633228" y="3463276"/>
            <a:chExt cx="1377611" cy="1377611"/>
          </a:xfrm>
        </p:grpSpPr>
        <p:sp>
          <p:nvSpPr>
            <p:cNvPr id="19" name="Rounded Rectangle 18"/>
            <p:cNvSpPr/>
            <p:nvPr/>
          </p:nvSpPr>
          <p:spPr>
            <a:xfrm>
              <a:off x="2633228" y="3463276"/>
              <a:ext cx="1377611" cy="1377611"/>
            </a:xfrm>
            <a:prstGeom prst="roundRect">
              <a:avLst>
                <a:gd name="adj" fmla="val 10000"/>
              </a:avLst>
            </a:prstGeom>
            <a:solidFill>
              <a:srgbClr val="FFFF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ounded Rectangle 4"/>
            <p:cNvSpPr/>
            <p:nvPr/>
          </p:nvSpPr>
          <p:spPr>
            <a:xfrm>
              <a:off x="2673577" y="3503625"/>
              <a:ext cx="1296913" cy="12969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t" anchorCtr="0">
              <a:noAutofit/>
            </a:bodyPr>
            <a:lstStyle/>
            <a:p>
              <a:pPr lvl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>
                  <a:solidFill>
                    <a:schemeClr val="tx1"/>
                  </a:solidFill>
                </a:rPr>
                <a:t>Collaboration</a:t>
              </a:r>
              <a:endParaRPr lang="en-US" kern="1200" dirty="0">
                <a:solidFill>
                  <a:schemeClr val="tx1"/>
                </a:solidFill>
              </a:endParaRP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 smtClean="0">
                  <a:solidFill>
                    <a:schemeClr val="tx1"/>
                  </a:solidFill>
                </a:rPr>
                <a:t>Teamwork</a:t>
              </a:r>
              <a:endParaRPr lang="en-US" sz="1600" kern="1200" dirty="0">
                <a:solidFill>
                  <a:schemeClr val="tx1"/>
                </a:solidFill>
              </a:endParaRP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 smtClean="0">
                  <a:solidFill>
                    <a:schemeClr val="tx1"/>
                  </a:solidFill>
                </a:rPr>
                <a:t>Communication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dirty="0" smtClean="0">
                  <a:solidFill>
                    <a:schemeClr val="tx1"/>
                  </a:solidFill>
                </a:rPr>
                <a:t>Experimentation &amp; feedback</a:t>
              </a:r>
              <a:endParaRPr lang="en-US" sz="16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90600" y="2244777"/>
            <a:ext cx="5600253" cy="1328572"/>
            <a:chOff x="4921233" y="3479907"/>
            <a:chExt cx="1377611" cy="1377611"/>
          </a:xfrm>
        </p:grpSpPr>
        <p:sp>
          <p:nvSpPr>
            <p:cNvPr id="22" name="Rounded Rectangle 21"/>
            <p:cNvSpPr/>
            <p:nvPr/>
          </p:nvSpPr>
          <p:spPr>
            <a:xfrm>
              <a:off x="4921233" y="3479907"/>
              <a:ext cx="1377611" cy="1377611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ounded Rectangle 4"/>
            <p:cNvSpPr/>
            <p:nvPr/>
          </p:nvSpPr>
          <p:spPr>
            <a:xfrm>
              <a:off x="4961582" y="3520256"/>
              <a:ext cx="1296913" cy="12969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t" anchorCtr="0">
              <a:noAutofit/>
            </a:bodyPr>
            <a:lstStyle/>
            <a:p>
              <a:pPr lvl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>
                  <a:solidFill>
                    <a:schemeClr val="tx1"/>
                  </a:solidFill>
                </a:rPr>
                <a:t>Coordination</a:t>
              </a:r>
              <a:endParaRPr lang="en-US" kern="1200" dirty="0">
                <a:solidFill>
                  <a:schemeClr val="tx1"/>
                </a:solidFill>
              </a:endParaRP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 smtClean="0">
                  <a:solidFill>
                    <a:schemeClr val="tx1"/>
                  </a:solidFill>
                </a:rPr>
                <a:t>Teams of teams</a:t>
              </a:r>
              <a:endParaRPr lang="en-US" sz="1600" kern="1200" dirty="0">
                <a:solidFill>
                  <a:schemeClr val="tx1"/>
                </a:solidFill>
              </a:endParaRP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 smtClean="0">
                  <a:solidFill>
                    <a:schemeClr val="tx1"/>
                  </a:solidFill>
                </a:rPr>
                <a:t>Specialization</a:t>
              </a:r>
              <a:endParaRPr lang="en-US" sz="1600" kern="1200" dirty="0">
                <a:solidFill>
                  <a:schemeClr val="tx1"/>
                </a:solidFill>
              </a:endParaRP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 smtClean="0">
                  <a:solidFill>
                    <a:schemeClr val="tx1"/>
                  </a:solidFill>
                </a:rPr>
                <a:t>Process</a:t>
              </a:r>
              <a:endParaRPr lang="en-US" sz="16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990600" y="762000"/>
            <a:ext cx="5600252" cy="1506616"/>
            <a:chOff x="7147507" y="3474724"/>
            <a:chExt cx="1377611" cy="1377611"/>
          </a:xfrm>
        </p:grpSpPr>
        <p:sp>
          <p:nvSpPr>
            <p:cNvPr id="25" name="Rounded Rectangle 24"/>
            <p:cNvSpPr/>
            <p:nvPr/>
          </p:nvSpPr>
          <p:spPr>
            <a:xfrm>
              <a:off x="7147507" y="3474724"/>
              <a:ext cx="1377611" cy="1377611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ounded Rectangle 4"/>
            <p:cNvSpPr/>
            <p:nvPr/>
          </p:nvSpPr>
          <p:spPr>
            <a:xfrm>
              <a:off x="7187856" y="3515073"/>
              <a:ext cx="1296913" cy="12969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t" anchorCtr="0">
              <a:noAutofit/>
            </a:bodyPr>
            <a:lstStyle/>
            <a:p>
              <a:pPr lvl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>
                  <a:solidFill>
                    <a:schemeClr val="tx1"/>
                  </a:solidFill>
                </a:rPr>
                <a:t>Maturation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 smtClean="0">
                  <a:solidFill>
                    <a:schemeClr val="tx1"/>
                  </a:solidFill>
                </a:rPr>
                <a:t>Enterprise scale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 smtClean="0">
                  <a:solidFill>
                    <a:schemeClr val="tx1"/>
                  </a:solidFill>
                </a:rPr>
                <a:t>Lifecycles</a:t>
              </a:r>
              <a:endParaRPr lang="en-US" sz="1400" kern="1200" dirty="0" smtClean="0">
                <a:solidFill>
                  <a:schemeClr val="tx1"/>
                </a:solidFill>
              </a:endParaRP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400" kern="1200" dirty="0" smtClean="0">
                  <a:solidFill>
                    <a:schemeClr val="tx1"/>
                  </a:solidFill>
                </a:rPr>
                <a:t>Portfolios</a:t>
              </a:r>
            </a:p>
            <a:p>
              <a:pPr marL="114300" lvl="1" indent="-114300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</a:pPr>
              <a:r>
                <a:rPr lang="en-US" sz="1400" dirty="0">
                  <a:solidFill>
                    <a:schemeClr val="tx1"/>
                  </a:solidFill>
                </a:rPr>
                <a:t>Complexity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400" kern="1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7" name="Rounded Rectangle 26"/>
          <p:cNvSpPr/>
          <p:nvPr/>
        </p:nvSpPr>
        <p:spPr>
          <a:xfrm>
            <a:off x="4962301" y="907979"/>
            <a:ext cx="1286519" cy="1206003"/>
          </a:xfrm>
          <a:prstGeom prst="roundRect">
            <a:avLst>
              <a:gd name="adj" fmla="val 10000"/>
            </a:avLst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000" b="-1000"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8" name="Rounded Rectangle 27"/>
          <p:cNvSpPr/>
          <p:nvPr/>
        </p:nvSpPr>
        <p:spPr>
          <a:xfrm>
            <a:off x="4951303" y="2353523"/>
            <a:ext cx="1297517" cy="1157196"/>
          </a:xfrm>
          <a:prstGeom prst="roundRect">
            <a:avLst>
              <a:gd name="adj" fmla="val 10000"/>
            </a:avLst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64000" r="-64000"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Rounded Rectangle 28"/>
          <p:cNvSpPr/>
          <p:nvPr/>
        </p:nvSpPr>
        <p:spPr>
          <a:xfrm>
            <a:off x="4914634" y="3630824"/>
            <a:ext cx="1433546" cy="1235191"/>
          </a:xfrm>
          <a:prstGeom prst="roundRect">
            <a:avLst>
              <a:gd name="adj" fmla="val 10000"/>
            </a:avLst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5000" b="-5000"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0" name="Rounded Rectangle 29"/>
          <p:cNvSpPr/>
          <p:nvPr/>
        </p:nvSpPr>
        <p:spPr>
          <a:xfrm>
            <a:off x="4801296" y="5018414"/>
            <a:ext cx="1571524" cy="1399911"/>
          </a:xfrm>
          <a:prstGeom prst="roundRect">
            <a:avLst>
              <a:gd name="adj" fmla="val 10000"/>
            </a:avLst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000" r="-3000"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1" name="Curved Up Arrow 30"/>
          <p:cNvSpPr/>
          <p:nvPr/>
        </p:nvSpPr>
        <p:spPr>
          <a:xfrm rot="16200000">
            <a:off x="6347128" y="3375329"/>
            <a:ext cx="1143000" cy="33594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urved Up Arrow 31"/>
          <p:cNvSpPr/>
          <p:nvPr/>
        </p:nvSpPr>
        <p:spPr>
          <a:xfrm rot="16200000">
            <a:off x="6347128" y="2079929"/>
            <a:ext cx="1143000" cy="33594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IT management progression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419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42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IT management progression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management progression</dc:title>
  <dc:creator>Charles Betz</dc:creator>
  <cp:lastModifiedBy>Charles Betz</cp:lastModifiedBy>
  <cp:revision>2</cp:revision>
  <dcterms:created xsi:type="dcterms:W3CDTF">2015-07-17T11:39:44Z</dcterms:created>
  <dcterms:modified xsi:type="dcterms:W3CDTF">2015-07-17T11:41:26Z</dcterms:modified>
</cp:coreProperties>
</file>