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6858000" cy="9144000"/>
  <p:embeddedFontLst>
    <p:embeddedFont>
      <p:font typeface="Limelight"/>
      <p:regular r:id="rId24"/>
    </p:embeddedFont>
    <p:embeddedFont>
      <p:font typeface="Lexend"/>
      <p:regular r:id="rId25"/>
      <p:bold r:id="rId26"/>
    </p:embeddedFon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jKdtBg3llDACAALwndy/noxb4C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FBB9B1-E35C-4C44-90D6-D96A594EAE02}">
  <a:tblStyle styleId="{B5FBB9B1-E35C-4C44-90D6-D96A594EAE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imeligh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-bold.fntdata"/><Relationship Id="rId25" Type="http://schemas.openxmlformats.org/officeDocument/2006/relationships/font" Target="fonts/Lexend-regular.fntdata"/><Relationship Id="rId28" Type="http://customschemas.google.com/relationships/presentationmetadata" Target="metadata"/><Relationship Id="rId27" Type="http://schemas.openxmlformats.org/officeDocument/2006/relationships/font" Target="fonts/Questria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9" name="Google Shape;219;p1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0" name="Google Shape;220;p1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3" name="Google Shape;223;p1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247344b04_0_4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247344b04_0_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8247344b04_0_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247344b04_0_13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247344b04_0_1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8247344b04_0_1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247344b04_0_26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247344b04_0_2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8247344b04_0_2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3" name="Google Shape;273;p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4" name="Google Shape;274;p1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7" name="Google Shape;277;p1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63d378b7d_1_11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4" name="Google Shape;294;g3663d378b7d_1_11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5" name="Google Shape;295;g3663d378b7d_1_11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663d378b7d_1_11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663d378b7d_1_11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8" name="Google Shape;298;g3663d378b7d_1_11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22786a611_1_29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822786a611_1_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822786a611_1_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63d378b7d_1_10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5" name="Google Shape;315;g3663d378b7d_1_10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6" name="Google Shape;316;g3663d378b7d_1_10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663d378b7d_1_10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663d378b7d_1_10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9" name="Google Shape;319;g3663d378b7d_1_10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" name="Google Shape;99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0" name="Google Shape;100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63d378b7d_1_4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g3663d378b7d_1_4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5" name="Google Shape;115;g3663d378b7d_1_4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663d378b7d_1_4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663d378b7d_1_4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g3663d378b7d_1_4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63d378b7d_1_5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0" name="Google Shape;130;g3663d378b7d_1_5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1" name="Google Shape;131;g3663d378b7d_1_5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663d378b7d_1_5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63d378b7d_1_5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4" name="Google Shape;134;g3663d378b7d_1_5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22786a611_1_38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22786a611_1_3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822786a611_1_3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63d378b7d_1_8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" name="Google Shape;155;g3663d378b7d_1_8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6" name="Google Shape;156;g3663d378b7d_1_8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663d378b7d_1_8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663d378b7d_1_8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g3663d378b7d_1_8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0" name="Google Shape;170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22786a611_0_0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22786a611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822786a611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6" name="Google Shape;196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9" name="Google Shape;199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9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Relationship Id="rId8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11.png"/><Relationship Id="rId6" Type="http://schemas.openxmlformats.org/officeDocument/2006/relationships/image" Target="../media/image40.png"/><Relationship Id="rId7" Type="http://schemas.openxmlformats.org/officeDocument/2006/relationships/image" Target="../media/image32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-1682400" y="-1019550"/>
            <a:ext cx="21652800" cy="11306550"/>
          </a:xfrm>
          <a:custGeom>
            <a:rect b="b" l="l" r="r" t="t"/>
            <a:pathLst>
              <a:path extrusionOk="0" h="11306550" w="21652800">
                <a:moveTo>
                  <a:pt x="0" y="0"/>
                </a:moveTo>
                <a:lnTo>
                  <a:pt x="21652800" y="0"/>
                </a:lnTo>
                <a:lnTo>
                  <a:pt x="21652800" y="11306550"/>
                </a:lnTo>
                <a:lnTo>
                  <a:pt x="0" y="113065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16481020" y="4937252"/>
            <a:ext cx="1072924" cy="3072836"/>
          </a:xfrm>
          <a:custGeom>
            <a:rect b="b" l="l" r="r" t="t"/>
            <a:pathLst>
              <a:path extrusionOk="0" h="3072836" w="1072924">
                <a:moveTo>
                  <a:pt x="0" y="0"/>
                </a:moveTo>
                <a:lnTo>
                  <a:pt x="1072924" y="0"/>
                </a:lnTo>
                <a:lnTo>
                  <a:pt x="1072924" y="3072836"/>
                </a:lnTo>
                <a:lnTo>
                  <a:pt x="0" y="3072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1567272" y="1171976"/>
            <a:ext cx="4524058" cy="9134804"/>
          </a:xfrm>
          <a:custGeom>
            <a:rect b="b" l="l" r="r" t="t"/>
            <a:pathLst>
              <a:path extrusionOk="0" h="9134804" w="4524058">
                <a:moveTo>
                  <a:pt x="0" y="0"/>
                </a:moveTo>
                <a:lnTo>
                  <a:pt x="4524058" y="0"/>
                </a:lnTo>
                <a:lnTo>
                  <a:pt x="4524058" y="9134804"/>
                </a:lnTo>
                <a:lnTo>
                  <a:pt x="0" y="91348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 txBox="1"/>
          <p:nvPr/>
        </p:nvSpPr>
        <p:spPr>
          <a:xfrm>
            <a:off x="5728905" y="1115986"/>
            <a:ext cx="12139500" cy="6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0600" u="none" cap="none" strike="noStrike">
                <a:solidFill>
                  <a:srgbClr val="6B87F4"/>
                </a:solidFill>
                <a:latin typeface="Limelight"/>
                <a:ea typeface="Limelight"/>
                <a:cs typeface="Limelight"/>
                <a:sym typeface="Limelight"/>
              </a:rPr>
              <a:t>Optimización de Barras de Bebidas en un Festival</a:t>
            </a:r>
            <a:endParaRPr sz="1200"/>
          </a:p>
        </p:txBody>
      </p:sp>
      <p:sp>
        <p:nvSpPr>
          <p:cNvPr id="96" name="Google Shape;96;p1"/>
          <p:cNvSpPr/>
          <p:nvPr/>
        </p:nvSpPr>
        <p:spPr>
          <a:xfrm>
            <a:off x="15664402" y="6814620"/>
            <a:ext cx="1101448" cy="1233738"/>
          </a:xfrm>
          <a:custGeom>
            <a:rect b="b" l="l" r="r" t="t"/>
            <a:pathLst>
              <a:path extrusionOk="0" h="1233738" w="1101448">
                <a:moveTo>
                  <a:pt x="0" y="0"/>
                </a:moveTo>
                <a:lnTo>
                  <a:pt x="1101448" y="0"/>
                </a:lnTo>
                <a:lnTo>
                  <a:pt x="1101448" y="1233738"/>
                </a:lnTo>
                <a:lnTo>
                  <a:pt x="0" y="1233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-1856925" y="-649427"/>
            <a:ext cx="21652800" cy="12299540"/>
          </a:xfrm>
          <a:custGeom>
            <a:rect b="b" l="l" r="r" t="t"/>
            <a:pathLst>
              <a:path extrusionOk="0" h="12028890" w="21652800">
                <a:moveTo>
                  <a:pt x="0" y="0"/>
                </a:moveTo>
                <a:lnTo>
                  <a:pt x="21652800" y="0"/>
                </a:lnTo>
                <a:lnTo>
                  <a:pt x="21652800" y="12028890"/>
                </a:lnTo>
                <a:lnTo>
                  <a:pt x="0" y="12028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3"/>
          <p:cNvSpPr/>
          <p:nvPr/>
        </p:nvSpPr>
        <p:spPr>
          <a:xfrm>
            <a:off x="17026100" y="6625100"/>
            <a:ext cx="1020298" cy="2922248"/>
          </a:xfrm>
          <a:custGeom>
            <a:rect b="b" l="l" r="r" t="t"/>
            <a:pathLst>
              <a:path extrusionOk="0" h="2922248" w="1020298">
                <a:moveTo>
                  <a:pt x="0" y="0"/>
                </a:moveTo>
                <a:lnTo>
                  <a:pt x="1020298" y="0"/>
                </a:lnTo>
                <a:lnTo>
                  <a:pt x="1020298" y="2922248"/>
                </a:lnTo>
                <a:lnTo>
                  <a:pt x="0" y="2922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13"/>
          <p:cNvSpPr/>
          <p:nvPr/>
        </p:nvSpPr>
        <p:spPr>
          <a:xfrm>
            <a:off x="112190" y="7792876"/>
            <a:ext cx="1020366" cy="1674326"/>
          </a:xfrm>
          <a:custGeom>
            <a:rect b="b" l="l" r="r" t="t"/>
            <a:pathLst>
              <a:path extrusionOk="0" h="1674326" w="1020366">
                <a:moveTo>
                  <a:pt x="0" y="0"/>
                </a:moveTo>
                <a:lnTo>
                  <a:pt x="1020366" y="0"/>
                </a:lnTo>
                <a:lnTo>
                  <a:pt x="1020366" y="1674326"/>
                </a:lnTo>
                <a:lnTo>
                  <a:pt x="0" y="16743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13"/>
          <p:cNvSpPr/>
          <p:nvPr/>
        </p:nvSpPr>
        <p:spPr>
          <a:xfrm>
            <a:off x="1132556" y="8555626"/>
            <a:ext cx="885342" cy="991722"/>
          </a:xfrm>
          <a:custGeom>
            <a:rect b="b" l="l" r="r" t="t"/>
            <a:pathLst>
              <a:path extrusionOk="0" h="991722" w="885342">
                <a:moveTo>
                  <a:pt x="0" y="0"/>
                </a:moveTo>
                <a:lnTo>
                  <a:pt x="885342" y="0"/>
                </a:lnTo>
                <a:lnTo>
                  <a:pt x="885342" y="991722"/>
                </a:lnTo>
                <a:lnTo>
                  <a:pt x="0" y="99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13"/>
          <p:cNvSpPr/>
          <p:nvPr/>
        </p:nvSpPr>
        <p:spPr>
          <a:xfrm>
            <a:off x="15707174" y="8630039"/>
            <a:ext cx="885344" cy="991724"/>
          </a:xfrm>
          <a:custGeom>
            <a:rect b="b" l="l" r="r" t="t"/>
            <a:pathLst>
              <a:path extrusionOk="0" h="991724" w="885344">
                <a:moveTo>
                  <a:pt x="0" y="0"/>
                </a:moveTo>
                <a:lnTo>
                  <a:pt x="885344" y="0"/>
                </a:lnTo>
                <a:lnTo>
                  <a:pt x="885344" y="991724"/>
                </a:lnTo>
                <a:lnTo>
                  <a:pt x="0" y="9917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13"/>
          <p:cNvSpPr txBox="1"/>
          <p:nvPr/>
        </p:nvSpPr>
        <p:spPr>
          <a:xfrm>
            <a:off x="-308200" y="1753712"/>
            <a:ext cx="916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5600" u="none" cap="none" strike="noStrike">
                <a:solidFill>
                  <a:srgbClr val="6B87F4"/>
                </a:solidFill>
                <a:latin typeface="Limelight"/>
                <a:ea typeface="Limelight"/>
                <a:cs typeface="Limelight"/>
                <a:sym typeface="Limelight"/>
              </a:rPr>
              <a:t>Escenarios</a:t>
            </a:r>
            <a:endParaRPr/>
          </a:p>
        </p:txBody>
      </p:sp>
      <p:graphicFrame>
        <p:nvGraphicFramePr>
          <p:cNvPr id="231" name="Google Shape;231;p13"/>
          <p:cNvGraphicFramePr/>
          <p:nvPr/>
        </p:nvGraphicFramePr>
        <p:xfrm>
          <a:off x="476813" y="3145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{B5FBB9B1-E35C-4C44-90D6-D96A594EAE02}</a:tableStyleId>
              </a:tblPr>
              <a:tblGrid>
                <a:gridCol w="1711100"/>
                <a:gridCol w="1084650"/>
                <a:gridCol w="1080225"/>
                <a:gridCol w="655475"/>
                <a:gridCol w="2774900"/>
                <a:gridCol w="1889350"/>
                <a:gridCol w="1983650"/>
                <a:gridCol w="2106125"/>
                <a:gridCol w="2099200"/>
                <a:gridCol w="1949675"/>
              </a:tblGrid>
              <a:tr h="243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Escenarios</a:t>
                      </a:r>
                      <a:endParaRPr b="1" sz="2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BCerv</a:t>
                      </a:r>
                      <a:endParaRPr b="1"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BCoct</a:t>
                      </a:r>
                      <a:endParaRPr b="1" sz="2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</a:t>
                      </a:r>
                      <a:endParaRPr b="1"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Abandono de Cerveceros</a:t>
                      </a:r>
                      <a:endParaRPr b="1"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Abandono de Cocteleros</a:t>
                      </a:r>
                      <a:endParaRPr b="1" sz="2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Tiempo Ocioso por Bartender de Cócteles </a:t>
                      </a:r>
                      <a:endParaRPr b="1" sz="2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Tiempo Ocioso por Bartender de Cervezas</a:t>
                      </a:r>
                      <a:endParaRPr b="1" sz="2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Promedio de Tiempo de Espera de los Cerveceros</a:t>
                      </a:r>
                      <a:endParaRPr b="1" sz="2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Promedio de Tiempo de Espera de los Cocteleros</a:t>
                      </a:r>
                      <a:endParaRPr b="1" sz="2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1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rgbClr val="FF0000"/>
                          </a:solidFill>
                        </a:rPr>
                        <a:t>1</a:t>
                      </a:r>
                      <a:endParaRPr sz="2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rgbClr val="FF0000"/>
                          </a:solidFill>
                        </a:rPr>
                        <a:t>1</a:t>
                      </a:r>
                      <a:endParaRPr sz="2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rgbClr val="FF0000"/>
                          </a:solidFill>
                        </a:rPr>
                        <a:t>6</a:t>
                      </a:r>
                      <a:endParaRPr sz="2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48,1%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12,9%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0,1%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1%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75 min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27 min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2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700">
                          <a:solidFill>
                            <a:srgbClr val="FF9900"/>
                          </a:solidFill>
                        </a:rPr>
                        <a:t>5</a:t>
                      </a:r>
                      <a:endParaRPr b="1" sz="27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700">
                          <a:solidFill>
                            <a:srgbClr val="FF9900"/>
                          </a:solidFill>
                        </a:rPr>
                        <a:t>3</a:t>
                      </a:r>
                      <a:endParaRPr b="1" sz="27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700">
                          <a:solidFill>
                            <a:srgbClr val="FF9900"/>
                          </a:solidFill>
                        </a:rPr>
                        <a:t>2</a:t>
                      </a:r>
                      <a:endParaRPr b="1" sz="27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0%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0%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59,3</a:t>
                      </a:r>
                      <a:r>
                        <a:rPr lang="cs-CZ" sz="2700"/>
                        <a:t>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56,6</a:t>
                      </a:r>
                      <a:r>
                        <a:rPr lang="cs-CZ" sz="2700"/>
                        <a:t>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3</a:t>
                      </a:r>
                      <a:r>
                        <a:rPr lang="cs-CZ" sz="2700"/>
                        <a:t> min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6,67</a:t>
                      </a:r>
                      <a:r>
                        <a:rPr lang="cs-CZ" sz="2700"/>
                        <a:t> min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3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rgbClr val="FFFF00"/>
                          </a:solidFill>
                        </a:rPr>
                        <a:t>3</a:t>
                      </a:r>
                      <a:endParaRPr sz="27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rgbClr val="FFFF00"/>
                          </a:solidFill>
                        </a:rPr>
                        <a:t>1</a:t>
                      </a:r>
                      <a:endParaRPr sz="27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rgbClr val="FFFF00"/>
                          </a:solidFill>
                        </a:rPr>
                        <a:t>6</a:t>
                      </a:r>
                      <a:endParaRPr sz="27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0%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13,4%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2,8%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27,3%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3,2 min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/>
                        <a:t>28,20 min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4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rgbClr val="00FF00"/>
                          </a:solidFill>
                        </a:rPr>
                        <a:t>2</a:t>
                      </a:r>
                      <a:endParaRPr sz="27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rgbClr val="00FF00"/>
                          </a:solidFill>
                        </a:rPr>
                        <a:t>1</a:t>
                      </a:r>
                      <a:endParaRPr sz="27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700">
                          <a:solidFill>
                            <a:srgbClr val="00FF00"/>
                          </a:solidFill>
                        </a:rPr>
                        <a:t>2</a:t>
                      </a:r>
                      <a:endParaRPr sz="27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6,7%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14,4%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1%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0,9%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13,45 min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-CZ" sz="2700">
                          <a:solidFill>
                            <a:schemeClr val="dk1"/>
                          </a:solidFill>
                        </a:rPr>
                        <a:t>29,09 min</a:t>
                      </a:r>
                      <a:endParaRPr sz="2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13"/>
          <p:cNvSpPr/>
          <p:nvPr/>
        </p:nvSpPr>
        <p:spPr>
          <a:xfrm>
            <a:off x="1063786" y="1104765"/>
            <a:ext cx="1022879" cy="1622285"/>
          </a:xfrm>
          <a:custGeom>
            <a:rect b="b" l="l" r="r" t="t"/>
            <a:pathLst>
              <a:path extrusionOk="0" h="1712174" w="1020328">
                <a:moveTo>
                  <a:pt x="0" y="0"/>
                </a:moveTo>
                <a:lnTo>
                  <a:pt x="1020328" y="0"/>
                </a:lnTo>
                <a:lnTo>
                  <a:pt x="1020328" y="1712174"/>
                </a:lnTo>
                <a:lnTo>
                  <a:pt x="0" y="1712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247344b04_0_4"/>
          <p:cNvSpPr/>
          <p:nvPr/>
        </p:nvSpPr>
        <p:spPr>
          <a:xfrm>
            <a:off x="-3002839" y="-566943"/>
            <a:ext cx="34143162" cy="12108018"/>
          </a:xfrm>
          <a:custGeom>
            <a:rect b="b" l="l" r="r" t="t"/>
            <a:pathLst>
              <a:path extrusionOk="0" h="12108018" w="29182190">
                <a:moveTo>
                  <a:pt x="0" y="0"/>
                </a:moveTo>
                <a:lnTo>
                  <a:pt x="29182190" y="0"/>
                </a:lnTo>
                <a:lnTo>
                  <a:pt x="29182190" y="12108018"/>
                </a:lnTo>
                <a:lnTo>
                  <a:pt x="0" y="12108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g38247344b04_0_4"/>
          <p:cNvSpPr txBox="1"/>
          <p:nvPr/>
        </p:nvSpPr>
        <p:spPr>
          <a:xfrm>
            <a:off x="14641625" y="3468075"/>
            <a:ext cx="1098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8247344b04_0_4"/>
          <p:cNvSpPr txBox="1"/>
          <p:nvPr/>
        </p:nvSpPr>
        <p:spPr>
          <a:xfrm>
            <a:off x="747498" y="3305175"/>
            <a:ext cx="1289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241" name="Google Shape;241;g38247344b04_0_4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525" y="1575175"/>
            <a:ext cx="12494574" cy="795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38247344b04_0_4"/>
          <p:cNvSpPr/>
          <p:nvPr/>
        </p:nvSpPr>
        <p:spPr>
          <a:xfrm>
            <a:off x="1591786" y="6291676"/>
            <a:ext cx="1020328" cy="1712174"/>
          </a:xfrm>
          <a:custGeom>
            <a:rect b="b" l="l" r="r" t="t"/>
            <a:pathLst>
              <a:path extrusionOk="0" h="1712174" w="1020328">
                <a:moveTo>
                  <a:pt x="0" y="0"/>
                </a:moveTo>
                <a:lnTo>
                  <a:pt x="1020328" y="0"/>
                </a:lnTo>
                <a:lnTo>
                  <a:pt x="1020328" y="1712174"/>
                </a:lnTo>
                <a:lnTo>
                  <a:pt x="0" y="1712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g38247344b04_0_4"/>
          <p:cNvSpPr/>
          <p:nvPr/>
        </p:nvSpPr>
        <p:spPr>
          <a:xfrm>
            <a:off x="15952105" y="7242761"/>
            <a:ext cx="885342" cy="991722"/>
          </a:xfrm>
          <a:custGeom>
            <a:rect b="b" l="l" r="r" t="t"/>
            <a:pathLst>
              <a:path extrusionOk="0" h="991722" w="885342">
                <a:moveTo>
                  <a:pt x="0" y="0"/>
                </a:moveTo>
                <a:lnTo>
                  <a:pt x="885342" y="0"/>
                </a:lnTo>
                <a:lnTo>
                  <a:pt x="885342" y="991722"/>
                </a:lnTo>
                <a:lnTo>
                  <a:pt x="0" y="99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g38247344b04_0_4"/>
          <p:cNvSpPr txBox="1"/>
          <p:nvPr/>
        </p:nvSpPr>
        <p:spPr>
          <a:xfrm>
            <a:off x="-704537" y="205025"/>
            <a:ext cx="2014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4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PTOCerv</a:t>
            </a:r>
            <a:endParaRPr sz="100">
              <a:solidFill>
                <a:schemeClr val="accent5"/>
              </a:solidFill>
            </a:endParaRPr>
          </a:p>
        </p:txBody>
      </p:sp>
      <p:sp>
        <p:nvSpPr>
          <p:cNvPr id="245" name="Google Shape;245;g38247344b04_0_4"/>
          <p:cNvSpPr/>
          <p:nvPr/>
        </p:nvSpPr>
        <p:spPr>
          <a:xfrm>
            <a:off x="16618436" y="6488165"/>
            <a:ext cx="1022879" cy="1622285"/>
          </a:xfrm>
          <a:custGeom>
            <a:rect b="b" l="l" r="r" t="t"/>
            <a:pathLst>
              <a:path extrusionOk="0" h="1712174" w="1020328">
                <a:moveTo>
                  <a:pt x="0" y="0"/>
                </a:moveTo>
                <a:lnTo>
                  <a:pt x="1020328" y="0"/>
                </a:lnTo>
                <a:lnTo>
                  <a:pt x="1020328" y="1712174"/>
                </a:lnTo>
                <a:lnTo>
                  <a:pt x="0" y="1712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8247344b04_0_13"/>
          <p:cNvSpPr/>
          <p:nvPr/>
        </p:nvSpPr>
        <p:spPr>
          <a:xfrm>
            <a:off x="-3410837" y="-910512"/>
            <a:ext cx="34143162" cy="12108018"/>
          </a:xfrm>
          <a:custGeom>
            <a:rect b="b" l="l" r="r" t="t"/>
            <a:pathLst>
              <a:path extrusionOk="0" h="12108018" w="29182190">
                <a:moveTo>
                  <a:pt x="0" y="0"/>
                </a:moveTo>
                <a:lnTo>
                  <a:pt x="29182190" y="0"/>
                </a:lnTo>
                <a:lnTo>
                  <a:pt x="29182190" y="12108018"/>
                </a:lnTo>
                <a:lnTo>
                  <a:pt x="0" y="12108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g38247344b04_0_13"/>
          <p:cNvSpPr txBox="1"/>
          <p:nvPr/>
        </p:nvSpPr>
        <p:spPr>
          <a:xfrm>
            <a:off x="14641625" y="3468075"/>
            <a:ext cx="1098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8247344b04_0_13"/>
          <p:cNvSpPr txBox="1"/>
          <p:nvPr/>
        </p:nvSpPr>
        <p:spPr>
          <a:xfrm>
            <a:off x="747498" y="3305175"/>
            <a:ext cx="1289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254" name="Google Shape;254;g38247344b04_0_13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1564825"/>
            <a:ext cx="11959299" cy="765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8247344b04_0_13"/>
          <p:cNvSpPr/>
          <p:nvPr/>
        </p:nvSpPr>
        <p:spPr>
          <a:xfrm>
            <a:off x="971157" y="5152287"/>
            <a:ext cx="1020298" cy="2922248"/>
          </a:xfrm>
          <a:custGeom>
            <a:rect b="b" l="l" r="r" t="t"/>
            <a:pathLst>
              <a:path extrusionOk="0" h="2922248" w="1020298">
                <a:moveTo>
                  <a:pt x="0" y="0"/>
                </a:moveTo>
                <a:lnTo>
                  <a:pt x="1020298" y="0"/>
                </a:lnTo>
                <a:lnTo>
                  <a:pt x="1020298" y="2922248"/>
                </a:lnTo>
                <a:lnTo>
                  <a:pt x="0" y="2922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g38247344b04_0_13"/>
          <p:cNvSpPr/>
          <p:nvPr/>
        </p:nvSpPr>
        <p:spPr>
          <a:xfrm>
            <a:off x="2362798" y="7047026"/>
            <a:ext cx="885342" cy="991722"/>
          </a:xfrm>
          <a:custGeom>
            <a:rect b="b" l="l" r="r" t="t"/>
            <a:pathLst>
              <a:path extrusionOk="0" h="991722" w="885342">
                <a:moveTo>
                  <a:pt x="0" y="0"/>
                </a:moveTo>
                <a:lnTo>
                  <a:pt x="885342" y="0"/>
                </a:lnTo>
                <a:lnTo>
                  <a:pt x="885342" y="991722"/>
                </a:lnTo>
                <a:lnTo>
                  <a:pt x="0" y="99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g38247344b04_0_13"/>
          <p:cNvSpPr txBox="1"/>
          <p:nvPr/>
        </p:nvSpPr>
        <p:spPr>
          <a:xfrm>
            <a:off x="-669637" y="87325"/>
            <a:ext cx="2014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4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TPECerv</a:t>
            </a:r>
            <a:endParaRPr sz="100">
              <a:solidFill>
                <a:schemeClr val="accent5"/>
              </a:solidFill>
            </a:endParaRPr>
          </a:p>
        </p:txBody>
      </p:sp>
      <p:sp>
        <p:nvSpPr>
          <p:cNvPr id="258" name="Google Shape;258;g38247344b04_0_13"/>
          <p:cNvSpPr/>
          <p:nvPr/>
        </p:nvSpPr>
        <p:spPr>
          <a:xfrm>
            <a:off x="15950161" y="6452240"/>
            <a:ext cx="1022879" cy="1622285"/>
          </a:xfrm>
          <a:custGeom>
            <a:rect b="b" l="l" r="r" t="t"/>
            <a:pathLst>
              <a:path extrusionOk="0" h="1712174" w="1020328">
                <a:moveTo>
                  <a:pt x="0" y="0"/>
                </a:moveTo>
                <a:lnTo>
                  <a:pt x="1020328" y="0"/>
                </a:lnTo>
                <a:lnTo>
                  <a:pt x="1020328" y="1712174"/>
                </a:lnTo>
                <a:lnTo>
                  <a:pt x="0" y="1712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247344b04_0_26"/>
          <p:cNvSpPr/>
          <p:nvPr/>
        </p:nvSpPr>
        <p:spPr>
          <a:xfrm>
            <a:off x="-3471937" y="-654037"/>
            <a:ext cx="34143162" cy="12108018"/>
          </a:xfrm>
          <a:custGeom>
            <a:rect b="b" l="l" r="r" t="t"/>
            <a:pathLst>
              <a:path extrusionOk="0" h="12108018" w="29182190">
                <a:moveTo>
                  <a:pt x="0" y="0"/>
                </a:moveTo>
                <a:lnTo>
                  <a:pt x="29182190" y="0"/>
                </a:lnTo>
                <a:lnTo>
                  <a:pt x="29182190" y="12108018"/>
                </a:lnTo>
                <a:lnTo>
                  <a:pt x="0" y="12108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5" name="Google Shape;265;g38247344b04_0_26"/>
          <p:cNvSpPr txBox="1"/>
          <p:nvPr/>
        </p:nvSpPr>
        <p:spPr>
          <a:xfrm>
            <a:off x="14641625" y="3468075"/>
            <a:ext cx="1098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8247344b04_0_26"/>
          <p:cNvSpPr txBox="1"/>
          <p:nvPr/>
        </p:nvSpPr>
        <p:spPr>
          <a:xfrm>
            <a:off x="747498" y="3305175"/>
            <a:ext cx="1289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267" name="Google Shape;267;g38247344b04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438" y="2295650"/>
            <a:ext cx="11877126" cy="73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38247344b04_0_26"/>
          <p:cNvSpPr/>
          <p:nvPr/>
        </p:nvSpPr>
        <p:spPr>
          <a:xfrm>
            <a:off x="15123030" y="4760079"/>
            <a:ext cx="3164971" cy="3693057"/>
          </a:xfrm>
          <a:custGeom>
            <a:rect b="b" l="l" r="r" t="t"/>
            <a:pathLst>
              <a:path extrusionOk="0" h="6594744" w="5888318">
                <a:moveTo>
                  <a:pt x="0" y="0"/>
                </a:moveTo>
                <a:lnTo>
                  <a:pt x="5888318" y="0"/>
                </a:lnTo>
                <a:lnTo>
                  <a:pt x="5888318" y="6594744"/>
                </a:lnTo>
                <a:lnTo>
                  <a:pt x="0" y="6594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g38247344b04_0_26"/>
          <p:cNvSpPr txBox="1"/>
          <p:nvPr/>
        </p:nvSpPr>
        <p:spPr>
          <a:xfrm>
            <a:off x="-928662" y="709275"/>
            <a:ext cx="2014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40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rPr>
              <a:t>Bartenders de Cócteles</a:t>
            </a:r>
            <a:endParaRPr sz="100">
              <a:solidFill>
                <a:schemeClr val="accent5"/>
              </a:solidFill>
            </a:endParaRPr>
          </a:p>
        </p:txBody>
      </p:sp>
      <p:sp>
        <p:nvSpPr>
          <p:cNvPr id="270" name="Google Shape;270;g38247344b04_0_26"/>
          <p:cNvSpPr/>
          <p:nvPr/>
        </p:nvSpPr>
        <p:spPr>
          <a:xfrm>
            <a:off x="1910461" y="6442815"/>
            <a:ext cx="1022879" cy="1622285"/>
          </a:xfrm>
          <a:custGeom>
            <a:rect b="b" l="l" r="r" t="t"/>
            <a:pathLst>
              <a:path extrusionOk="0" h="1712174" w="1020328">
                <a:moveTo>
                  <a:pt x="0" y="0"/>
                </a:moveTo>
                <a:lnTo>
                  <a:pt x="1020328" y="0"/>
                </a:lnTo>
                <a:lnTo>
                  <a:pt x="1020328" y="1712174"/>
                </a:lnTo>
                <a:lnTo>
                  <a:pt x="0" y="1712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-4620588" y="0"/>
            <a:ext cx="27529152" cy="11515580"/>
          </a:xfrm>
          <a:custGeom>
            <a:rect b="b" l="l" r="r" t="t"/>
            <a:pathLst>
              <a:path extrusionOk="0" h="11515580" w="27529152">
                <a:moveTo>
                  <a:pt x="0" y="0"/>
                </a:moveTo>
                <a:lnTo>
                  <a:pt x="27529152" y="0"/>
                </a:lnTo>
                <a:lnTo>
                  <a:pt x="27529152" y="11515580"/>
                </a:lnTo>
                <a:lnTo>
                  <a:pt x="0" y="11515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14"/>
          <p:cNvSpPr/>
          <p:nvPr/>
        </p:nvSpPr>
        <p:spPr>
          <a:xfrm>
            <a:off x="-212090" y="4024062"/>
            <a:ext cx="1397784" cy="4003270"/>
          </a:xfrm>
          <a:custGeom>
            <a:rect b="b" l="l" r="r" t="t"/>
            <a:pathLst>
              <a:path extrusionOk="0" h="4003270" w="1397784">
                <a:moveTo>
                  <a:pt x="0" y="0"/>
                </a:moveTo>
                <a:lnTo>
                  <a:pt x="1397784" y="0"/>
                </a:lnTo>
                <a:lnTo>
                  <a:pt x="1397784" y="4003270"/>
                </a:lnTo>
                <a:lnTo>
                  <a:pt x="0" y="4003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14"/>
          <p:cNvSpPr/>
          <p:nvPr/>
        </p:nvSpPr>
        <p:spPr>
          <a:xfrm>
            <a:off x="17149610" y="4024062"/>
            <a:ext cx="1397784" cy="4003270"/>
          </a:xfrm>
          <a:custGeom>
            <a:rect b="b" l="l" r="r" t="t"/>
            <a:pathLst>
              <a:path extrusionOk="0" h="4003270" w="1397784">
                <a:moveTo>
                  <a:pt x="0" y="0"/>
                </a:moveTo>
                <a:lnTo>
                  <a:pt x="1397784" y="0"/>
                </a:lnTo>
                <a:lnTo>
                  <a:pt x="1397784" y="4003270"/>
                </a:lnTo>
                <a:lnTo>
                  <a:pt x="0" y="4003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14"/>
          <p:cNvSpPr/>
          <p:nvPr/>
        </p:nvSpPr>
        <p:spPr>
          <a:xfrm>
            <a:off x="16084680" y="5617184"/>
            <a:ext cx="1554246" cy="2550374"/>
          </a:xfrm>
          <a:custGeom>
            <a:rect b="b" l="l" r="r" t="t"/>
            <a:pathLst>
              <a:path extrusionOk="0" h="2550374" w="1554246">
                <a:moveTo>
                  <a:pt x="0" y="0"/>
                </a:moveTo>
                <a:lnTo>
                  <a:pt x="1554246" y="0"/>
                </a:lnTo>
                <a:lnTo>
                  <a:pt x="1554246" y="2550374"/>
                </a:lnTo>
                <a:lnTo>
                  <a:pt x="0" y="255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3" name="Google Shape;283;p14"/>
          <p:cNvSpPr/>
          <p:nvPr/>
        </p:nvSpPr>
        <p:spPr>
          <a:xfrm>
            <a:off x="2965184" y="-327570"/>
            <a:ext cx="2417376" cy="3998882"/>
          </a:xfrm>
          <a:custGeom>
            <a:rect b="b" l="l" r="r" t="t"/>
            <a:pathLst>
              <a:path extrusionOk="0" h="3998882" w="2417376">
                <a:moveTo>
                  <a:pt x="0" y="0"/>
                </a:moveTo>
                <a:lnTo>
                  <a:pt x="2417376" y="0"/>
                </a:lnTo>
                <a:lnTo>
                  <a:pt x="2417376" y="3998882"/>
                </a:lnTo>
                <a:lnTo>
                  <a:pt x="0" y="39988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14"/>
          <p:cNvSpPr txBox="1"/>
          <p:nvPr/>
        </p:nvSpPr>
        <p:spPr>
          <a:xfrm>
            <a:off x="3683470" y="4552917"/>
            <a:ext cx="10921037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0" u="none" cap="none" strike="noStrike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Conclusiones</a:t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3086698" y="6591598"/>
            <a:ext cx="1212918" cy="1358660"/>
          </a:xfrm>
          <a:custGeom>
            <a:rect b="b" l="l" r="r" t="t"/>
            <a:pathLst>
              <a:path extrusionOk="0" h="1358660" w="1212918">
                <a:moveTo>
                  <a:pt x="0" y="0"/>
                </a:moveTo>
                <a:lnTo>
                  <a:pt x="1212918" y="0"/>
                </a:lnTo>
                <a:lnTo>
                  <a:pt x="1212918" y="1358660"/>
                </a:lnTo>
                <a:lnTo>
                  <a:pt x="0" y="1358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6" name="Google Shape;286;p14"/>
          <p:cNvSpPr/>
          <p:nvPr/>
        </p:nvSpPr>
        <p:spPr>
          <a:xfrm>
            <a:off x="1185656" y="5476842"/>
            <a:ext cx="1554246" cy="2550374"/>
          </a:xfrm>
          <a:custGeom>
            <a:rect b="b" l="l" r="r" t="t"/>
            <a:pathLst>
              <a:path extrusionOk="0" h="2550374" w="1554246">
                <a:moveTo>
                  <a:pt x="0" y="0"/>
                </a:moveTo>
                <a:lnTo>
                  <a:pt x="1554246" y="0"/>
                </a:lnTo>
                <a:lnTo>
                  <a:pt x="1554246" y="2550374"/>
                </a:lnTo>
                <a:lnTo>
                  <a:pt x="0" y="255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p14"/>
          <p:cNvSpPr/>
          <p:nvPr/>
        </p:nvSpPr>
        <p:spPr>
          <a:xfrm>
            <a:off x="2224618" y="6912066"/>
            <a:ext cx="1212918" cy="1358660"/>
          </a:xfrm>
          <a:custGeom>
            <a:rect b="b" l="l" r="r" t="t"/>
            <a:pathLst>
              <a:path extrusionOk="0" h="1358660" w="1212918">
                <a:moveTo>
                  <a:pt x="0" y="0"/>
                </a:moveTo>
                <a:lnTo>
                  <a:pt x="1212918" y="0"/>
                </a:lnTo>
                <a:lnTo>
                  <a:pt x="1212918" y="1358660"/>
                </a:lnTo>
                <a:lnTo>
                  <a:pt x="0" y="1358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14"/>
          <p:cNvSpPr/>
          <p:nvPr/>
        </p:nvSpPr>
        <p:spPr>
          <a:xfrm>
            <a:off x="15016966" y="5886830"/>
            <a:ext cx="1397792" cy="2345736"/>
          </a:xfrm>
          <a:custGeom>
            <a:rect b="b" l="l" r="r" t="t"/>
            <a:pathLst>
              <a:path extrusionOk="0" h="2345736" w="1397792">
                <a:moveTo>
                  <a:pt x="0" y="0"/>
                </a:moveTo>
                <a:lnTo>
                  <a:pt x="1397792" y="0"/>
                </a:lnTo>
                <a:lnTo>
                  <a:pt x="1397792" y="2345736"/>
                </a:lnTo>
                <a:lnTo>
                  <a:pt x="0" y="2345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14"/>
          <p:cNvSpPr/>
          <p:nvPr/>
        </p:nvSpPr>
        <p:spPr>
          <a:xfrm>
            <a:off x="14228192" y="6668666"/>
            <a:ext cx="1212918" cy="1358660"/>
          </a:xfrm>
          <a:custGeom>
            <a:rect b="b" l="l" r="r" t="t"/>
            <a:pathLst>
              <a:path extrusionOk="0" h="1358660" w="1212918">
                <a:moveTo>
                  <a:pt x="0" y="0"/>
                </a:moveTo>
                <a:lnTo>
                  <a:pt x="1212918" y="0"/>
                </a:lnTo>
                <a:lnTo>
                  <a:pt x="1212918" y="1358660"/>
                </a:lnTo>
                <a:lnTo>
                  <a:pt x="0" y="1358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14"/>
          <p:cNvSpPr/>
          <p:nvPr/>
        </p:nvSpPr>
        <p:spPr>
          <a:xfrm>
            <a:off x="12905434" y="-327570"/>
            <a:ext cx="2417376" cy="3998882"/>
          </a:xfrm>
          <a:custGeom>
            <a:rect b="b" l="l" r="r" t="t"/>
            <a:pathLst>
              <a:path extrusionOk="0" h="3998882" w="2417376">
                <a:moveTo>
                  <a:pt x="0" y="0"/>
                </a:moveTo>
                <a:lnTo>
                  <a:pt x="2417376" y="0"/>
                </a:lnTo>
                <a:lnTo>
                  <a:pt x="2417376" y="3998882"/>
                </a:lnTo>
                <a:lnTo>
                  <a:pt x="0" y="39988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14"/>
          <p:cNvSpPr/>
          <p:nvPr/>
        </p:nvSpPr>
        <p:spPr>
          <a:xfrm>
            <a:off x="7935312" y="-327570"/>
            <a:ext cx="2417376" cy="3998882"/>
          </a:xfrm>
          <a:custGeom>
            <a:rect b="b" l="l" r="r" t="t"/>
            <a:pathLst>
              <a:path extrusionOk="0" h="3998882" w="2417376">
                <a:moveTo>
                  <a:pt x="0" y="0"/>
                </a:moveTo>
                <a:lnTo>
                  <a:pt x="2417376" y="0"/>
                </a:lnTo>
                <a:lnTo>
                  <a:pt x="2417376" y="3998882"/>
                </a:lnTo>
                <a:lnTo>
                  <a:pt x="0" y="39988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63d378b7d_1_118"/>
          <p:cNvSpPr/>
          <p:nvPr/>
        </p:nvSpPr>
        <p:spPr>
          <a:xfrm>
            <a:off x="-1682400" y="-366150"/>
            <a:ext cx="21652800" cy="12028890"/>
          </a:xfrm>
          <a:custGeom>
            <a:rect b="b" l="l" r="r" t="t"/>
            <a:pathLst>
              <a:path extrusionOk="0" h="12028890" w="21652800">
                <a:moveTo>
                  <a:pt x="0" y="0"/>
                </a:moveTo>
                <a:lnTo>
                  <a:pt x="21652800" y="0"/>
                </a:lnTo>
                <a:lnTo>
                  <a:pt x="21652800" y="12028890"/>
                </a:lnTo>
                <a:lnTo>
                  <a:pt x="0" y="12028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g3663d378b7d_1_118"/>
          <p:cNvSpPr/>
          <p:nvPr/>
        </p:nvSpPr>
        <p:spPr>
          <a:xfrm>
            <a:off x="17533150" y="6523076"/>
            <a:ext cx="1020298" cy="2922248"/>
          </a:xfrm>
          <a:custGeom>
            <a:rect b="b" l="l" r="r" t="t"/>
            <a:pathLst>
              <a:path extrusionOk="0" h="2922248" w="1020298">
                <a:moveTo>
                  <a:pt x="0" y="0"/>
                </a:moveTo>
                <a:lnTo>
                  <a:pt x="1020298" y="0"/>
                </a:lnTo>
                <a:lnTo>
                  <a:pt x="1020298" y="2922248"/>
                </a:lnTo>
                <a:lnTo>
                  <a:pt x="0" y="2922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g3663d378b7d_1_118"/>
          <p:cNvSpPr/>
          <p:nvPr/>
        </p:nvSpPr>
        <p:spPr>
          <a:xfrm>
            <a:off x="181886" y="7769796"/>
            <a:ext cx="1020328" cy="1712174"/>
          </a:xfrm>
          <a:custGeom>
            <a:rect b="b" l="l" r="r" t="t"/>
            <a:pathLst>
              <a:path extrusionOk="0" h="1712174" w="1020328">
                <a:moveTo>
                  <a:pt x="0" y="0"/>
                </a:moveTo>
                <a:lnTo>
                  <a:pt x="1020328" y="0"/>
                </a:lnTo>
                <a:lnTo>
                  <a:pt x="1020328" y="1712174"/>
                </a:lnTo>
                <a:lnTo>
                  <a:pt x="0" y="1712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g3663d378b7d_1_118"/>
          <p:cNvSpPr txBox="1"/>
          <p:nvPr/>
        </p:nvSpPr>
        <p:spPr>
          <a:xfrm>
            <a:off x="1405800" y="497650"/>
            <a:ext cx="16263300" cy="9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703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A partir de los resultados obtenidos y el análisis de los mismos:</a:t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⏳ Esc. 1:  </a:t>
            </a:r>
            <a:r>
              <a:rPr b="1" lang="cs-CZ" sz="2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BCerv = 1 , BCoct = 1 , UR = 6 </a:t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Altas </a:t>
            </a: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esperas</a:t>
            </a: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y abandono</a:t>
            </a: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→ sistema totalmente saturado</a:t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💸 Esc. 2: </a:t>
            </a: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cs-CZ" sz="2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BCerv= 5, BCoct = 3, UR = 2 </a:t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Sin abandonos pero ociosidad &gt;50% → alto costo debido a mala asignación de personal</a:t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👤 Esc. 3: </a:t>
            </a: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cs-CZ" sz="2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BCerv = 3, BCoct = 1, UR = 6 </a:t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Buenas esperas, pero abandonos considerables de cocteleros→ siguen ociosos los cerveceros.</a:t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⚖️ Esc. 4: </a:t>
            </a: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cs-CZ" sz="2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BCerv = 2, BCoct = 1, UR = 2 </a:t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40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Mejor balance → buenas esperas y arrepentimientos,  y mínima ociosidad. </a:t>
            </a:r>
            <a:endParaRPr sz="3403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4" name="Google Shape;304;g3663d378b7d_1_118"/>
          <p:cNvSpPr/>
          <p:nvPr/>
        </p:nvSpPr>
        <p:spPr>
          <a:xfrm>
            <a:off x="16628680" y="8475786"/>
            <a:ext cx="885342" cy="991722"/>
          </a:xfrm>
          <a:custGeom>
            <a:rect b="b" l="l" r="r" t="t"/>
            <a:pathLst>
              <a:path extrusionOk="0" h="991722" w="885342">
                <a:moveTo>
                  <a:pt x="0" y="0"/>
                </a:moveTo>
                <a:lnTo>
                  <a:pt x="885342" y="0"/>
                </a:lnTo>
                <a:lnTo>
                  <a:pt x="885342" y="991722"/>
                </a:lnTo>
                <a:lnTo>
                  <a:pt x="0" y="99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22786a611_1_29"/>
          <p:cNvSpPr/>
          <p:nvPr/>
        </p:nvSpPr>
        <p:spPr>
          <a:xfrm>
            <a:off x="-1682400" y="-366150"/>
            <a:ext cx="21652800" cy="12028890"/>
          </a:xfrm>
          <a:custGeom>
            <a:rect b="b" l="l" r="r" t="t"/>
            <a:pathLst>
              <a:path extrusionOk="0" h="12028890" w="21652800">
                <a:moveTo>
                  <a:pt x="0" y="0"/>
                </a:moveTo>
                <a:lnTo>
                  <a:pt x="21652800" y="0"/>
                </a:lnTo>
                <a:lnTo>
                  <a:pt x="21652800" y="12028890"/>
                </a:lnTo>
                <a:lnTo>
                  <a:pt x="0" y="12028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1" name="Google Shape;311;g3822786a611_1_29"/>
          <p:cNvSpPr txBox="1"/>
          <p:nvPr/>
        </p:nvSpPr>
        <p:spPr>
          <a:xfrm>
            <a:off x="1774938" y="3771350"/>
            <a:ext cx="147381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Podemos concluir que le recomendamos a la </a:t>
            </a:r>
            <a:r>
              <a:rPr lang="cs-CZ" sz="3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organización</a:t>
            </a:r>
            <a:r>
              <a:rPr lang="cs-CZ" sz="3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del festival que l</a:t>
            </a:r>
            <a:r>
              <a:rPr lang="cs-CZ" sz="3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 mejor opción para lograr un equilibrio entre satisfacción del público y asignación de bartenders es el escenario 4</a:t>
            </a:r>
            <a:endParaRPr sz="34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"/>
              <a:buChar char="●"/>
            </a:pPr>
            <a:r>
              <a:rPr lang="cs-CZ" sz="3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Minimiza el abandono</a:t>
            </a:r>
            <a:endParaRPr sz="34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Lexend"/>
              <a:buChar char="●"/>
            </a:pPr>
            <a:r>
              <a:rPr lang="cs-CZ" sz="3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Mantiene tiempos de espera moderados</a:t>
            </a:r>
            <a:endParaRPr sz="34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2" name="Google Shape;312;g3822786a611_1_29"/>
          <p:cNvSpPr txBox="1"/>
          <p:nvPr/>
        </p:nvSpPr>
        <p:spPr>
          <a:xfrm>
            <a:off x="1774950" y="2413050"/>
            <a:ext cx="62517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603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Conclusion final</a:t>
            </a:r>
            <a:endParaRPr b="1" sz="4603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63d378b7d_1_107"/>
          <p:cNvSpPr/>
          <p:nvPr/>
        </p:nvSpPr>
        <p:spPr>
          <a:xfrm>
            <a:off x="-1682400" y="-592438"/>
            <a:ext cx="29182190" cy="12108018"/>
          </a:xfrm>
          <a:custGeom>
            <a:rect b="b" l="l" r="r" t="t"/>
            <a:pathLst>
              <a:path extrusionOk="0" h="12108018" w="29182190">
                <a:moveTo>
                  <a:pt x="0" y="0"/>
                </a:moveTo>
                <a:lnTo>
                  <a:pt x="29182190" y="0"/>
                </a:lnTo>
                <a:lnTo>
                  <a:pt x="29182190" y="12108018"/>
                </a:lnTo>
                <a:lnTo>
                  <a:pt x="0" y="12108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g3663d378b7d_1_107"/>
          <p:cNvSpPr txBox="1"/>
          <p:nvPr/>
        </p:nvSpPr>
        <p:spPr>
          <a:xfrm>
            <a:off x="747508" y="3305175"/>
            <a:ext cx="9916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¡Muchas Gracias!</a:t>
            </a:r>
            <a:endParaRPr/>
          </a:p>
        </p:txBody>
      </p:sp>
      <p:sp>
        <p:nvSpPr>
          <p:cNvPr id="323" name="Google Shape;323;g3663d378b7d_1_107"/>
          <p:cNvSpPr/>
          <p:nvPr/>
        </p:nvSpPr>
        <p:spPr>
          <a:xfrm>
            <a:off x="10664268" y="1576516"/>
            <a:ext cx="5888318" cy="6594744"/>
          </a:xfrm>
          <a:custGeom>
            <a:rect b="b" l="l" r="r" t="t"/>
            <a:pathLst>
              <a:path extrusionOk="0" h="6594744" w="5888318">
                <a:moveTo>
                  <a:pt x="0" y="0"/>
                </a:moveTo>
                <a:lnTo>
                  <a:pt x="5888318" y="0"/>
                </a:lnTo>
                <a:lnTo>
                  <a:pt x="5888318" y="6594744"/>
                </a:lnTo>
                <a:lnTo>
                  <a:pt x="0" y="6594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g3663d378b7d_1_107"/>
          <p:cNvSpPr/>
          <p:nvPr/>
        </p:nvSpPr>
        <p:spPr>
          <a:xfrm>
            <a:off x="8643700" y="-592438"/>
            <a:ext cx="2020556" cy="3342452"/>
          </a:xfrm>
          <a:custGeom>
            <a:rect b="b" l="l" r="r" t="t"/>
            <a:pathLst>
              <a:path extrusionOk="0" h="3342452" w="2020556">
                <a:moveTo>
                  <a:pt x="0" y="0"/>
                </a:moveTo>
                <a:lnTo>
                  <a:pt x="2020556" y="0"/>
                </a:lnTo>
                <a:lnTo>
                  <a:pt x="2020556" y="3342452"/>
                </a:lnTo>
                <a:lnTo>
                  <a:pt x="0" y="3342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-29326" y="-20"/>
            <a:ext cx="18346652" cy="10287020"/>
          </a:xfrm>
          <a:custGeom>
            <a:rect b="b" l="l" r="r" t="t"/>
            <a:pathLst>
              <a:path extrusionOk="0" h="10287020" w="18346652">
                <a:moveTo>
                  <a:pt x="0" y="0"/>
                </a:moveTo>
                <a:lnTo>
                  <a:pt x="18346652" y="0"/>
                </a:lnTo>
                <a:lnTo>
                  <a:pt x="18346652" y="10287020"/>
                </a:lnTo>
                <a:lnTo>
                  <a:pt x="0" y="102870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 txBox="1"/>
          <p:nvPr/>
        </p:nvSpPr>
        <p:spPr>
          <a:xfrm>
            <a:off x="4574325" y="2113650"/>
            <a:ext cx="913935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9000" u="none" cap="none" strike="noStrike">
                <a:solidFill>
                  <a:srgbClr val="6B87F4"/>
                </a:solidFill>
                <a:latin typeface="Limelight"/>
                <a:ea typeface="Limelight"/>
                <a:cs typeface="Limelight"/>
                <a:sym typeface="Limelight"/>
              </a:rPr>
              <a:t>Motivo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4574525" y="3668100"/>
            <a:ext cx="97209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3303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 el fin de aprovechar las herramientas sobre simulación dadas durante las clases, decidimos tomar el caso de una barra de bebidas en un </a:t>
            </a:r>
            <a:r>
              <a:rPr lang="cs-CZ" sz="3303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festival </a:t>
            </a:r>
            <a:r>
              <a:rPr b="0" i="0" lang="cs-CZ" sz="3303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ya que, de la misma, se pueden identificar y utilizar conceptos tales como arrepentimiento, variables de control vectorizadas, cálculos de f.d.p.s, etc.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4461272" y="4381820"/>
            <a:ext cx="1244822" cy="3565310"/>
          </a:xfrm>
          <a:custGeom>
            <a:rect b="b" l="l" r="r" t="t"/>
            <a:pathLst>
              <a:path extrusionOk="0" h="3565310" w="1244822">
                <a:moveTo>
                  <a:pt x="0" y="0"/>
                </a:moveTo>
                <a:lnTo>
                  <a:pt x="1244822" y="0"/>
                </a:lnTo>
                <a:lnTo>
                  <a:pt x="1244822" y="3565310"/>
                </a:lnTo>
                <a:lnTo>
                  <a:pt x="0" y="3565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1958822" y="4381820"/>
            <a:ext cx="1244822" cy="3565310"/>
          </a:xfrm>
          <a:custGeom>
            <a:rect b="b" l="l" r="r" t="t"/>
            <a:pathLst>
              <a:path extrusionOk="0" h="3565310" w="1244822">
                <a:moveTo>
                  <a:pt x="0" y="0"/>
                </a:moveTo>
                <a:lnTo>
                  <a:pt x="1244822" y="0"/>
                </a:lnTo>
                <a:lnTo>
                  <a:pt x="1244822" y="3565310"/>
                </a:lnTo>
                <a:lnTo>
                  <a:pt x="0" y="3565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>
            <a:off x="3479584" y="5942492"/>
            <a:ext cx="1244848" cy="2089008"/>
          </a:xfrm>
          <a:custGeom>
            <a:rect b="b" l="l" r="r" t="t"/>
            <a:pathLst>
              <a:path extrusionOk="0" h="2089008" w="1244848">
                <a:moveTo>
                  <a:pt x="0" y="0"/>
                </a:moveTo>
                <a:lnTo>
                  <a:pt x="1244848" y="0"/>
                </a:lnTo>
                <a:lnTo>
                  <a:pt x="1244848" y="2089008"/>
                </a:lnTo>
                <a:lnTo>
                  <a:pt x="0" y="2089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>
            <a:off x="15502234" y="5942492"/>
            <a:ext cx="1244848" cy="2089008"/>
          </a:xfrm>
          <a:custGeom>
            <a:rect b="b" l="l" r="r" t="t"/>
            <a:pathLst>
              <a:path extrusionOk="0" h="2089008" w="1244848">
                <a:moveTo>
                  <a:pt x="0" y="0"/>
                </a:moveTo>
                <a:lnTo>
                  <a:pt x="1244848" y="0"/>
                </a:lnTo>
                <a:lnTo>
                  <a:pt x="1244848" y="2089008"/>
                </a:lnTo>
                <a:lnTo>
                  <a:pt x="0" y="2089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63d378b7d_1_40"/>
          <p:cNvSpPr/>
          <p:nvPr/>
        </p:nvSpPr>
        <p:spPr>
          <a:xfrm>
            <a:off x="-1727048" y="280300"/>
            <a:ext cx="21652800" cy="12028890"/>
          </a:xfrm>
          <a:custGeom>
            <a:rect b="b" l="l" r="r" t="t"/>
            <a:pathLst>
              <a:path extrusionOk="0" h="12028890" w="21652800">
                <a:moveTo>
                  <a:pt x="0" y="0"/>
                </a:moveTo>
                <a:lnTo>
                  <a:pt x="21652800" y="0"/>
                </a:lnTo>
                <a:lnTo>
                  <a:pt x="21652800" y="12028890"/>
                </a:lnTo>
                <a:lnTo>
                  <a:pt x="0" y="12028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g3663d378b7d_1_40"/>
          <p:cNvSpPr/>
          <p:nvPr/>
        </p:nvSpPr>
        <p:spPr>
          <a:xfrm>
            <a:off x="17026100" y="6625100"/>
            <a:ext cx="1020298" cy="2922248"/>
          </a:xfrm>
          <a:custGeom>
            <a:rect b="b" l="l" r="r" t="t"/>
            <a:pathLst>
              <a:path extrusionOk="0" h="2922248" w="1020298">
                <a:moveTo>
                  <a:pt x="0" y="0"/>
                </a:moveTo>
                <a:lnTo>
                  <a:pt x="1020298" y="0"/>
                </a:lnTo>
                <a:lnTo>
                  <a:pt x="1020298" y="2922248"/>
                </a:lnTo>
                <a:lnTo>
                  <a:pt x="0" y="2922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g3663d378b7d_1_40"/>
          <p:cNvSpPr/>
          <p:nvPr/>
        </p:nvSpPr>
        <p:spPr>
          <a:xfrm>
            <a:off x="112190" y="7792876"/>
            <a:ext cx="1020366" cy="1674326"/>
          </a:xfrm>
          <a:custGeom>
            <a:rect b="b" l="l" r="r" t="t"/>
            <a:pathLst>
              <a:path extrusionOk="0" h="1674326" w="1020366">
                <a:moveTo>
                  <a:pt x="0" y="0"/>
                </a:moveTo>
                <a:lnTo>
                  <a:pt x="1020366" y="0"/>
                </a:lnTo>
                <a:lnTo>
                  <a:pt x="1020366" y="1674326"/>
                </a:lnTo>
                <a:lnTo>
                  <a:pt x="0" y="16743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g3663d378b7d_1_40"/>
          <p:cNvSpPr/>
          <p:nvPr/>
        </p:nvSpPr>
        <p:spPr>
          <a:xfrm>
            <a:off x="1132556" y="8555626"/>
            <a:ext cx="885342" cy="991722"/>
          </a:xfrm>
          <a:custGeom>
            <a:rect b="b" l="l" r="r" t="t"/>
            <a:pathLst>
              <a:path extrusionOk="0" h="991722" w="885342">
                <a:moveTo>
                  <a:pt x="0" y="0"/>
                </a:moveTo>
                <a:lnTo>
                  <a:pt x="885342" y="0"/>
                </a:lnTo>
                <a:lnTo>
                  <a:pt x="885342" y="991722"/>
                </a:lnTo>
                <a:lnTo>
                  <a:pt x="0" y="99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g3663d378b7d_1_40"/>
          <p:cNvSpPr/>
          <p:nvPr/>
        </p:nvSpPr>
        <p:spPr>
          <a:xfrm>
            <a:off x="15707174" y="8630039"/>
            <a:ext cx="885344" cy="991724"/>
          </a:xfrm>
          <a:custGeom>
            <a:rect b="b" l="l" r="r" t="t"/>
            <a:pathLst>
              <a:path extrusionOk="0" h="991724" w="885344">
                <a:moveTo>
                  <a:pt x="0" y="0"/>
                </a:moveTo>
                <a:lnTo>
                  <a:pt x="885344" y="0"/>
                </a:lnTo>
                <a:lnTo>
                  <a:pt x="885344" y="991724"/>
                </a:lnTo>
                <a:lnTo>
                  <a:pt x="0" y="9917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g3663d378b7d_1_40"/>
          <p:cNvSpPr txBox="1"/>
          <p:nvPr/>
        </p:nvSpPr>
        <p:spPr>
          <a:xfrm>
            <a:off x="3720100" y="853093"/>
            <a:ext cx="10289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400">
                <a:solidFill>
                  <a:srgbClr val="6B87F4"/>
                </a:solidFill>
                <a:latin typeface="Limelight"/>
                <a:ea typeface="Limelight"/>
                <a:cs typeface="Limelight"/>
                <a:sym typeface="Limelight"/>
              </a:rPr>
              <a:t>Problemática</a:t>
            </a:r>
            <a:endParaRPr sz="2200"/>
          </a:p>
        </p:txBody>
      </p:sp>
      <p:sp>
        <p:nvSpPr>
          <p:cNvPr id="126" name="Google Shape;126;g3663d378b7d_1_40"/>
          <p:cNvSpPr/>
          <p:nvPr/>
        </p:nvSpPr>
        <p:spPr>
          <a:xfrm>
            <a:off x="1063786" y="1104765"/>
            <a:ext cx="1022879" cy="1622285"/>
          </a:xfrm>
          <a:custGeom>
            <a:rect b="b" l="l" r="r" t="t"/>
            <a:pathLst>
              <a:path extrusionOk="0" h="1712174" w="1020328">
                <a:moveTo>
                  <a:pt x="0" y="0"/>
                </a:moveTo>
                <a:lnTo>
                  <a:pt x="1020328" y="0"/>
                </a:lnTo>
                <a:lnTo>
                  <a:pt x="1020328" y="1712174"/>
                </a:lnTo>
                <a:lnTo>
                  <a:pt x="0" y="1712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g3663d378b7d_1_40"/>
          <p:cNvSpPr txBox="1"/>
          <p:nvPr/>
        </p:nvSpPr>
        <p:spPr>
          <a:xfrm>
            <a:off x="2622563" y="1838300"/>
            <a:ext cx="12913500" cy="7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Dado que en festivales la demanda de bebidas es masiva y concentrada en poco tiempo, surgen diversas problemáticas:</a:t>
            </a:r>
            <a:endParaRPr sz="3303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38340" lvl="0" marL="45720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3"/>
              <a:buFont typeface="Questrial"/>
              <a:buChar char="●"/>
            </a:pPr>
            <a:r>
              <a:rPr lang="cs-CZ" sz="3303" u="sng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Largas colas en las barras</a:t>
            </a: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→ generan abandono de clientes y pérdida de ventas.</a:t>
            </a:r>
            <a:endParaRPr sz="3303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38340" lvl="0" marL="45720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3"/>
              <a:buFont typeface="Questrial"/>
              <a:buChar char="●"/>
            </a:pPr>
            <a:r>
              <a:rPr lang="cs-CZ" sz="3303" u="sng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Diferencia de tiempos de preparación entre cócteles</a:t>
            </a: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</a:t>
            </a:r>
            <a:r>
              <a:rPr lang="cs-CZ" sz="3303" u="sng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lentos</a:t>
            </a: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 </a:t>
            </a:r>
            <a:r>
              <a:rPr lang="cs-CZ" sz="3303" u="sng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 cervezas </a:t>
            </a: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cs-CZ" sz="3303" u="sng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rápidas</a:t>
            </a: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 → crea desbalance.</a:t>
            </a:r>
            <a:endParaRPr sz="3303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38340" lvl="0" marL="45720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3"/>
              <a:buFont typeface="Questrial"/>
              <a:buChar char="●"/>
            </a:pPr>
            <a:r>
              <a:rPr lang="cs-CZ" sz="3303" u="sng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Distribución </a:t>
            </a: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fija de </a:t>
            </a:r>
            <a:r>
              <a:rPr lang="cs-CZ" sz="3303" u="sng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bartenders no siempre aprovecha </a:t>
            </a: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 </a:t>
            </a:r>
            <a:r>
              <a:rPr lang="cs-CZ" sz="3303" u="sng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tiempo </a:t>
            </a: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→ hay ociosidad en un puesto mientras el otro está saturado.</a:t>
            </a:r>
            <a:endParaRPr sz="3303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3" u="sng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Esto conlleva a un </a:t>
            </a:r>
            <a:r>
              <a:rPr lang="cs-CZ" sz="3303" u="sng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impacto considerable </a:t>
            </a:r>
            <a:r>
              <a:rPr lang="cs-CZ" sz="330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satisfacción del público, reducción de ingresos y costos mayores por mala asignación de recursos,</a:t>
            </a:r>
            <a:endParaRPr sz="3303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63d378b7d_1_55"/>
          <p:cNvSpPr/>
          <p:nvPr/>
        </p:nvSpPr>
        <p:spPr>
          <a:xfrm>
            <a:off x="-29326" y="-20"/>
            <a:ext cx="18346652" cy="10287020"/>
          </a:xfrm>
          <a:custGeom>
            <a:rect b="b" l="l" r="r" t="t"/>
            <a:pathLst>
              <a:path extrusionOk="0" h="10287020" w="18346652">
                <a:moveTo>
                  <a:pt x="0" y="0"/>
                </a:moveTo>
                <a:lnTo>
                  <a:pt x="18346652" y="0"/>
                </a:lnTo>
                <a:lnTo>
                  <a:pt x="18346652" y="10287020"/>
                </a:lnTo>
                <a:lnTo>
                  <a:pt x="0" y="102870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g3663d378b7d_1_55"/>
          <p:cNvSpPr txBox="1"/>
          <p:nvPr/>
        </p:nvSpPr>
        <p:spPr>
          <a:xfrm>
            <a:off x="4574250" y="1875525"/>
            <a:ext cx="9139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9000">
                <a:solidFill>
                  <a:srgbClr val="6B87F4"/>
                </a:solidFill>
                <a:latin typeface="Limelight"/>
                <a:ea typeface="Limelight"/>
                <a:cs typeface="Limelight"/>
                <a:sym typeface="Limelight"/>
              </a:rPr>
              <a:t>Objetivo</a:t>
            </a:r>
            <a:endParaRPr/>
          </a:p>
        </p:txBody>
      </p:sp>
      <p:sp>
        <p:nvSpPr>
          <p:cNvPr id="138" name="Google Shape;138;g3663d378b7d_1_55"/>
          <p:cNvSpPr txBox="1"/>
          <p:nvPr/>
        </p:nvSpPr>
        <p:spPr>
          <a:xfrm>
            <a:off x="4574525" y="3668100"/>
            <a:ext cx="97209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303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Optimizar la operación de las barras de bebidas en festivales multitudinarios para reducir tiempos de espera, minimizar abandonos y maximizar la optimizacion de los bartenders.</a:t>
            </a:r>
            <a:endParaRPr/>
          </a:p>
        </p:txBody>
      </p:sp>
      <p:sp>
        <p:nvSpPr>
          <p:cNvPr id="139" name="Google Shape;139;g3663d378b7d_1_55"/>
          <p:cNvSpPr/>
          <p:nvPr/>
        </p:nvSpPr>
        <p:spPr>
          <a:xfrm>
            <a:off x="14461272" y="4381820"/>
            <a:ext cx="1244822" cy="3565310"/>
          </a:xfrm>
          <a:custGeom>
            <a:rect b="b" l="l" r="r" t="t"/>
            <a:pathLst>
              <a:path extrusionOk="0" h="3565310" w="1244822">
                <a:moveTo>
                  <a:pt x="0" y="0"/>
                </a:moveTo>
                <a:lnTo>
                  <a:pt x="1244822" y="0"/>
                </a:lnTo>
                <a:lnTo>
                  <a:pt x="1244822" y="3565310"/>
                </a:lnTo>
                <a:lnTo>
                  <a:pt x="0" y="3565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g3663d378b7d_1_55"/>
          <p:cNvSpPr/>
          <p:nvPr/>
        </p:nvSpPr>
        <p:spPr>
          <a:xfrm>
            <a:off x="1958822" y="4381820"/>
            <a:ext cx="1244822" cy="3565310"/>
          </a:xfrm>
          <a:custGeom>
            <a:rect b="b" l="l" r="r" t="t"/>
            <a:pathLst>
              <a:path extrusionOk="0" h="3565310" w="1244822">
                <a:moveTo>
                  <a:pt x="0" y="0"/>
                </a:moveTo>
                <a:lnTo>
                  <a:pt x="1244822" y="0"/>
                </a:lnTo>
                <a:lnTo>
                  <a:pt x="1244822" y="3565310"/>
                </a:lnTo>
                <a:lnTo>
                  <a:pt x="0" y="3565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g3663d378b7d_1_55"/>
          <p:cNvSpPr/>
          <p:nvPr/>
        </p:nvSpPr>
        <p:spPr>
          <a:xfrm>
            <a:off x="3479584" y="5942492"/>
            <a:ext cx="1244848" cy="2089008"/>
          </a:xfrm>
          <a:custGeom>
            <a:rect b="b" l="l" r="r" t="t"/>
            <a:pathLst>
              <a:path extrusionOk="0" h="2089008" w="1244848">
                <a:moveTo>
                  <a:pt x="0" y="0"/>
                </a:moveTo>
                <a:lnTo>
                  <a:pt x="1244848" y="0"/>
                </a:lnTo>
                <a:lnTo>
                  <a:pt x="1244848" y="2089008"/>
                </a:lnTo>
                <a:lnTo>
                  <a:pt x="0" y="2089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g3663d378b7d_1_55"/>
          <p:cNvSpPr/>
          <p:nvPr/>
        </p:nvSpPr>
        <p:spPr>
          <a:xfrm>
            <a:off x="15502234" y="5942492"/>
            <a:ext cx="1244848" cy="2089008"/>
          </a:xfrm>
          <a:custGeom>
            <a:rect b="b" l="l" r="r" t="t"/>
            <a:pathLst>
              <a:path extrusionOk="0" h="2089008" w="1244848">
                <a:moveTo>
                  <a:pt x="0" y="0"/>
                </a:moveTo>
                <a:lnTo>
                  <a:pt x="1244848" y="0"/>
                </a:lnTo>
                <a:lnTo>
                  <a:pt x="1244848" y="2089008"/>
                </a:lnTo>
                <a:lnTo>
                  <a:pt x="0" y="2089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22786a611_1_38"/>
          <p:cNvSpPr/>
          <p:nvPr/>
        </p:nvSpPr>
        <p:spPr>
          <a:xfrm>
            <a:off x="-1682400" y="-592438"/>
            <a:ext cx="29182190" cy="12108018"/>
          </a:xfrm>
          <a:custGeom>
            <a:rect b="b" l="l" r="r" t="t"/>
            <a:pathLst>
              <a:path extrusionOk="0" h="12108018" w="29182190">
                <a:moveTo>
                  <a:pt x="0" y="0"/>
                </a:moveTo>
                <a:lnTo>
                  <a:pt x="29182190" y="0"/>
                </a:lnTo>
                <a:lnTo>
                  <a:pt x="29182190" y="12108018"/>
                </a:lnTo>
                <a:lnTo>
                  <a:pt x="0" y="12108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g3822786a611_1_38"/>
          <p:cNvSpPr/>
          <p:nvPr/>
        </p:nvSpPr>
        <p:spPr>
          <a:xfrm>
            <a:off x="-1682400" y="-592438"/>
            <a:ext cx="29182190" cy="12108018"/>
          </a:xfrm>
          <a:custGeom>
            <a:rect b="b" l="l" r="r" t="t"/>
            <a:pathLst>
              <a:path extrusionOk="0" h="12108018" w="29182190">
                <a:moveTo>
                  <a:pt x="0" y="0"/>
                </a:moveTo>
                <a:lnTo>
                  <a:pt x="29182190" y="0"/>
                </a:lnTo>
                <a:lnTo>
                  <a:pt x="29182190" y="12108018"/>
                </a:lnTo>
                <a:lnTo>
                  <a:pt x="0" y="12108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g3822786a611_1_38"/>
          <p:cNvSpPr txBox="1"/>
          <p:nvPr/>
        </p:nvSpPr>
        <p:spPr>
          <a:xfrm>
            <a:off x="747508" y="3305175"/>
            <a:ext cx="9916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0" u="none" cap="none" strike="noStrike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An</a:t>
            </a:r>
            <a:r>
              <a:rPr lang="cs-CZ" sz="1200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á</a:t>
            </a:r>
            <a:r>
              <a:rPr b="0" i="0" lang="cs-CZ" sz="12000" u="none" cap="none" strike="noStrike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lisis </a:t>
            </a:r>
            <a:r>
              <a:rPr lang="cs-CZ" sz="12000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Previo</a:t>
            </a:r>
            <a:endParaRPr/>
          </a:p>
        </p:txBody>
      </p:sp>
      <p:sp>
        <p:nvSpPr>
          <p:cNvPr id="151" name="Google Shape;151;g3822786a611_1_38"/>
          <p:cNvSpPr/>
          <p:nvPr/>
        </p:nvSpPr>
        <p:spPr>
          <a:xfrm>
            <a:off x="10664268" y="1576516"/>
            <a:ext cx="5888318" cy="6594744"/>
          </a:xfrm>
          <a:custGeom>
            <a:rect b="b" l="l" r="r" t="t"/>
            <a:pathLst>
              <a:path extrusionOk="0" h="6594744" w="5888318">
                <a:moveTo>
                  <a:pt x="0" y="0"/>
                </a:moveTo>
                <a:lnTo>
                  <a:pt x="5888318" y="0"/>
                </a:lnTo>
                <a:lnTo>
                  <a:pt x="5888318" y="6594744"/>
                </a:lnTo>
                <a:lnTo>
                  <a:pt x="0" y="6594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g3822786a611_1_38"/>
          <p:cNvSpPr/>
          <p:nvPr/>
        </p:nvSpPr>
        <p:spPr>
          <a:xfrm>
            <a:off x="8643700" y="-592438"/>
            <a:ext cx="2020556" cy="3342452"/>
          </a:xfrm>
          <a:custGeom>
            <a:rect b="b" l="l" r="r" t="t"/>
            <a:pathLst>
              <a:path extrusionOk="0" h="3342452" w="2020556">
                <a:moveTo>
                  <a:pt x="0" y="0"/>
                </a:moveTo>
                <a:lnTo>
                  <a:pt x="2020556" y="0"/>
                </a:lnTo>
                <a:lnTo>
                  <a:pt x="2020556" y="3342452"/>
                </a:lnTo>
                <a:lnTo>
                  <a:pt x="0" y="3342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63d378b7d_1_82"/>
          <p:cNvSpPr/>
          <p:nvPr/>
        </p:nvSpPr>
        <p:spPr>
          <a:xfrm>
            <a:off x="-1574710" y="-366150"/>
            <a:ext cx="21652800" cy="12028890"/>
          </a:xfrm>
          <a:custGeom>
            <a:rect b="b" l="l" r="r" t="t"/>
            <a:pathLst>
              <a:path extrusionOk="0" h="12028890" w="21652800">
                <a:moveTo>
                  <a:pt x="0" y="0"/>
                </a:moveTo>
                <a:lnTo>
                  <a:pt x="21652800" y="0"/>
                </a:lnTo>
                <a:lnTo>
                  <a:pt x="21652800" y="12028890"/>
                </a:lnTo>
                <a:lnTo>
                  <a:pt x="0" y="12028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g3663d378b7d_1_82"/>
          <p:cNvSpPr/>
          <p:nvPr/>
        </p:nvSpPr>
        <p:spPr>
          <a:xfrm>
            <a:off x="223782" y="6447737"/>
            <a:ext cx="1020298" cy="2922248"/>
          </a:xfrm>
          <a:custGeom>
            <a:rect b="b" l="l" r="r" t="t"/>
            <a:pathLst>
              <a:path extrusionOk="0" h="2922248" w="1020298">
                <a:moveTo>
                  <a:pt x="0" y="0"/>
                </a:moveTo>
                <a:lnTo>
                  <a:pt x="1020298" y="0"/>
                </a:lnTo>
                <a:lnTo>
                  <a:pt x="1020298" y="2922248"/>
                </a:lnTo>
                <a:lnTo>
                  <a:pt x="0" y="2922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g3663d378b7d_1_82"/>
          <p:cNvSpPr/>
          <p:nvPr/>
        </p:nvSpPr>
        <p:spPr>
          <a:xfrm>
            <a:off x="2315173" y="8475776"/>
            <a:ext cx="885342" cy="991722"/>
          </a:xfrm>
          <a:custGeom>
            <a:rect b="b" l="l" r="r" t="t"/>
            <a:pathLst>
              <a:path extrusionOk="0" h="991722" w="885342">
                <a:moveTo>
                  <a:pt x="0" y="0"/>
                </a:moveTo>
                <a:lnTo>
                  <a:pt x="885342" y="0"/>
                </a:lnTo>
                <a:lnTo>
                  <a:pt x="885342" y="991722"/>
                </a:lnTo>
                <a:lnTo>
                  <a:pt x="0" y="99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g3663d378b7d_1_82"/>
          <p:cNvSpPr/>
          <p:nvPr/>
        </p:nvSpPr>
        <p:spPr>
          <a:xfrm>
            <a:off x="15429580" y="8475786"/>
            <a:ext cx="885344" cy="991724"/>
          </a:xfrm>
          <a:custGeom>
            <a:rect b="b" l="l" r="r" t="t"/>
            <a:pathLst>
              <a:path extrusionOk="0" h="991724" w="885344">
                <a:moveTo>
                  <a:pt x="0" y="0"/>
                </a:moveTo>
                <a:lnTo>
                  <a:pt x="885344" y="0"/>
                </a:lnTo>
                <a:lnTo>
                  <a:pt x="885344" y="991724"/>
                </a:lnTo>
                <a:lnTo>
                  <a:pt x="0" y="9917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g3663d378b7d_1_82"/>
          <p:cNvSpPr txBox="1"/>
          <p:nvPr/>
        </p:nvSpPr>
        <p:spPr>
          <a:xfrm>
            <a:off x="1244080" y="485775"/>
            <a:ext cx="16015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00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Clasificación</a:t>
            </a:r>
            <a:r>
              <a:rPr lang="cs-CZ" sz="700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 de variables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6" name="Google Shape;166;g3663d378b7d_1_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7988" y="1783375"/>
            <a:ext cx="10514112" cy="7729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-1574710" y="-366150"/>
            <a:ext cx="21652800" cy="12028890"/>
          </a:xfrm>
          <a:custGeom>
            <a:rect b="b" l="l" r="r" t="t"/>
            <a:pathLst>
              <a:path extrusionOk="0" h="12028890" w="21652800">
                <a:moveTo>
                  <a:pt x="0" y="0"/>
                </a:moveTo>
                <a:lnTo>
                  <a:pt x="21652800" y="0"/>
                </a:lnTo>
                <a:lnTo>
                  <a:pt x="21652800" y="12028890"/>
                </a:lnTo>
                <a:lnTo>
                  <a:pt x="0" y="12028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4"/>
          <p:cNvSpPr/>
          <p:nvPr/>
        </p:nvSpPr>
        <p:spPr>
          <a:xfrm>
            <a:off x="223782" y="6447737"/>
            <a:ext cx="1020298" cy="2922248"/>
          </a:xfrm>
          <a:custGeom>
            <a:rect b="b" l="l" r="r" t="t"/>
            <a:pathLst>
              <a:path extrusionOk="0" h="2922248" w="1020298">
                <a:moveTo>
                  <a:pt x="0" y="0"/>
                </a:moveTo>
                <a:lnTo>
                  <a:pt x="1020298" y="0"/>
                </a:lnTo>
                <a:lnTo>
                  <a:pt x="1020298" y="2922248"/>
                </a:lnTo>
                <a:lnTo>
                  <a:pt x="0" y="2922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4"/>
          <p:cNvSpPr/>
          <p:nvPr/>
        </p:nvSpPr>
        <p:spPr>
          <a:xfrm>
            <a:off x="4027840" y="8475788"/>
            <a:ext cx="885342" cy="991722"/>
          </a:xfrm>
          <a:custGeom>
            <a:rect b="b" l="l" r="r" t="t"/>
            <a:pathLst>
              <a:path extrusionOk="0" h="991722" w="885342">
                <a:moveTo>
                  <a:pt x="0" y="0"/>
                </a:moveTo>
                <a:lnTo>
                  <a:pt x="885342" y="0"/>
                </a:lnTo>
                <a:lnTo>
                  <a:pt x="885342" y="991722"/>
                </a:lnTo>
                <a:lnTo>
                  <a:pt x="0" y="99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4"/>
          <p:cNvSpPr/>
          <p:nvPr/>
        </p:nvSpPr>
        <p:spPr>
          <a:xfrm>
            <a:off x="13595105" y="8475786"/>
            <a:ext cx="885342" cy="991722"/>
          </a:xfrm>
          <a:custGeom>
            <a:rect b="b" l="l" r="r" t="t"/>
            <a:pathLst>
              <a:path extrusionOk="0" h="991722" w="885342">
                <a:moveTo>
                  <a:pt x="0" y="0"/>
                </a:moveTo>
                <a:lnTo>
                  <a:pt x="885342" y="0"/>
                </a:lnTo>
                <a:lnTo>
                  <a:pt x="885342" y="991722"/>
                </a:lnTo>
                <a:lnTo>
                  <a:pt x="0" y="99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4"/>
          <p:cNvSpPr/>
          <p:nvPr/>
        </p:nvSpPr>
        <p:spPr>
          <a:xfrm>
            <a:off x="2315173" y="8475776"/>
            <a:ext cx="885342" cy="991722"/>
          </a:xfrm>
          <a:custGeom>
            <a:rect b="b" l="l" r="r" t="t"/>
            <a:pathLst>
              <a:path extrusionOk="0" h="991722" w="885342">
                <a:moveTo>
                  <a:pt x="0" y="0"/>
                </a:moveTo>
                <a:lnTo>
                  <a:pt x="885342" y="0"/>
                </a:lnTo>
                <a:lnTo>
                  <a:pt x="885342" y="991722"/>
                </a:lnTo>
                <a:lnTo>
                  <a:pt x="0" y="99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4"/>
          <p:cNvSpPr/>
          <p:nvPr/>
        </p:nvSpPr>
        <p:spPr>
          <a:xfrm>
            <a:off x="15429580" y="8475786"/>
            <a:ext cx="885344" cy="991724"/>
          </a:xfrm>
          <a:custGeom>
            <a:rect b="b" l="l" r="r" t="t"/>
            <a:pathLst>
              <a:path extrusionOk="0" h="991724" w="885344">
                <a:moveTo>
                  <a:pt x="0" y="0"/>
                </a:moveTo>
                <a:lnTo>
                  <a:pt x="885344" y="0"/>
                </a:lnTo>
                <a:lnTo>
                  <a:pt x="885344" y="991724"/>
                </a:lnTo>
                <a:lnTo>
                  <a:pt x="0" y="9917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4"/>
          <p:cNvSpPr txBox="1"/>
          <p:nvPr/>
        </p:nvSpPr>
        <p:spPr>
          <a:xfrm>
            <a:off x="1244080" y="485775"/>
            <a:ext cx="16015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7000" u="none" cap="none" strike="noStrike">
                <a:solidFill>
                  <a:srgbClr val="FFFFFF"/>
                </a:solidFill>
                <a:latin typeface="Limelight"/>
                <a:ea typeface="Limelight"/>
                <a:cs typeface="Limelight"/>
                <a:sym typeface="Limelight"/>
              </a:rPr>
              <a:t>Tablas de eventos</a:t>
            </a:r>
            <a:endParaRPr/>
          </a:p>
        </p:txBody>
      </p:sp>
      <p:pic>
        <p:nvPicPr>
          <p:cNvPr id="182" name="Google Shape;182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6850" y="1742492"/>
            <a:ext cx="11314300" cy="497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08300" y="7305388"/>
            <a:ext cx="86868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22786a611_0_0"/>
          <p:cNvSpPr/>
          <p:nvPr/>
        </p:nvSpPr>
        <p:spPr>
          <a:xfrm>
            <a:off x="-1682400" y="-125243"/>
            <a:ext cx="21652800" cy="11878529"/>
          </a:xfrm>
          <a:custGeom>
            <a:rect b="b" l="l" r="r" t="t"/>
            <a:pathLst>
              <a:path extrusionOk="0" h="12028890" w="21652800">
                <a:moveTo>
                  <a:pt x="0" y="0"/>
                </a:moveTo>
                <a:lnTo>
                  <a:pt x="21652800" y="0"/>
                </a:lnTo>
                <a:lnTo>
                  <a:pt x="21652800" y="12028890"/>
                </a:lnTo>
                <a:lnTo>
                  <a:pt x="0" y="12028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g3822786a611_0_0"/>
          <p:cNvSpPr txBox="1"/>
          <p:nvPr/>
        </p:nvSpPr>
        <p:spPr>
          <a:xfrm>
            <a:off x="2689250" y="1751425"/>
            <a:ext cx="79983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>
                <a:solidFill>
                  <a:srgbClr val="6B87F4"/>
                </a:solidFill>
                <a:latin typeface="Limelight"/>
                <a:ea typeface="Limelight"/>
                <a:cs typeface="Limelight"/>
                <a:sym typeface="Limelight"/>
              </a:rPr>
              <a:t>Software </a:t>
            </a:r>
            <a:r>
              <a:rPr lang="cs-CZ" sz="6000">
                <a:solidFill>
                  <a:srgbClr val="6B87F4"/>
                </a:solidFill>
                <a:latin typeface="Limelight"/>
                <a:ea typeface="Limelight"/>
                <a:cs typeface="Limelight"/>
                <a:sym typeface="Limelight"/>
              </a:rPr>
              <a:t>utilizado</a:t>
            </a:r>
            <a:endParaRPr sz="6000">
              <a:solidFill>
                <a:srgbClr val="6B87F4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191" name="Google Shape;191;g3822786a611_0_0" title="png-clipart-python-others-text-logo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2275" y="4315200"/>
            <a:ext cx="7266976" cy="21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822786a611_0_0"/>
          <p:cNvSpPr txBox="1"/>
          <p:nvPr/>
        </p:nvSpPr>
        <p:spPr>
          <a:xfrm>
            <a:off x="3052125" y="2914975"/>
            <a:ext cx="51435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 </a:t>
            </a:r>
            <a:r>
              <a:rPr lang="cs-CZ" sz="3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desarrolló</a:t>
            </a:r>
            <a:r>
              <a:rPr lang="cs-CZ" sz="3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un script en </a:t>
            </a:r>
            <a:r>
              <a:rPr lang="cs-CZ" sz="3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lang="cs-CZ" sz="3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ython que permitió realizar la </a:t>
            </a:r>
            <a:r>
              <a:rPr lang="cs-CZ" sz="3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simulación</a:t>
            </a:r>
            <a:r>
              <a:rPr lang="cs-CZ" sz="3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mediante la </a:t>
            </a:r>
            <a:r>
              <a:rPr lang="cs-CZ" sz="3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ejecución</a:t>
            </a:r>
            <a:r>
              <a:rPr lang="cs-CZ" sz="3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de una serie de pasos en el entorno Google Colab </a:t>
            </a:r>
            <a:r>
              <a:rPr lang="cs-CZ" sz="3800">
                <a:solidFill>
                  <a:srgbClr val="F9FAFB"/>
                </a:solidFill>
                <a:latin typeface="Questrial"/>
                <a:ea typeface="Questrial"/>
                <a:cs typeface="Questrial"/>
                <a:sym typeface="Questrial"/>
              </a:rPr>
              <a:t>que captura la dinámica del sistema de barras del festiva</a:t>
            </a:r>
            <a:endParaRPr sz="3800">
              <a:solidFill>
                <a:srgbClr val="F9FAFB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0769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/>
          <p:nvPr/>
        </p:nvSpPr>
        <p:spPr>
          <a:xfrm>
            <a:off x="-1682400" y="-366150"/>
            <a:ext cx="21652800" cy="12028890"/>
          </a:xfrm>
          <a:custGeom>
            <a:rect b="b" l="l" r="r" t="t"/>
            <a:pathLst>
              <a:path extrusionOk="0" h="12028890" w="21652800">
                <a:moveTo>
                  <a:pt x="0" y="0"/>
                </a:moveTo>
                <a:lnTo>
                  <a:pt x="21652800" y="0"/>
                </a:lnTo>
                <a:lnTo>
                  <a:pt x="21652800" y="12028890"/>
                </a:lnTo>
                <a:lnTo>
                  <a:pt x="0" y="12028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3"/>
          <p:cNvSpPr/>
          <p:nvPr/>
        </p:nvSpPr>
        <p:spPr>
          <a:xfrm>
            <a:off x="308060" y="7769792"/>
            <a:ext cx="1020316" cy="1712178"/>
          </a:xfrm>
          <a:custGeom>
            <a:rect b="b" l="l" r="r" t="t"/>
            <a:pathLst>
              <a:path extrusionOk="0" h="1712178" w="1020316">
                <a:moveTo>
                  <a:pt x="0" y="0"/>
                </a:moveTo>
                <a:lnTo>
                  <a:pt x="1020316" y="0"/>
                </a:lnTo>
                <a:lnTo>
                  <a:pt x="1020316" y="1712178"/>
                </a:lnTo>
                <a:lnTo>
                  <a:pt x="0" y="17121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3"/>
          <p:cNvSpPr/>
          <p:nvPr/>
        </p:nvSpPr>
        <p:spPr>
          <a:xfrm>
            <a:off x="17085426" y="7769796"/>
            <a:ext cx="1020328" cy="1712174"/>
          </a:xfrm>
          <a:custGeom>
            <a:rect b="b" l="l" r="r" t="t"/>
            <a:pathLst>
              <a:path extrusionOk="0" h="1712174" w="1020328">
                <a:moveTo>
                  <a:pt x="0" y="0"/>
                </a:moveTo>
                <a:lnTo>
                  <a:pt x="1020328" y="0"/>
                </a:lnTo>
                <a:lnTo>
                  <a:pt x="1020328" y="1712174"/>
                </a:lnTo>
                <a:lnTo>
                  <a:pt x="0" y="17121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3"/>
          <p:cNvSpPr txBox="1"/>
          <p:nvPr/>
        </p:nvSpPr>
        <p:spPr>
          <a:xfrm>
            <a:off x="1531425" y="1038225"/>
            <a:ext cx="152253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0799" u="none" cap="none" strike="noStrike">
                <a:solidFill>
                  <a:srgbClr val="5977F0"/>
                </a:solidFill>
                <a:latin typeface="Limelight"/>
                <a:ea typeface="Limelight"/>
                <a:cs typeface="Limelight"/>
                <a:sym typeface="Limelight"/>
              </a:rPr>
              <a:t>Calculo de las F.D.P</a:t>
            </a:r>
            <a:endParaRPr/>
          </a:p>
        </p:txBody>
      </p:sp>
      <p:pic>
        <p:nvPicPr>
          <p:cNvPr id="205" name="Google Shape;20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7750" y="3872675"/>
            <a:ext cx="51244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6350" y="3877425"/>
            <a:ext cx="515302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03538" y="3877413"/>
            <a:ext cx="515302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"/>
          <p:cNvSpPr txBox="1"/>
          <p:nvPr/>
        </p:nvSpPr>
        <p:spPr>
          <a:xfrm>
            <a:off x="858975" y="2782488"/>
            <a:ext cx="55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Intervalo entre arribos</a:t>
            </a:r>
            <a:endParaRPr sz="3000"/>
          </a:p>
        </p:txBody>
      </p:sp>
      <p:sp>
        <p:nvSpPr>
          <p:cNvPr id="209" name="Google Shape;209;p3"/>
          <p:cNvSpPr txBox="1"/>
          <p:nvPr/>
        </p:nvSpPr>
        <p:spPr>
          <a:xfrm>
            <a:off x="6388388" y="2669550"/>
            <a:ext cx="515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0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Tiempo de Preparación de cerveza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11603513" y="2671900"/>
            <a:ext cx="515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Tiempo de Preparación de Cócteles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1286775" y="8463650"/>
            <a:ext cx="4706400" cy="784500"/>
          </a:xfrm>
          <a:prstGeom prst="beve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6611750" y="8463650"/>
            <a:ext cx="4706400" cy="784500"/>
          </a:xfrm>
          <a:prstGeom prst="beve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11848588" y="8463650"/>
            <a:ext cx="4706400" cy="784500"/>
          </a:xfrm>
          <a:prstGeom prst="bevel">
            <a:avLst>
              <a:gd fmla="val 125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858975" y="8532638"/>
            <a:ext cx="55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Gauss Inverso</a:t>
            </a:r>
            <a:endParaRPr sz="3000"/>
          </a:p>
        </p:txBody>
      </p:sp>
      <p:sp>
        <p:nvSpPr>
          <p:cNvPr id="215" name="Google Shape;215;p3"/>
          <p:cNvSpPr txBox="1"/>
          <p:nvPr/>
        </p:nvSpPr>
        <p:spPr>
          <a:xfrm>
            <a:off x="6139875" y="8532638"/>
            <a:ext cx="55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Beta</a:t>
            </a:r>
            <a:endParaRPr sz="3000"/>
          </a:p>
        </p:txBody>
      </p:sp>
      <p:sp>
        <p:nvSpPr>
          <p:cNvPr id="216" name="Google Shape;216;p3"/>
          <p:cNvSpPr txBox="1"/>
          <p:nvPr/>
        </p:nvSpPr>
        <p:spPr>
          <a:xfrm>
            <a:off x="11702725" y="8532638"/>
            <a:ext cx="55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Johnson Sb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