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00" r:id="rId1"/>
  </p:sldMasterIdLst>
  <p:notesMasterIdLst>
    <p:notesMasterId r:id="rId13"/>
  </p:notesMasterIdLst>
  <p:sldIdLst>
    <p:sldId id="1526" r:id="rId2"/>
    <p:sldId id="258" r:id="rId3"/>
    <p:sldId id="1558" r:id="rId4"/>
    <p:sldId id="1559" r:id="rId5"/>
    <p:sldId id="1560" r:id="rId6"/>
    <p:sldId id="1557" r:id="rId7"/>
    <p:sldId id="1561" r:id="rId8"/>
    <p:sldId id="1562" r:id="rId9"/>
    <p:sldId id="1563" r:id="rId10"/>
    <p:sldId id="1556" r:id="rId11"/>
    <p:sldId id="1555" r:id="rId12"/>
  </p:sldIdLst>
  <p:sldSz cx="12192000" cy="6858000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Title page" id="{9850F0B5-28FB-5B44-9016-3CECFF9508BC}">
          <p14:sldIdLst>
            <p14:sldId id="1526"/>
          </p14:sldIdLst>
        </p14:section>
        <p14:section name="main content" id="{6F67F188-45A2-6249-A42D-BF2AB577450D}">
          <p14:sldIdLst>
            <p14:sldId id="258"/>
            <p14:sldId id="1558"/>
            <p14:sldId id="1559"/>
            <p14:sldId id="1560"/>
            <p14:sldId id="1557"/>
            <p14:sldId id="1561"/>
            <p14:sldId id="1562"/>
            <p14:sldId id="1563"/>
            <p14:sldId id="1556"/>
            <p14:sldId id="15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200"/>
    <a:srgbClr val="00C89F"/>
    <a:srgbClr val="B5017E"/>
    <a:srgbClr val="68C042"/>
    <a:srgbClr val="9F00C5"/>
    <a:srgbClr val="E38754"/>
    <a:srgbClr val="CDCC00"/>
    <a:srgbClr val="A8A400"/>
    <a:srgbClr val="28A6B9"/>
    <a:srgbClr val="00A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 autoAdjust="0"/>
    <p:restoredTop sz="86903" autoAdjust="0"/>
  </p:normalViewPr>
  <p:slideViewPr>
    <p:cSldViewPr>
      <p:cViewPr>
        <p:scale>
          <a:sx n="61" d="100"/>
          <a:sy n="61" d="100"/>
        </p:scale>
        <p:origin x="2344" y="1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9" d="100"/>
          <a:sy n="129" d="100"/>
        </p:scale>
        <p:origin x="27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D39CBC-04F7-4B42-BC22-0701DACF19A9}" type="datetimeFigureOut">
              <a:rPr lang="en-US"/>
              <a:pPr/>
              <a:t>11/14/20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CEF528-7DB4-0545-99E4-E5BFAC75D9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663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/>
          </p:cNvSpPr>
          <p:nvPr>
            <p:ph type="sldImg"/>
          </p:nvPr>
        </p:nvSpPr>
        <p:spPr bwMode="auto">
          <a:xfrm>
            <a:off x="2286000" y="514350"/>
            <a:ext cx="4572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7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EF528-7DB4-0545-99E4-E5BFAC75D9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0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EF528-7DB4-0545-99E4-E5BFAC75D9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EF528-7DB4-0545-99E4-E5BFAC75D9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4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EF528-7DB4-0545-99E4-E5BFAC75D94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9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0800" cap="rnd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 anchor="ctr"/>
          <a:lstStyle/>
          <a:p>
            <a:pPr algn="ctr" defTabSz="642938"/>
            <a:endParaRPr lang="en-US" sz="30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0583" y="6053139"/>
            <a:ext cx="2997201" cy="714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0800" cap="rnd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 anchor="ctr"/>
          <a:lstStyle/>
          <a:p>
            <a:pPr algn="ctr" defTabSz="642938"/>
            <a:endParaRPr lang="en-US" sz="30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45368" y="6043614"/>
            <a:ext cx="9046633" cy="712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0800" cap="rnd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 anchor="ctr"/>
          <a:lstStyle/>
          <a:p>
            <a:pPr algn="ctr" defTabSz="642938"/>
            <a:endParaRPr lang="en-US" sz="30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479433" y="5743787"/>
            <a:ext cx="12282311" cy="260096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79433" y="8604497"/>
            <a:ext cx="12715804" cy="975360"/>
          </a:xfrm>
        </p:spPr>
        <p:txBody>
          <a:bodyPr anchor="ctr">
            <a:normAutofit/>
          </a:bodyPr>
          <a:lstStyle>
            <a:lvl1pPr marL="0" indent="0" algn="l">
              <a:buNone/>
              <a:defRPr sz="3700">
                <a:solidFill>
                  <a:srgbClr val="FFFFFF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DF16363-54E5-DD46-9E1F-CF72F0549282}" type="datetime4">
              <a:rPr lang="en-US" smtClean="0"/>
              <a:t>November 14, 2020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7C4791-D9F4-B141-A9D2-137139179C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51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762" y="325121"/>
            <a:ext cx="15461263" cy="14088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161762" y="2275841"/>
            <a:ext cx="15461263" cy="6394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205C4F-B54F-BA43-B5A5-86BDD1F8572C}" type="datetime4">
              <a:rPr lang="en-US" smtClean="0"/>
              <a:t>November 14, 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8EC81-4098-844F-A22E-86A8EE344E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6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C408-A447-A049-B953-CC884521709B}" type="datetime4">
              <a:rPr lang="en-US" smtClean="0"/>
              <a:t>November 14, 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A5CB4-4FED-FD4A-AD9B-A7B338CD20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983" y="388338"/>
            <a:ext cx="15316764" cy="1237262"/>
          </a:xfrm>
        </p:spPr>
        <p:txBody>
          <a:bodyPr/>
          <a:lstStyle>
            <a:lvl1pPr algn="l">
              <a:buNone/>
              <a:defRPr sz="63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55983" y="2492587"/>
            <a:ext cx="3034453" cy="617728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95069" tIns="260092" rIns="195069" bIns="130046"/>
          <a:lstStyle>
            <a:lvl1pPr marL="0" indent="0">
              <a:spcAft>
                <a:spcPts val="1422"/>
              </a:spcAft>
              <a:buNone/>
              <a:defRPr sz="26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479431" y="2492588"/>
            <a:ext cx="12137813" cy="62856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5DF7E-FB59-CA46-A424-0D723B13B55B}" type="datetime4">
              <a:rPr lang="en-US" smtClean="0"/>
              <a:t>November 14, 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98D4-1292-9E4C-AF27-A20D715791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7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428A9B-DC8A-5343-A1D4-527E146F0242}" type="datetime4">
              <a:rPr lang="en-US" smtClean="0"/>
              <a:t>November 14, 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DD39A-0CB7-9A48-9655-C49F7CA3D5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</p:spPr>
        <p:txBody>
          <a:bodyPr/>
          <a:lstStyle>
            <a:lvl1pPr>
              <a:defRPr/>
            </a:lvl1pPr>
          </a:lstStyle>
          <a:p>
            <a:fld id="{DE672DB8-591A-DF4A-B13A-293B4D879C88}" type="datetime4">
              <a:rPr lang="en-US" smtClean="0"/>
              <a:t>November 14,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72284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711200" cy="246062"/>
          </a:xfrm>
        </p:spPr>
        <p:txBody>
          <a:bodyPr/>
          <a:lstStyle>
            <a:lvl1pPr>
              <a:defRPr/>
            </a:lvl1pPr>
          </a:lstStyle>
          <a:p>
            <a:fld id="{78A9D415-69D6-A546-83A3-98B877451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1788"/>
            <a:ext cx="10871200" cy="45243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 bwMode="auto"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>
            <a:lvl1pPr defTabSz="642938">
              <a:defRPr sz="1400">
                <a:solidFill>
                  <a:schemeClr val="tx2"/>
                </a:solidFill>
              </a:defRPr>
            </a:lvl1pPr>
          </a:lstStyle>
          <a:p>
            <a:fld id="{6738159F-D896-154B-B175-6E9679455143}" type="datetime4">
              <a:rPr lang="en-US" smtClean="0"/>
              <a:t>November 14,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>
            <a:lvl1pPr algn="r" defTabSz="642938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1233489"/>
            <a:ext cx="12192000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0800" cap="rnd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 anchor="ctr"/>
          <a:lstStyle/>
          <a:p>
            <a:pPr algn="ctr" defTabSz="642938"/>
            <a:endParaRPr lang="en-US" sz="30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1279525"/>
            <a:ext cx="71120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0800" cap="rnd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 anchor="ctr"/>
          <a:lstStyle/>
          <a:p>
            <a:pPr algn="ctr" defTabSz="642938"/>
            <a:endParaRPr lang="en-US" sz="30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7400" y="1279525"/>
            <a:ext cx="11404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0800" cap="rnd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 anchor="ctr"/>
          <a:lstStyle/>
          <a:p>
            <a:pPr algn="ctr" defTabSz="642938"/>
            <a:endParaRPr lang="en-US" sz="30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 bwMode="auto">
          <a:xfrm>
            <a:off x="0" y="1271588"/>
            <a:ext cx="711200" cy="2460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>
            <a:lvl1pPr algn="ctr" defTabSz="642938">
              <a:defRPr sz="1400" b="1">
                <a:solidFill>
                  <a:srgbClr val="FFFFFF"/>
                </a:solidFill>
              </a:defRPr>
            </a:lvl1pPr>
          </a:lstStyle>
          <a:p>
            <a:fld id="{131FA090-CD9A-764E-9C54-1659A1A902E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10" r:id="rId2"/>
    <p:sldLayoutId id="2147483911" r:id="rId3"/>
    <p:sldLayoutId id="2147483912" r:id="rId4"/>
    <p:sldLayoutId id="2147483913" r:id="rId5"/>
    <p:sldLayoutId id="2147483936" r:id="rId6"/>
  </p:sldLayoutIdLst>
  <p:hf hdr="0" ftr="0" dt="0"/>
  <p:txStyles>
    <p:titleStyle>
      <a:lvl1pPr algn="l" defTabSz="642938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defTabSz="64293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2pPr>
      <a:lvl3pPr algn="l" defTabSz="64293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3pPr>
      <a:lvl4pPr algn="l" defTabSz="64293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4pPr>
      <a:lvl5pPr algn="l" defTabSz="64293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5pPr>
      <a:lvl6pPr marL="457200" algn="l" defTabSz="64293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6pPr>
      <a:lvl7pPr marL="914400" algn="l" defTabSz="64293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7pPr>
      <a:lvl8pPr marL="1371600" algn="l" defTabSz="64293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8pPr>
      <a:lvl9pPr marL="1828800" algn="l" defTabSz="64293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9pPr>
    </p:titleStyle>
    <p:bodyStyle>
      <a:lvl1pPr marL="319088" indent="-319088" algn="l" defTabSz="642938" rtl="0" fontAlgn="base">
        <a:spcBef>
          <a:spcPts val="713"/>
        </a:spcBef>
        <a:spcAft>
          <a:spcPct val="0"/>
        </a:spcAft>
        <a:buClr>
          <a:schemeClr val="accent2"/>
        </a:buClr>
        <a:buSzPct val="60000"/>
        <a:buFont typeface="Wingdings" charset="0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73050" algn="l" defTabSz="642938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0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7013" algn="l" defTabSz="642938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0013" indent="-227013" algn="l" defTabSz="642938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7213" indent="-227013" algn="l" defTabSz="642938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991057" indent="-325115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381195" indent="-325115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771333" indent="-325115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61471" indent="-325115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subTitle" idx="1"/>
          </p:nvPr>
        </p:nvSpPr>
        <p:spPr>
          <a:xfrm>
            <a:off x="-59108" y="6137274"/>
            <a:ext cx="8534400" cy="68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  <a:latin typeface="Arial" charset="0"/>
              </a:rPr>
              <a:t>Atlanta, GA November 16</a:t>
            </a:r>
            <a:r>
              <a:rPr lang="en-US" sz="1500" baseline="30000" dirty="0">
                <a:solidFill>
                  <a:schemeClr val="bg1"/>
                </a:solidFill>
                <a:latin typeface="Arial" charset="0"/>
              </a:rPr>
              <a:t>th</a:t>
            </a:r>
            <a:r>
              <a:rPr lang="en-US" sz="1500" dirty="0">
                <a:solidFill>
                  <a:schemeClr val="bg1"/>
                </a:solidFill>
                <a:latin typeface="Arial" charset="0"/>
              </a:rPr>
              <a:t> 2020</a:t>
            </a:r>
            <a:endParaRPr lang="en-US" sz="1500" dirty="0">
              <a:solidFill>
                <a:schemeClr val="bg1"/>
              </a:solidFill>
              <a:latin typeface="Arial" charset="0"/>
              <a:ea typeface="ヒラギノ角ゴ Pro W6" charset="0"/>
              <a:cs typeface="ヒラギノ角ゴ Pro W6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906713" y="377826"/>
            <a:ext cx="129888" cy="52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84" tIns="32142" rIns="64284" bIns="32142">
            <a:spAutoFit/>
          </a:bodyPr>
          <a:lstStyle/>
          <a:p>
            <a:pPr defTabSz="642938">
              <a:defRPr/>
            </a:pP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4023361" y="121920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0321E9ED-8BCB-CA4B-A080-9235AE579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38370"/>
            <a:ext cx="2438400" cy="48346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42938" rtl="0" fontAlgn="base">
              <a:spcBef>
                <a:spcPts val="713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None/>
              <a:defRPr sz="3700" kern="1200">
                <a:solidFill>
                  <a:srgbClr val="FFFFFF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50230" indent="0" algn="ctr" defTabSz="642938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charset="0"/>
              <a:buNone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300460" indent="0" algn="ctr" defTabSz="642938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None/>
              <a:defRPr sz="23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950690" indent="0" algn="ctr" defTabSz="642938" rtl="0" fontAlgn="base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600919" indent="0" algn="ctr" defTabSz="642938" rtl="0" fontAlgn="base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251149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01379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51609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1839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  <a:latin typeface="Arial" charset="0"/>
              <a:ea typeface="ヒラギノ角ゴ Pro W6" charset="0"/>
              <a:cs typeface="ヒラギノ角ゴ Pro W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DDA692-2924-034E-B95A-1525187C9CAE}"/>
              </a:ext>
            </a:extLst>
          </p:cNvPr>
          <p:cNvSpPr txBox="1"/>
          <p:nvPr/>
        </p:nvSpPr>
        <p:spPr>
          <a:xfrm>
            <a:off x="1905000" y="2015173"/>
            <a:ext cx="9143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Leveraging Regional Similarity in Deep Epidemic Forecasting</a:t>
            </a:r>
            <a:endParaRPr lang="en-US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A378E-ED7A-C444-B655-CDD96F1669D4}"/>
              </a:ext>
            </a:extLst>
          </p:cNvPr>
          <p:cNvSpPr txBox="1"/>
          <p:nvPr/>
        </p:nvSpPr>
        <p:spPr>
          <a:xfrm>
            <a:off x="8839200" y="6026157"/>
            <a:ext cx="4060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Alexander Rodriguez</a:t>
            </a:r>
          </a:p>
          <a:p>
            <a:r>
              <a:rPr lang="en-US" sz="2000" dirty="0"/>
              <a:t>Rogelio A. Rodriguez Gonzalez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846A3-A55F-B046-BBC1-88BF0F22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4791-D9F4-B141-A9D2-137139179CC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912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1B5C-8183-BE4B-B922-8BBC7073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434"/>
            <a:ext cx="11734800" cy="996158"/>
          </a:xfrm>
        </p:spPr>
        <p:txBody>
          <a:bodyPr/>
          <a:lstStyle/>
          <a:p>
            <a:pPr algn="ctr"/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CE67-75E9-754E-B784-1B4540AB8A9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670049"/>
            <a:ext cx="11125200" cy="5051517"/>
          </a:xfrm>
        </p:spPr>
        <p:txBody>
          <a:bodyPr/>
          <a:lstStyle/>
          <a:p>
            <a:r>
              <a:rPr lang="en-US" dirty="0"/>
              <a:t>For each main conclusion also show the corresponding figure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AA4C5-DA19-7B4D-B478-F4057E9E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3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8438-02AD-114B-950F-3FB36D61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1200" y="91076"/>
            <a:ext cx="15461263" cy="1408853"/>
          </a:xfrm>
          <a:ln>
            <a:noFill/>
          </a:ln>
        </p:spPr>
        <p:txBody>
          <a:bodyPr/>
          <a:lstStyle/>
          <a:p>
            <a:pPr algn="ctr"/>
            <a:r>
              <a:rPr lang="en-US" sz="3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5F0F-8ECD-7C40-AF21-334E0267FD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828801"/>
            <a:ext cx="11963400" cy="4938124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endParaRPr lang="en-US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5F436-163A-EB40-BD58-7302A33C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1469"/>
            <a:ext cx="10369062" cy="55355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/>
              <a:t>Introduction/Motivation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529708-9651-EE4C-AF59-3892EE755B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5600" y="1787168"/>
            <a:ext cx="11216018" cy="398480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COVID-19 pandemics caused by SARS-CoV-2 has infected ‘x’ amount of people and killed ‘y’ amount of people as of Nov 15</a:t>
            </a:r>
            <a:r>
              <a:rPr lang="en-US" baseline="30000" dirty="0"/>
              <a:t>th</a:t>
            </a:r>
            <a:r>
              <a:rPr lang="en-US" dirty="0"/>
              <a:t> 2020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Uncertainty in the epidemic parameters (R</a:t>
            </a:r>
            <a:r>
              <a:rPr lang="en-US" baseline="-25000" dirty="0"/>
              <a:t>0</a:t>
            </a:r>
            <a:r>
              <a:rPr lang="en-US" dirty="0"/>
              <a:t>, generation intervals, age-differentiated mortality, </a:t>
            </a:r>
            <a:r>
              <a:rPr lang="en-US" dirty="0" err="1"/>
              <a:t>etc</a:t>
            </a:r>
            <a:r>
              <a:rPr lang="en-US" dirty="0"/>
              <a:t>) describing covid-19 behavior can boost the use of data-driven models that leverage vast static and dynamics region features to predict regional </a:t>
            </a:r>
            <a:r>
              <a:rPr lang="en-US" dirty="0" err="1"/>
              <a:t>covid</a:t>
            </a:r>
            <a:r>
              <a:rPr lang="en-US" dirty="0"/>
              <a:t> mortality trends.</a:t>
            </a:r>
          </a:p>
          <a:p>
            <a:pPr algn="just"/>
            <a:r>
              <a:rPr lang="en-US" dirty="0"/>
              <a:t>Regional similarity based on static and dynamics features can be relevant for predicting accurate mortality trends using data-driven models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913436-9228-FE44-AD02-D81FC9D7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3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1469"/>
            <a:ext cx="10369062" cy="55355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/>
              <a:t>Problem definition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529708-9651-EE4C-AF59-3892EE755B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5600" y="1787168"/>
            <a:ext cx="11216018" cy="398480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Problem: Uncertainty in epidemic parameters describing </a:t>
            </a:r>
            <a:r>
              <a:rPr lang="en-US" dirty="0" err="1"/>
              <a:t>covid</a:t>
            </a:r>
            <a:r>
              <a:rPr lang="en-US" dirty="0"/>
              <a:t> epidemic behavior can boost the use of data-driven models to forecast </a:t>
            </a:r>
            <a:r>
              <a:rPr lang="en-US" dirty="0" err="1"/>
              <a:t>covid</a:t>
            </a:r>
            <a:r>
              <a:rPr lang="en-US" dirty="0"/>
              <a:t> mortality at the state level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Hypothesis: Epidemic forecasting models that leverage on static and dynamic region similarity would produce more accurate </a:t>
            </a:r>
            <a:r>
              <a:rPr lang="en-US" dirty="0" err="1"/>
              <a:t>covid</a:t>
            </a:r>
            <a:r>
              <a:rPr lang="en-US" dirty="0"/>
              <a:t> mortality predictions.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Method: Deep epidemic forecasting model that learn regional similarity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913436-9228-FE44-AD02-D81FC9D7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7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1469"/>
            <a:ext cx="10369062" cy="55355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/>
              <a:t>Methods (static module)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529708-9651-EE4C-AF59-3892EE755B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5600" y="1787168"/>
            <a:ext cx="11216018" cy="398480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K-means clustering and PCA to cluster states with similar static features.</a:t>
            </a:r>
          </a:p>
          <a:p>
            <a:pPr algn="just"/>
            <a:r>
              <a:rPr lang="en-US" dirty="0"/>
              <a:t>Brief explanation of k-means , brief explanation of PCA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913436-9228-FE44-AD02-D81FC9D7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1469"/>
            <a:ext cx="10369062" cy="55355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/>
              <a:t>Methods (dynamic module or combination of everything)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529708-9651-EE4C-AF59-3892EE755B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5600" y="1787168"/>
            <a:ext cx="11216018" cy="398480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K-means clustering and PCA to cluster states with similar static features.</a:t>
            </a:r>
          </a:p>
          <a:p>
            <a:pPr algn="just"/>
            <a:r>
              <a:rPr lang="en-US" dirty="0"/>
              <a:t>Brief explanation of k-means , brief explanation of PCA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913436-9228-FE44-AD02-D81FC9D7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2C0F0-0940-E948-865F-C974C2888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679" y="3145029"/>
            <a:ext cx="6958641" cy="330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8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3DB6-7B3C-114F-A67F-F8D9B53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63" y="325121"/>
            <a:ext cx="10877838" cy="946467"/>
          </a:xfrm>
        </p:spPr>
        <p:txBody>
          <a:bodyPr/>
          <a:lstStyle/>
          <a:p>
            <a:r>
              <a:rPr lang="en-US" dirty="0"/>
              <a:t>Results (static module)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269D-CE70-B746-916F-5B6E98FCA0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1450" y="1752600"/>
            <a:ext cx="11849100" cy="4780279"/>
          </a:xfrm>
        </p:spPr>
        <p:txBody>
          <a:bodyPr/>
          <a:lstStyle/>
          <a:p>
            <a:r>
              <a:rPr lang="en-US" dirty="0"/>
              <a:t>Correlation plot (initial correlation analysis of regional static features vs </a:t>
            </a:r>
            <a:r>
              <a:rPr lang="en-US" dirty="0" err="1"/>
              <a:t>covid</a:t>
            </a:r>
            <a:r>
              <a:rPr lang="en-US" dirty="0"/>
              <a:t> # cases and # deaths)</a:t>
            </a:r>
          </a:p>
          <a:p>
            <a:endParaRPr lang="en-US" dirty="0"/>
          </a:p>
          <a:p>
            <a:r>
              <a:rPr lang="en-US" dirty="0"/>
              <a:t>PCA and k-means clustering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2A43F-0531-5E4D-8ABA-E0162E0B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6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3DB6-7B3C-114F-A67F-F8D9B53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63" y="325121"/>
            <a:ext cx="10877838" cy="946467"/>
          </a:xfrm>
        </p:spPr>
        <p:txBody>
          <a:bodyPr/>
          <a:lstStyle/>
          <a:p>
            <a:r>
              <a:rPr lang="en-US" dirty="0"/>
              <a:t>Results (static module)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269D-CE70-B746-916F-5B6E98FCA0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1450" y="1752600"/>
            <a:ext cx="11849100" cy="4780279"/>
          </a:xfrm>
        </p:spPr>
        <p:txBody>
          <a:bodyPr/>
          <a:lstStyle/>
          <a:p>
            <a:r>
              <a:rPr lang="en-US" dirty="0"/>
              <a:t>Correlation plot (initial correlation analysis of regional static features vs </a:t>
            </a:r>
            <a:r>
              <a:rPr lang="en-US" dirty="0" err="1"/>
              <a:t>covid</a:t>
            </a:r>
            <a:r>
              <a:rPr lang="en-US" dirty="0"/>
              <a:t> # cases and # deaths)</a:t>
            </a:r>
          </a:p>
          <a:p>
            <a:endParaRPr lang="en-US" dirty="0"/>
          </a:p>
          <a:p>
            <a:r>
              <a:rPr lang="en-US" dirty="0"/>
              <a:t>PCA and k-means clustering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2A43F-0531-5E4D-8ABA-E0162E0B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3DB6-7B3C-114F-A67F-F8D9B53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62" y="325121"/>
            <a:ext cx="11569987" cy="946467"/>
          </a:xfrm>
        </p:spPr>
        <p:txBody>
          <a:bodyPr/>
          <a:lstStyle/>
          <a:p>
            <a:r>
              <a:rPr lang="en-US" dirty="0"/>
              <a:t>Results (dynamics module or everything combined)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269D-CE70-B746-916F-5B6E98FCA0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1450" y="1752600"/>
            <a:ext cx="11849100" cy="47802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2A43F-0531-5E4D-8ABA-E0162E0B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3DB6-7B3C-114F-A67F-F8D9B53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62" y="325121"/>
            <a:ext cx="12122437" cy="946467"/>
          </a:xfrm>
        </p:spPr>
        <p:txBody>
          <a:bodyPr/>
          <a:lstStyle/>
          <a:p>
            <a:r>
              <a:rPr lang="en-US" dirty="0"/>
              <a:t>Results (dynamics module or everything combined)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269D-CE70-B746-916F-5B6E98FCA0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1450" y="1752600"/>
            <a:ext cx="11849100" cy="47802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2A43F-0531-5E4D-8ABA-E0162E0B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94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38268</TotalTime>
  <Pages>0</Pages>
  <Words>321</Words>
  <Characters>0</Characters>
  <Application>Microsoft Macintosh PowerPoint</Application>
  <PresentationFormat>Widescreen</PresentationFormat>
  <Lines>0</Lines>
  <Paragraphs>60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</vt:lpstr>
      <vt:lpstr>Tw Cen MT</vt:lpstr>
      <vt:lpstr>Wingdings</vt:lpstr>
      <vt:lpstr>Wingdings 2</vt:lpstr>
      <vt:lpstr>Median</vt:lpstr>
      <vt:lpstr>PowerPoint Presentation</vt:lpstr>
      <vt:lpstr>Introduction/Motivation</vt:lpstr>
      <vt:lpstr>Problem definition</vt:lpstr>
      <vt:lpstr>Methods (static module)</vt:lpstr>
      <vt:lpstr>Methods (dynamic module or combination of everything)</vt:lpstr>
      <vt:lpstr>Results (static module)</vt:lpstr>
      <vt:lpstr>Results (static module)</vt:lpstr>
      <vt:lpstr>Results (dynamics module or everything combined)</vt:lpstr>
      <vt:lpstr>Results (dynamics module or everything combined)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decisions among bacterial viruses</dc:title>
  <dc:creator>Richard.Joh</dc:creator>
  <cp:lastModifiedBy>Microsoft Office User</cp:lastModifiedBy>
  <cp:revision>1961</cp:revision>
  <cp:lastPrinted>2016-07-11T06:32:06Z</cp:lastPrinted>
  <dcterms:modified xsi:type="dcterms:W3CDTF">2020-11-14T21:29:28Z</dcterms:modified>
</cp:coreProperties>
</file>