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00" r:id="rId1"/>
  </p:sldMasterIdLst>
  <p:notesMasterIdLst>
    <p:notesMasterId r:id="rId21"/>
  </p:notesMasterIdLst>
  <p:sldIdLst>
    <p:sldId id="1526" r:id="rId2"/>
    <p:sldId id="258" r:id="rId3"/>
    <p:sldId id="1571" r:id="rId4"/>
    <p:sldId id="1558" r:id="rId5"/>
    <p:sldId id="1559" r:id="rId6"/>
    <p:sldId id="1566" r:id="rId7"/>
    <p:sldId id="1568" r:id="rId8"/>
    <p:sldId id="1569" r:id="rId9"/>
    <p:sldId id="1557" r:id="rId10"/>
    <p:sldId id="1565" r:id="rId11"/>
    <p:sldId id="1570" r:id="rId12"/>
    <p:sldId id="1573" r:id="rId13"/>
    <p:sldId id="1563" r:id="rId14"/>
    <p:sldId id="1562" r:id="rId15"/>
    <p:sldId id="1556" r:id="rId16"/>
    <p:sldId id="1572" r:id="rId17"/>
    <p:sldId id="1574" r:id="rId18"/>
    <p:sldId id="1575" r:id="rId19"/>
    <p:sldId id="1555" r:id="rId20"/>
  </p:sldIdLst>
  <p:sldSz cx="12192000" cy="6858000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 W3" charset="0"/>
        <a:cs typeface="ヒラギノ角ゴ Pro W3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Title page" id="{9850F0B5-28FB-5B44-9016-3CECFF9508BC}">
          <p14:sldIdLst>
            <p14:sldId id="1526"/>
          </p14:sldIdLst>
        </p14:section>
        <p14:section name="main content" id="{6F67F188-45A2-6249-A42D-BF2AB577450D}">
          <p14:sldIdLst>
            <p14:sldId id="258"/>
            <p14:sldId id="1571"/>
            <p14:sldId id="1558"/>
            <p14:sldId id="1559"/>
            <p14:sldId id="1566"/>
            <p14:sldId id="1568"/>
            <p14:sldId id="1569"/>
            <p14:sldId id="1557"/>
            <p14:sldId id="1565"/>
            <p14:sldId id="1570"/>
            <p14:sldId id="1573"/>
            <p14:sldId id="1563"/>
            <p14:sldId id="1562"/>
            <p14:sldId id="1556"/>
            <p14:sldId id="1572"/>
            <p14:sldId id="1574"/>
            <p14:sldId id="1575"/>
            <p14:sldId id="15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200"/>
    <a:srgbClr val="00C89F"/>
    <a:srgbClr val="B5017E"/>
    <a:srgbClr val="68C042"/>
    <a:srgbClr val="9F00C5"/>
    <a:srgbClr val="E38754"/>
    <a:srgbClr val="CDCC00"/>
    <a:srgbClr val="A8A400"/>
    <a:srgbClr val="28A6B9"/>
    <a:srgbClr val="00A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6554A-7CD9-E65A-DED8-A71E52E059CF}" v="549" dt="2020-11-16T15:53:18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 autoAdjust="0"/>
    <p:restoredTop sz="86903" autoAdjust="0"/>
  </p:normalViewPr>
  <p:slideViewPr>
    <p:cSldViewPr>
      <p:cViewPr varScale="1">
        <p:scale>
          <a:sx n="103" d="100"/>
          <a:sy n="103" d="100"/>
        </p:scale>
        <p:origin x="688" y="184"/>
      </p:cViewPr>
      <p:guideLst>
        <p:guide orient="horz" pos="2160"/>
        <p:guide pos="3840"/>
      </p:guideLst>
    </p:cSldViewPr>
  </p:slideViewPr>
  <p:outlineViewPr>
    <p:cViewPr>
      <p:scale>
        <a:sx n="35" d="100"/>
        <a:sy n="35" d="100"/>
      </p:scale>
      <p:origin x="0" y="-968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9" d="100"/>
          <a:sy n="129" d="100"/>
        </p:scale>
        <p:origin x="27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D39CBC-04F7-4B42-BC22-0701DACF19A9}" type="datetimeFigureOut">
              <a:rPr lang="en-US"/>
              <a:pPr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CEF528-7DB4-0545-99E4-E5BFAC75D9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663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/>
          </p:cNvSpPr>
          <p:nvPr>
            <p:ph type="sldImg"/>
          </p:nvPr>
        </p:nvSpPr>
        <p:spPr bwMode="auto">
          <a:xfrm>
            <a:off x="2286000" y="514350"/>
            <a:ext cx="4572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7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EF528-7DB4-0545-99E4-E5BFAC75D9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0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EF528-7DB4-0545-99E4-E5BFAC75D9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EF528-7DB4-0545-99E4-E5BFAC75D9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6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EF528-7DB4-0545-99E4-E5BFAC75D94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4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EF528-7DB4-0545-99E4-E5BFAC75D94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37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EF528-7DB4-0545-99E4-E5BFAC75D94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8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EF528-7DB4-0545-99E4-E5BFAC75D94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50800" cap="rnd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 anchor="ctr"/>
          <a:lstStyle/>
          <a:p>
            <a:pPr algn="ctr" defTabSz="642938"/>
            <a:endParaRPr lang="en-US" sz="30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10583" y="6053139"/>
            <a:ext cx="2997201" cy="714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50800" cap="rnd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 anchor="ctr"/>
          <a:lstStyle/>
          <a:p>
            <a:pPr algn="ctr" defTabSz="642938"/>
            <a:endParaRPr lang="en-US" sz="30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45368" y="6043614"/>
            <a:ext cx="9046633" cy="712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50800" cap="rnd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 anchor="ctr"/>
          <a:lstStyle/>
          <a:p>
            <a:pPr algn="ctr" defTabSz="642938"/>
            <a:endParaRPr lang="en-US" sz="30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479433" y="5743787"/>
            <a:ext cx="12282311" cy="260096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79433" y="8604497"/>
            <a:ext cx="12715804" cy="975360"/>
          </a:xfrm>
        </p:spPr>
        <p:txBody>
          <a:bodyPr anchor="ctr">
            <a:normAutofit/>
          </a:bodyPr>
          <a:lstStyle>
            <a:lvl1pPr marL="0" indent="0" algn="l">
              <a:buNone/>
              <a:defRPr sz="3700">
                <a:solidFill>
                  <a:srgbClr val="FFFFFF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DF16363-54E5-DD46-9E1F-CF72F0549282}" type="datetime4">
              <a:rPr lang="en-US" smtClean="0"/>
              <a:t>November 16, 2020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7C4791-D9F4-B141-A9D2-137139179C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51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762" y="325121"/>
            <a:ext cx="15461263" cy="14088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161762" y="2275841"/>
            <a:ext cx="15461263" cy="6394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205C4F-B54F-BA43-B5A5-86BDD1F8572C}" type="datetime4">
              <a:rPr lang="en-US" smtClean="0"/>
              <a:t>November 16, 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8EC81-4098-844F-A22E-86A8EE344E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6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C408-A447-A049-B953-CC884521709B}" type="datetime4">
              <a:rPr lang="en-US" smtClean="0"/>
              <a:t>November 16, 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A5CB4-4FED-FD4A-AD9B-A7B338CD20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7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983" y="388338"/>
            <a:ext cx="15316764" cy="1237262"/>
          </a:xfrm>
        </p:spPr>
        <p:txBody>
          <a:bodyPr/>
          <a:lstStyle>
            <a:lvl1pPr algn="l">
              <a:buNone/>
              <a:defRPr sz="63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55983" y="2492587"/>
            <a:ext cx="3034453" cy="617728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95069" tIns="260092" rIns="195069" bIns="130046"/>
          <a:lstStyle>
            <a:lvl1pPr marL="0" indent="0">
              <a:spcAft>
                <a:spcPts val="1422"/>
              </a:spcAft>
              <a:buNone/>
              <a:defRPr sz="26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479431" y="2492588"/>
            <a:ext cx="12137813" cy="62856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5DF7E-FB59-CA46-A424-0D723B13B55B}" type="datetime4">
              <a:rPr lang="en-US" smtClean="0"/>
              <a:t>November 16, 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298D4-1292-9E4C-AF27-A20D715791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7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428A9B-DC8A-5343-A1D4-527E146F0242}" type="datetime4">
              <a:rPr lang="en-US" smtClean="0"/>
              <a:t>November 16, 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DD39A-0CB7-9A48-9655-C49F7CA3D5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</p:spPr>
        <p:txBody>
          <a:bodyPr/>
          <a:lstStyle>
            <a:lvl1pPr>
              <a:defRPr/>
            </a:lvl1pPr>
          </a:lstStyle>
          <a:p>
            <a:fld id="{DE672DB8-591A-DF4A-B13A-293B4D879C88}" type="datetime4">
              <a:rPr lang="en-US" smtClean="0"/>
              <a:t>November 16,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401"/>
            <a:ext cx="722841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711200" cy="246062"/>
          </a:xfrm>
        </p:spPr>
        <p:txBody>
          <a:bodyPr/>
          <a:lstStyle>
            <a:lvl1pPr>
              <a:defRPr/>
            </a:lvl1pPr>
          </a:lstStyle>
          <a:p>
            <a:fld id="{78A9D415-69D6-A546-83A3-98B877451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1788"/>
            <a:ext cx="10871200" cy="45243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 bwMode="auto"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>
            <a:lvl1pPr defTabSz="642938">
              <a:defRPr sz="1400">
                <a:solidFill>
                  <a:schemeClr val="tx2"/>
                </a:solidFill>
              </a:defRPr>
            </a:lvl1pPr>
          </a:lstStyle>
          <a:p>
            <a:fld id="{6738159F-D896-154B-B175-6E9679455143}" type="datetime4">
              <a:rPr lang="en-US" smtClean="0"/>
              <a:t>November 16,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>
            <a:lvl1pPr algn="r" defTabSz="642938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1233489"/>
            <a:ext cx="12192000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50800" cap="rnd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 anchor="ctr"/>
          <a:lstStyle/>
          <a:p>
            <a:pPr algn="ctr" defTabSz="642938"/>
            <a:endParaRPr lang="en-US" sz="30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1279525"/>
            <a:ext cx="71120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50800" cap="rnd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 anchor="ctr"/>
          <a:lstStyle/>
          <a:p>
            <a:pPr algn="ctr" defTabSz="642938"/>
            <a:endParaRPr lang="en-US" sz="30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7400" y="1279525"/>
            <a:ext cx="11404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50800" cap="rnd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 anchor="ctr"/>
          <a:lstStyle/>
          <a:p>
            <a:pPr algn="ctr" defTabSz="642938"/>
            <a:endParaRPr lang="en-US" sz="30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 bwMode="auto">
          <a:xfrm>
            <a:off x="0" y="1271588"/>
            <a:ext cx="711200" cy="2460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>
            <a:lvl1pPr algn="ctr" defTabSz="642938">
              <a:defRPr sz="1400" b="1">
                <a:solidFill>
                  <a:srgbClr val="FFFFFF"/>
                </a:solidFill>
              </a:defRPr>
            </a:lvl1pPr>
          </a:lstStyle>
          <a:p>
            <a:fld id="{131FA090-CD9A-764E-9C54-1659A1A902E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10" r:id="rId2"/>
    <p:sldLayoutId id="2147483911" r:id="rId3"/>
    <p:sldLayoutId id="2147483912" r:id="rId4"/>
    <p:sldLayoutId id="2147483913" r:id="rId5"/>
    <p:sldLayoutId id="2147483936" r:id="rId6"/>
  </p:sldLayoutIdLst>
  <p:hf hdr="0" ftr="0" dt="0"/>
  <p:txStyles>
    <p:titleStyle>
      <a:lvl1pPr algn="l" defTabSz="642938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defTabSz="64293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2pPr>
      <a:lvl3pPr algn="l" defTabSz="64293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3pPr>
      <a:lvl4pPr algn="l" defTabSz="64293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4pPr>
      <a:lvl5pPr algn="l" defTabSz="64293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5pPr>
      <a:lvl6pPr marL="457200" algn="l" defTabSz="64293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6pPr>
      <a:lvl7pPr marL="914400" algn="l" defTabSz="64293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7pPr>
      <a:lvl8pPr marL="1371600" algn="l" defTabSz="64293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8pPr>
      <a:lvl9pPr marL="1828800" algn="l" defTabSz="642938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9pPr>
    </p:titleStyle>
    <p:bodyStyle>
      <a:lvl1pPr marL="319088" indent="-319088" algn="l" defTabSz="642938" rtl="0" fontAlgn="base">
        <a:spcBef>
          <a:spcPts val="713"/>
        </a:spcBef>
        <a:spcAft>
          <a:spcPct val="0"/>
        </a:spcAft>
        <a:buClr>
          <a:schemeClr val="accent2"/>
        </a:buClr>
        <a:buSzPct val="60000"/>
        <a:buFont typeface="Wingdings" charset="0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73050" algn="l" defTabSz="642938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0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7013" algn="l" defTabSz="642938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0013" indent="-227013" algn="l" defTabSz="642938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7213" indent="-227013" algn="l" defTabSz="642938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991057" indent="-325115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381195" indent="-325115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771333" indent="-325115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61471" indent="-325115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subTitle" idx="1"/>
          </p:nvPr>
        </p:nvSpPr>
        <p:spPr>
          <a:xfrm>
            <a:off x="-59108" y="6137274"/>
            <a:ext cx="8534400" cy="68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  <a:latin typeface="Arial" charset="0"/>
              </a:rPr>
              <a:t>Atlanta, GA November 18</a:t>
            </a:r>
            <a:r>
              <a:rPr lang="en-US" sz="1500" baseline="30000" dirty="0">
                <a:solidFill>
                  <a:schemeClr val="bg1"/>
                </a:solidFill>
                <a:latin typeface="Arial" charset="0"/>
              </a:rPr>
              <a:t>th</a:t>
            </a:r>
            <a:r>
              <a:rPr lang="en-US" sz="1500" dirty="0">
                <a:solidFill>
                  <a:schemeClr val="bg1"/>
                </a:solidFill>
                <a:latin typeface="Arial" charset="0"/>
              </a:rPr>
              <a:t> 2020</a:t>
            </a:r>
            <a:endParaRPr lang="en-US" sz="1500" dirty="0">
              <a:solidFill>
                <a:schemeClr val="bg1"/>
              </a:solidFill>
              <a:latin typeface="Arial" charset="0"/>
              <a:ea typeface="ヒラギノ角ゴ Pro W6" charset="0"/>
              <a:cs typeface="ヒラギノ角ゴ Pro W6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906713" y="377826"/>
            <a:ext cx="129888" cy="52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84" tIns="32142" rIns="64284" bIns="32142">
            <a:spAutoFit/>
          </a:bodyPr>
          <a:lstStyle/>
          <a:p>
            <a:pPr defTabSz="642938">
              <a:defRPr/>
            </a:pP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4023361" y="121920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0321E9ED-8BCB-CA4B-A080-9235AE579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38370"/>
            <a:ext cx="2438400" cy="48346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42938" rtl="0" fontAlgn="base">
              <a:spcBef>
                <a:spcPts val="713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None/>
              <a:defRPr sz="3700" kern="1200">
                <a:solidFill>
                  <a:srgbClr val="FFFFFF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50230" indent="0" algn="ctr" defTabSz="642938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charset="0"/>
              <a:buNone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300460" indent="0" algn="ctr" defTabSz="642938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None/>
              <a:defRPr sz="23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950690" indent="0" algn="ctr" defTabSz="642938" rtl="0" fontAlgn="base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600919" indent="0" algn="ctr" defTabSz="642938" rtl="0" fontAlgn="base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251149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01379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51609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1839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endParaRPr lang="en-US" sz="1400" b="1" dirty="0">
              <a:solidFill>
                <a:schemeClr val="bg1"/>
              </a:solidFill>
              <a:latin typeface="Arial" charset="0"/>
              <a:ea typeface="ヒラギノ角ゴ Pro W6" charset="0"/>
              <a:cs typeface="ヒラギノ角ゴ Pro W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DDA692-2924-034E-B95A-1525187C9CAE}"/>
              </a:ext>
            </a:extLst>
          </p:cNvPr>
          <p:cNvSpPr txBox="1"/>
          <p:nvPr/>
        </p:nvSpPr>
        <p:spPr>
          <a:xfrm>
            <a:off x="1905000" y="2015173"/>
            <a:ext cx="9143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Leveraging Regional Similarity in Deep Epidemic Forecasting</a:t>
            </a:r>
            <a:endParaRPr lang="en-US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A378E-ED7A-C444-B655-CDD96F1669D4}"/>
              </a:ext>
            </a:extLst>
          </p:cNvPr>
          <p:cNvSpPr txBox="1"/>
          <p:nvPr/>
        </p:nvSpPr>
        <p:spPr>
          <a:xfrm>
            <a:off x="8839200" y="6026157"/>
            <a:ext cx="4060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Alexander Rodriguez</a:t>
            </a:r>
          </a:p>
          <a:p>
            <a:r>
              <a:rPr lang="en-US" sz="2000" dirty="0"/>
              <a:t>Rogelio A. Rodriguez Gonzalez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846A3-A55F-B046-BBC1-88BF0F22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4791-D9F4-B141-A9D2-137139179CC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912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D6016-D21A-7E4F-9F69-DF6D756E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0506" y="1627188"/>
            <a:ext cx="711200" cy="3657600"/>
          </a:xfrm>
        </p:spPr>
        <p:txBody>
          <a:bodyPr/>
          <a:lstStyle/>
          <a:p>
            <a:fld id="{1428EC81-4098-844F-A22E-86A8EE344E5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4F098D-D4D3-4046-82A3-82C9882B7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06" y="355599"/>
            <a:ext cx="4750380" cy="3657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5F6DD6-A5EC-2E4C-8BF9-4028904282E4}"/>
              </a:ext>
            </a:extLst>
          </p:cNvPr>
          <p:cNvSpPr txBox="1"/>
          <p:nvPr/>
        </p:nvSpPr>
        <p:spPr>
          <a:xfrm>
            <a:off x="1022494" y="643183"/>
            <a:ext cx="319132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tx1"/>
                </a:solidFill>
                <a:latin typeface="Helvetica" pitchFamily="2" charset="0"/>
              </a:rPr>
              <a:t>Clustering by demographics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30CA4-5BC2-CB4B-8C62-34344A42B51A}"/>
              </a:ext>
            </a:extLst>
          </p:cNvPr>
          <p:cNvSpPr txBox="1"/>
          <p:nvPr/>
        </p:nvSpPr>
        <p:spPr>
          <a:xfrm>
            <a:off x="537066" y="13751"/>
            <a:ext cx="12300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+mj-lt"/>
              </a:rPr>
              <a:t>By using different static data categories we recapitulate different clusters</a:t>
            </a:r>
          </a:p>
        </p:txBody>
      </p:sp>
    </p:spTree>
    <p:extLst>
      <p:ext uri="{BB962C8B-B14F-4D97-AF65-F5344CB8AC3E}">
        <p14:creationId xmlns:p14="http://schemas.microsoft.com/office/powerpoint/2010/main" val="237395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D6016-D21A-7E4F-9F69-DF6D756E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0506" y="1627188"/>
            <a:ext cx="711200" cy="3657600"/>
          </a:xfrm>
        </p:spPr>
        <p:txBody>
          <a:bodyPr/>
          <a:lstStyle/>
          <a:p>
            <a:fld id="{1428EC81-4098-844F-A22E-86A8EE344E5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4F098D-D4D3-4046-82A3-82C9882B7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06" y="355599"/>
            <a:ext cx="475038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905747-A006-8147-AD32-2A49B3197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94" y="355600"/>
            <a:ext cx="475038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8E85CD-D787-8940-95C6-C74080127F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414" y="357131"/>
            <a:ext cx="4750380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2ABEAE-ECE4-5D4C-A2BA-DC0F703A22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06" y="3810000"/>
            <a:ext cx="4750380" cy="3657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F7507F-1F41-A44A-82BB-8847041B9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94" y="3809314"/>
            <a:ext cx="4750380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0CA076-5142-094D-B3C7-F53CE16CB7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809314"/>
            <a:ext cx="4750380" cy="3657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963EF3-A456-844C-9070-2406FB5496DC}"/>
              </a:ext>
            </a:extLst>
          </p:cNvPr>
          <p:cNvSpPr txBox="1"/>
          <p:nvPr/>
        </p:nvSpPr>
        <p:spPr>
          <a:xfrm>
            <a:off x="8891048" y="4165600"/>
            <a:ext cx="319132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tx1"/>
                </a:solidFill>
                <a:latin typeface="Helvetica" pitchFamily="2" charset="0"/>
              </a:rPr>
              <a:t>Clustering using whole data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AB2E2-4ED1-5E42-B6CF-F73AFC362996}"/>
              </a:ext>
            </a:extLst>
          </p:cNvPr>
          <p:cNvSpPr txBox="1"/>
          <p:nvPr/>
        </p:nvSpPr>
        <p:spPr>
          <a:xfrm>
            <a:off x="5253717" y="4155275"/>
            <a:ext cx="319132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tx1"/>
                </a:solidFill>
                <a:latin typeface="Helvetica" pitchFamily="2" charset="0"/>
              </a:rPr>
              <a:t>Clustering by comorbidities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EF8BF-2C52-3E43-BCF5-F244715F5E44}"/>
              </a:ext>
            </a:extLst>
          </p:cNvPr>
          <p:cNvSpPr txBox="1"/>
          <p:nvPr/>
        </p:nvSpPr>
        <p:spPr>
          <a:xfrm>
            <a:off x="729784" y="4155275"/>
            <a:ext cx="319132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tx1"/>
                </a:solidFill>
                <a:latin typeface="Helvetica" pitchFamily="2" charset="0"/>
              </a:rPr>
              <a:t>Clustering by socioeconomic factors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F6DD6-A5EC-2E4C-8BF9-4028904282E4}"/>
              </a:ext>
            </a:extLst>
          </p:cNvPr>
          <p:cNvSpPr txBox="1"/>
          <p:nvPr/>
        </p:nvSpPr>
        <p:spPr>
          <a:xfrm>
            <a:off x="1022494" y="643183"/>
            <a:ext cx="319132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tx1"/>
                </a:solidFill>
                <a:latin typeface="Helvetica" pitchFamily="2" charset="0"/>
              </a:rPr>
              <a:t>Clustering by demographics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700F80-D28B-614D-869F-4F0F42F53699}"/>
              </a:ext>
            </a:extLst>
          </p:cNvPr>
          <p:cNvSpPr txBox="1"/>
          <p:nvPr/>
        </p:nvSpPr>
        <p:spPr>
          <a:xfrm>
            <a:off x="5137294" y="643183"/>
            <a:ext cx="319132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tx1"/>
                </a:solidFill>
                <a:latin typeface="Helvetica" pitchFamily="2" charset="0"/>
              </a:rPr>
              <a:t>Clustering by social behavior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B9C238-07BF-1E47-9786-E89FCA17BAEB}"/>
              </a:ext>
            </a:extLst>
          </p:cNvPr>
          <p:cNvSpPr txBox="1"/>
          <p:nvPr/>
        </p:nvSpPr>
        <p:spPr>
          <a:xfrm>
            <a:off x="8998522" y="643183"/>
            <a:ext cx="319132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tx1"/>
                </a:solidFill>
                <a:latin typeface="Helvetica" pitchFamily="2" charset="0"/>
              </a:rPr>
              <a:t>Clustering by hospital 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30CA4-5BC2-CB4B-8C62-34344A42B51A}"/>
              </a:ext>
            </a:extLst>
          </p:cNvPr>
          <p:cNvSpPr txBox="1"/>
          <p:nvPr/>
        </p:nvSpPr>
        <p:spPr>
          <a:xfrm>
            <a:off x="537066" y="13751"/>
            <a:ext cx="12300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+mj-lt"/>
              </a:rPr>
              <a:t>By using different data categories we recapitulate different clusters</a:t>
            </a:r>
          </a:p>
        </p:txBody>
      </p:sp>
    </p:spTree>
    <p:extLst>
      <p:ext uri="{BB962C8B-B14F-4D97-AF65-F5344CB8AC3E}">
        <p14:creationId xmlns:p14="http://schemas.microsoft.com/office/powerpoint/2010/main" val="351077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B8F8-6B20-490C-A949-3D49015A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713" y="157853"/>
            <a:ext cx="15461263" cy="1408853"/>
          </a:xfrm>
        </p:spPr>
        <p:txBody>
          <a:bodyPr/>
          <a:lstStyle/>
          <a:p>
            <a:r>
              <a:rPr lang="en-US" dirty="0">
                <a:ea typeface="ＭＳ Ｐゴシック"/>
              </a:rPr>
              <a:t>Proposed architecture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E00-AD6D-442A-BE06-46813E5F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/>
              <a:pPr/>
              <a:t>12</a:t>
            </a:fld>
            <a:endParaRPr lang="en-US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AAB2ABF8-5645-423D-9C29-B7D4C841FDE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8983" y="1513841"/>
            <a:ext cx="8417089" cy="5018710"/>
          </a:xfrm>
        </p:spPr>
      </p:pic>
    </p:spTree>
    <p:extLst>
      <p:ext uri="{BB962C8B-B14F-4D97-AF65-F5344CB8AC3E}">
        <p14:creationId xmlns:p14="http://schemas.microsoft.com/office/powerpoint/2010/main" val="156504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3DB6-7B3C-114F-A67F-F8D9B53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62" y="325121"/>
            <a:ext cx="12122437" cy="946467"/>
          </a:xfrm>
        </p:spPr>
        <p:txBody>
          <a:bodyPr/>
          <a:lstStyle/>
          <a:p>
            <a:r>
              <a:rPr lang="en-US" dirty="0">
                <a:ea typeface="ＭＳ Ｐゴシック"/>
              </a:rPr>
              <a:t>Experiment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269D-CE70-B746-916F-5B6E98FCA0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1450" y="1752600"/>
            <a:ext cx="11849100" cy="4780279"/>
          </a:xfrm>
        </p:spPr>
        <p:txBody>
          <a:bodyPr/>
          <a:lstStyle/>
          <a:p>
            <a:pPr marL="318770" indent="-318770"/>
            <a:r>
              <a:rPr lang="en-US">
                <a:ea typeface="ＭＳ Ｐゴシック"/>
              </a:rPr>
              <a:t>Research questions:</a:t>
            </a:r>
            <a:endParaRPr lang="en-US" dirty="0">
              <a:ea typeface="ＭＳ Ｐゴシック"/>
            </a:endParaRPr>
          </a:p>
          <a:p>
            <a:pPr marL="639445" lvl="1"/>
            <a:r>
              <a:rPr lang="en-US">
                <a:ea typeface="ＭＳ Ｐゴシック"/>
              </a:rPr>
              <a:t>Q1: Does </a:t>
            </a:r>
            <a:r>
              <a:rPr lang="en-US">
                <a:ea typeface="+mn-lt"/>
                <a:cs typeface="+mn-lt"/>
              </a:rPr>
              <a:t>incorporating region similarity as proposed leads to better forecasting performance?</a:t>
            </a:r>
            <a:endParaRPr lang="en-US" dirty="0">
              <a:ea typeface="ＭＳ Ｐゴシック"/>
              <a:cs typeface="+mn-lt"/>
            </a:endParaRPr>
          </a:p>
          <a:p>
            <a:pPr marL="639445" lvl="1"/>
            <a:r>
              <a:rPr lang="en-US">
                <a:ea typeface="ＭＳ Ｐゴシック"/>
              </a:rPr>
              <a:t>Q2: </a:t>
            </a:r>
            <a:r>
              <a:rPr lang="en-US">
                <a:ea typeface="+mn-lt"/>
                <a:cs typeface="+mn-lt"/>
              </a:rPr>
              <a:t>Can we beat DeepCOVID in short-term forecasting with this new neural architecture?</a:t>
            </a:r>
            <a:endParaRPr lang="en-US" dirty="0">
              <a:ea typeface="ＭＳ Ｐゴシック"/>
            </a:endParaRPr>
          </a:p>
          <a:p>
            <a:pPr lvl="2" indent="-226695"/>
            <a:r>
              <a:rPr lang="en-US">
                <a:ea typeface="ＭＳ Ｐゴシック"/>
              </a:rPr>
              <a:t>Note: </a:t>
            </a:r>
            <a:r>
              <a:rPr lang="en-US">
                <a:ea typeface="+mn-lt"/>
                <a:cs typeface="+mn-lt"/>
              </a:rPr>
              <a:t>DeepCOVID is a top performing model for short-term (1- and 2-weeks ahead)</a:t>
            </a:r>
            <a:endParaRPr lang="en-US" dirty="0">
              <a:ea typeface="+mn-lt"/>
              <a:cs typeface="+mn-lt"/>
            </a:endParaRPr>
          </a:p>
          <a:p>
            <a:pPr marL="318770" indent="-318770"/>
            <a:r>
              <a:rPr lang="en-US">
                <a:ea typeface="ＭＳ Ｐゴシック"/>
              </a:rPr>
              <a:t>Therefore, we compare against:</a:t>
            </a:r>
            <a:endParaRPr lang="en-US"/>
          </a:p>
          <a:p>
            <a:pPr marL="639445" lvl="1"/>
            <a:r>
              <a:rPr lang="en-US">
                <a:ea typeface="ＭＳ Ｐゴシック"/>
              </a:rPr>
              <a:t>Subset of our model (encoder + region embedding + decoder)</a:t>
            </a:r>
          </a:p>
          <a:p>
            <a:pPr marL="639445" lvl="1"/>
            <a:r>
              <a:rPr lang="en-US">
                <a:ea typeface="ＭＳ Ｐゴシック"/>
              </a:rPr>
              <a:t>DeepCOVID submissions located in the COVID-19 Forecast Hub</a:t>
            </a:r>
          </a:p>
          <a:p>
            <a:pPr marL="318770" indent="-318770">
              <a:buClr>
                <a:srgbClr val="DD8047"/>
              </a:buClr>
            </a:pPr>
            <a:r>
              <a:rPr lang="en-US">
                <a:ea typeface="ＭＳ Ｐゴシック"/>
              </a:rPr>
              <a:t>Measure with MAE (mean absolute error)</a:t>
            </a:r>
            <a:endParaRPr lang="en-US" dirty="0">
              <a:ea typeface="ＭＳ Ｐゴシック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2A43F-0531-5E4D-8ABA-E0162E0B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9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3DB6-7B3C-114F-A67F-F8D9B53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62" y="325121"/>
            <a:ext cx="11569987" cy="946467"/>
          </a:xfrm>
        </p:spPr>
        <p:txBody>
          <a:bodyPr/>
          <a:lstStyle/>
          <a:p>
            <a:r>
              <a:rPr lang="en-US" dirty="0"/>
              <a:t>Results (dynamics module or everything combined)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0496971F-9599-4297-8B37-E4B26FCF67C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6892" y="1667200"/>
            <a:ext cx="11849100" cy="360428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2A43F-0531-5E4D-8ABA-E0162E0B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F3A19-0346-4F02-8669-ADED2F592E09}"/>
              </a:ext>
            </a:extLst>
          </p:cNvPr>
          <p:cNvSpPr txBox="1"/>
          <p:nvPr/>
        </p:nvSpPr>
        <p:spPr>
          <a:xfrm>
            <a:off x="2872564" y="5388935"/>
            <a:ext cx="69607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Gill Sans"/>
              </a:rPr>
              <a:t>1. Regional similarity is more effective for 1-week ahead</a:t>
            </a:r>
            <a:endParaRPr lang="en-US" sz="2400"/>
          </a:p>
          <a:p>
            <a:r>
              <a:rPr lang="en-US" sz="2400">
                <a:latin typeface="Gill Sans"/>
              </a:rPr>
              <a:t>2. Unable to beat DeepCOVID, but close to it</a:t>
            </a:r>
            <a:endParaRPr lang="en-US" sz="2400" dirty="0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625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1B5C-8183-BE4B-B922-8BBC7073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6434"/>
            <a:ext cx="11734800" cy="996158"/>
          </a:xfrm>
        </p:spPr>
        <p:txBody>
          <a:bodyPr/>
          <a:lstStyle/>
          <a:p>
            <a:pPr algn="ctr"/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CE67-75E9-754E-B784-1B4540AB8A9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670049"/>
            <a:ext cx="11125200" cy="2225029"/>
          </a:xfrm>
        </p:spPr>
        <p:txBody>
          <a:bodyPr/>
          <a:lstStyle/>
          <a:p>
            <a:pPr marL="318770" indent="-318770"/>
            <a:r>
              <a:rPr lang="en-US" dirty="0">
                <a:ea typeface="ＭＳ Ｐゴシック"/>
              </a:rPr>
              <a:t>The clustering analysis using state-level static features allowed the recapitulation of clear geographical patterns.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AA4C5-DA19-7B4D-B478-F4057E9E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C5BD2-1727-7045-B604-586486F143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8" t="17542" r="15788" b="12459"/>
          <a:stretch/>
        </p:blipFill>
        <p:spPr>
          <a:xfrm>
            <a:off x="7671390" y="3283688"/>
            <a:ext cx="4460359" cy="31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3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1B5C-8183-BE4B-B922-8BBC7073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6434"/>
            <a:ext cx="11734800" cy="996158"/>
          </a:xfrm>
        </p:spPr>
        <p:txBody>
          <a:bodyPr/>
          <a:lstStyle/>
          <a:p>
            <a:pPr algn="ctr"/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CE67-75E9-754E-B784-1B4540AB8A9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670049"/>
            <a:ext cx="11125200" cy="5051517"/>
          </a:xfrm>
        </p:spPr>
        <p:txBody>
          <a:bodyPr/>
          <a:lstStyle/>
          <a:p>
            <a:pPr marL="318770" indent="-318770"/>
            <a:r>
              <a:rPr lang="en-US" dirty="0"/>
              <a:t>The clustering analysis using state-level static features allowed the recapitulation of clear geographical patterns.</a:t>
            </a:r>
            <a:endParaRPr lang="en-US"/>
          </a:p>
          <a:p>
            <a:pPr marL="318770" indent="-318770"/>
            <a:r>
              <a:rPr lang="en-US" dirty="0"/>
              <a:t>Geographical closeness may be relevant in assessing potential COVID risk, especially for states in clusters 1 and 2. A regional rather than a state-level (authority) response might be more adequate for states in those clusters.</a:t>
            </a:r>
          </a:p>
          <a:p>
            <a:pPr marL="318770" indent="-31877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AA4C5-DA19-7B4D-B478-F4057E9E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65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1B5C-8183-BE4B-B922-8BBC7073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6434"/>
            <a:ext cx="11734800" cy="996158"/>
          </a:xfrm>
        </p:spPr>
        <p:txBody>
          <a:bodyPr/>
          <a:lstStyle/>
          <a:p>
            <a:pPr algn="ctr"/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CE67-75E9-754E-B784-1B4540AB8A9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670049"/>
            <a:ext cx="11125200" cy="5051517"/>
          </a:xfrm>
        </p:spPr>
        <p:txBody>
          <a:bodyPr/>
          <a:lstStyle/>
          <a:p>
            <a:pPr marL="318770" indent="-318770"/>
            <a:r>
              <a:rPr lang="en-US" dirty="0"/>
              <a:t>The clustering analysis using state-level static features allowed the recapitulation of clear geographical patterns.</a:t>
            </a:r>
            <a:endParaRPr lang="en-US"/>
          </a:p>
          <a:p>
            <a:pPr marL="318770" indent="-318770"/>
            <a:r>
              <a:rPr lang="en-US" dirty="0"/>
              <a:t>Geographical closeness may be relevant in assessing potential COVID risk, especially for states in clusters 1 and 2. A regional rather than a state-level (authority) response might be more adequate for states in those clusters.</a:t>
            </a:r>
          </a:p>
          <a:p>
            <a:pPr marL="318770" indent="-318770"/>
            <a:r>
              <a:rPr lang="en-US">
                <a:ea typeface="+mn-lt"/>
                <a:cs typeface="+mn-lt"/>
              </a:rPr>
              <a:t>Incorporating regional similarity was proven to be helpful for short-term forecasting in most of the regions evaluated.</a:t>
            </a:r>
          </a:p>
          <a:p>
            <a:pPr marL="318770" indent="-31877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AA4C5-DA19-7B4D-B478-F4057E9E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77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1B5C-8183-BE4B-B922-8BBC7073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6434"/>
            <a:ext cx="11734800" cy="996158"/>
          </a:xfrm>
        </p:spPr>
        <p:txBody>
          <a:bodyPr/>
          <a:lstStyle/>
          <a:p>
            <a:pPr algn="ctr"/>
            <a:r>
              <a:rPr lang="en-US" b="1">
                <a:ea typeface="ＭＳ Ｐゴシック"/>
              </a:rPr>
              <a:t>Future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CE67-75E9-754E-B784-1B4540AB8A9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670049"/>
            <a:ext cx="11125200" cy="5051517"/>
          </a:xfrm>
        </p:spPr>
        <p:txBody>
          <a:bodyPr/>
          <a:lstStyle/>
          <a:p>
            <a:pPr marL="318770" indent="-318770"/>
            <a:r>
              <a:rPr lang="en-US">
                <a:ea typeface="+mn-lt"/>
                <a:cs typeface="+mn-lt"/>
              </a:rPr>
              <a:t>Do extra experiments to understand the impact of regional similarity in short-term predictions.</a:t>
            </a:r>
            <a:endParaRPr lang="en-US" dirty="0">
              <a:ea typeface="+mn-lt"/>
              <a:cs typeface="+mn-lt"/>
            </a:endParaRPr>
          </a:p>
          <a:p>
            <a:pPr marL="318770" indent="-318770"/>
            <a:r>
              <a:rPr lang="en-US">
                <a:ea typeface="+mn-lt"/>
                <a:cs typeface="+mn-lt"/>
              </a:rPr>
              <a:t>Explore how to use bootstrap with our architecture so that ensemble it to have better point estimates. </a:t>
            </a:r>
            <a:endParaRPr lang="en-US">
              <a:cs typeface="+mn-lt"/>
            </a:endParaRPr>
          </a:p>
          <a:p>
            <a:pPr marL="639445" lvl="1"/>
            <a:r>
              <a:rPr lang="en-US">
                <a:ea typeface="+mn-lt"/>
                <a:cs typeface="+mn-lt"/>
              </a:rPr>
              <a:t>This also enables uncertainty estimation.</a:t>
            </a:r>
            <a:endParaRPr lang="en-US">
              <a:cs typeface="+mn-lt"/>
            </a:endParaRPr>
          </a:p>
          <a:p>
            <a:pPr marL="318770" indent="-318770"/>
            <a:r>
              <a:rPr lang="en-US">
                <a:ea typeface="ＭＳ Ｐゴシック"/>
                <a:cs typeface="+mn-lt"/>
              </a:rPr>
              <a:t>Visualize regional similarity learned with the deep clustering losses.</a:t>
            </a:r>
            <a:endParaRPr lang="en-US" dirty="0">
              <a:cs typeface="+mn-lt"/>
            </a:endParaRPr>
          </a:p>
          <a:p>
            <a:pPr marL="318770" indent="-318770"/>
            <a:endParaRPr lang="en-US" dirty="0"/>
          </a:p>
          <a:p>
            <a:pPr marL="318770" indent="-31877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AA4C5-DA19-7B4D-B478-F4057E9E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8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8438-02AD-114B-950F-3FB36D61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1200" y="91076"/>
            <a:ext cx="15461263" cy="1408853"/>
          </a:xfrm>
          <a:ln>
            <a:noFill/>
          </a:ln>
        </p:spPr>
        <p:txBody>
          <a:bodyPr/>
          <a:lstStyle/>
          <a:p>
            <a:pPr algn="ctr"/>
            <a:r>
              <a:rPr lang="en-US" sz="30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5F0F-8ECD-7C40-AF21-334E0267FD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11963400" cy="4938124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1400" dirty="0"/>
              <a:t>Ramchandani, A., Fan, C., &amp; </a:t>
            </a:r>
            <a:r>
              <a:rPr lang="en-US" sz="1400" dirty="0" err="1"/>
              <a:t>Mostafavi</a:t>
            </a:r>
            <a:r>
              <a:rPr lang="en-US" sz="1400" dirty="0"/>
              <a:t>, A. (2020). </a:t>
            </a:r>
            <a:r>
              <a:rPr lang="en-US" sz="1400" dirty="0" err="1"/>
              <a:t>Deepcovidnet</a:t>
            </a:r>
            <a:r>
              <a:rPr lang="en-US" sz="1400" dirty="0"/>
              <a:t>: An interpretable deep learning model for predictive surveillance of covid-19 using heterogeneous features and their interactions. </a:t>
            </a:r>
            <a:r>
              <a:rPr lang="en-US" sz="1400" i="1" dirty="0"/>
              <a:t>IEEE Access</a:t>
            </a:r>
            <a:r>
              <a:rPr lang="en-US" sz="1400" dirty="0"/>
              <a:t>, </a:t>
            </a:r>
            <a:r>
              <a:rPr lang="en-US" sz="1400" i="1" dirty="0"/>
              <a:t>8</a:t>
            </a:r>
            <a:r>
              <a:rPr lang="en-US" sz="1400" dirty="0"/>
              <a:t>, 159915-159930.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400" dirty="0" err="1"/>
              <a:t>Verhagen</a:t>
            </a:r>
            <a:r>
              <a:rPr lang="en-US" sz="1400" dirty="0"/>
              <a:t>, M. D., </a:t>
            </a:r>
            <a:r>
              <a:rPr lang="en-US" sz="1400" dirty="0" err="1"/>
              <a:t>Brazel</a:t>
            </a:r>
            <a:r>
              <a:rPr lang="en-US" sz="1400" dirty="0"/>
              <a:t>, D. M., Dowd, J. B., </a:t>
            </a:r>
            <a:r>
              <a:rPr lang="en-US" sz="1400" dirty="0" err="1"/>
              <a:t>Kashnitsky</a:t>
            </a:r>
            <a:r>
              <a:rPr lang="en-US" sz="1400" dirty="0"/>
              <a:t>, I., &amp; Mills, M. C. (2020). Forecasting spatial, socioeconomic and demographic variation in COVID-19 health care demand in England and Wales. </a:t>
            </a:r>
            <a:r>
              <a:rPr lang="en-US" sz="1400" i="1" dirty="0"/>
              <a:t>BMC medicine</a:t>
            </a:r>
            <a:r>
              <a:rPr lang="en-US" sz="1400" dirty="0"/>
              <a:t>, </a:t>
            </a:r>
            <a:r>
              <a:rPr lang="en-US" sz="1400" i="1" dirty="0"/>
              <a:t>18</a:t>
            </a:r>
            <a:r>
              <a:rPr lang="en-US" sz="1400" dirty="0"/>
              <a:t>(1), 1-11.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400" dirty="0"/>
              <a:t>Padilla-</a:t>
            </a:r>
            <a:r>
              <a:rPr lang="en-US" sz="1400" dirty="0" err="1"/>
              <a:t>Raygoza</a:t>
            </a:r>
            <a:r>
              <a:rPr lang="en-US" sz="1400" dirty="0"/>
              <a:t>, N., Sandoval-Salazar, C., Navarro-</a:t>
            </a:r>
            <a:r>
              <a:rPr lang="en-US" sz="1400" dirty="0" err="1"/>
              <a:t>Olivos</a:t>
            </a:r>
            <a:r>
              <a:rPr lang="en-US" sz="1400" dirty="0"/>
              <a:t>, E., de Jesús Gallardo-Luna, M., </a:t>
            </a:r>
            <a:r>
              <a:rPr lang="en-US" sz="1400" dirty="0" err="1"/>
              <a:t>Magos</a:t>
            </a:r>
            <a:r>
              <a:rPr lang="en-US" sz="1400" dirty="0"/>
              <a:t>-Vazquez, F. J., &amp; Díaz-Martínez, D. A. (2020). Description of Confirmed Cases and Deaths from COVID-19 in Mexico, Until May 6, 2020: an Ecological Study. </a:t>
            </a:r>
            <a:r>
              <a:rPr lang="en-US" sz="1400" i="1" dirty="0"/>
              <a:t>Biomedical and Pharmacology Journal</a:t>
            </a:r>
            <a:r>
              <a:rPr lang="en-US" sz="1400" dirty="0"/>
              <a:t>, </a:t>
            </a:r>
            <a:r>
              <a:rPr lang="en-US" sz="1400" i="1" dirty="0"/>
              <a:t>13</a:t>
            </a:r>
            <a:r>
              <a:rPr lang="en-US" sz="1400" dirty="0"/>
              <a:t>(3), 1471-1476.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400" dirty="0" err="1"/>
              <a:t>Sannigrahi</a:t>
            </a:r>
            <a:r>
              <a:rPr lang="en-US" sz="1400" dirty="0"/>
              <a:t>, S., </a:t>
            </a:r>
            <a:r>
              <a:rPr lang="en-US" sz="1400" dirty="0" err="1"/>
              <a:t>Pilla</a:t>
            </a:r>
            <a:r>
              <a:rPr lang="en-US" sz="1400" dirty="0"/>
              <a:t>, F., </a:t>
            </a:r>
            <a:r>
              <a:rPr lang="en-US" sz="1400" dirty="0" err="1"/>
              <a:t>Basu</a:t>
            </a:r>
            <a:r>
              <a:rPr lang="en-US" sz="1400" dirty="0"/>
              <a:t>, B., </a:t>
            </a:r>
            <a:r>
              <a:rPr lang="en-US" sz="1400" dirty="0" err="1"/>
              <a:t>Basu</a:t>
            </a:r>
            <a:r>
              <a:rPr lang="en-US" sz="1400" dirty="0"/>
              <a:t>, A. S., &amp; </a:t>
            </a:r>
            <a:r>
              <a:rPr lang="en-US" sz="1400" dirty="0" err="1"/>
              <a:t>Molter</a:t>
            </a:r>
            <a:r>
              <a:rPr lang="en-US" sz="1400" dirty="0"/>
              <a:t>, A. (2020). Examining the association between socio-demographic composition and COVID-19 fatalities in the European region using spatial regression approach. </a:t>
            </a:r>
            <a:r>
              <a:rPr lang="en-US" sz="1400" i="1" dirty="0"/>
              <a:t>Sustainable cities and society</a:t>
            </a:r>
            <a:r>
              <a:rPr lang="en-US" sz="1400" dirty="0"/>
              <a:t>, </a:t>
            </a:r>
            <a:r>
              <a:rPr lang="en-US" sz="1400" i="1" dirty="0"/>
              <a:t>62</a:t>
            </a:r>
            <a:r>
              <a:rPr lang="en-US" sz="1400" dirty="0"/>
              <a:t>, 102418.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1400" dirty="0"/>
          </a:p>
          <a:p>
            <a:pPr marL="457200" indent="-457200" algn="just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5F436-163A-EB40-BD58-7302A33C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1469"/>
            <a:ext cx="10369062" cy="55355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/>
              <a:t>COVID-19 current state and modeling opportunities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529708-9651-EE4C-AF59-3892EE755B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400" y="1530350"/>
            <a:ext cx="7493000" cy="3799244"/>
          </a:xfrm>
        </p:spPr>
        <p:txBody>
          <a:bodyPr>
            <a:noAutofit/>
          </a:bodyPr>
          <a:lstStyle/>
          <a:p>
            <a:r>
              <a:rPr lang="en-US" sz="2500" dirty="0"/>
              <a:t>SARS-CoV-2 the virus causing COVID-19 disease has infected </a:t>
            </a:r>
            <a:r>
              <a:rPr lang="en-US" sz="2500" b="1" dirty="0"/>
              <a:t>54,369,609</a:t>
            </a:r>
            <a:r>
              <a:rPr lang="en-US" sz="2500" dirty="0"/>
              <a:t> people and </a:t>
            </a:r>
            <a:r>
              <a:rPr lang="en-US" sz="2500" b="1" dirty="0"/>
              <a:t>killed 1,317,131 </a:t>
            </a:r>
            <a:r>
              <a:rPr lang="en-US" sz="2500" dirty="0"/>
              <a:t>as of Nov 16</a:t>
            </a:r>
            <a:r>
              <a:rPr lang="en-US" sz="2500" baseline="30000" dirty="0"/>
              <a:t>th</a:t>
            </a:r>
            <a:r>
              <a:rPr lang="en-US" sz="2500" dirty="0"/>
              <a:t> 2020.</a:t>
            </a:r>
          </a:p>
          <a:p>
            <a:endParaRPr lang="en-US" sz="2500" dirty="0"/>
          </a:p>
          <a:p>
            <a:r>
              <a:rPr lang="en-US" sz="2500" dirty="0"/>
              <a:t>Epidemic parameters describing COVID-19 behavior have not been fully described yet. </a:t>
            </a:r>
          </a:p>
          <a:p>
            <a:endParaRPr lang="en-US" sz="2500" dirty="0"/>
          </a:p>
          <a:p>
            <a:r>
              <a:rPr lang="en-US" sz="2500" dirty="0"/>
              <a:t>Statistical models that rely on pattern recognition and correlations offer an opportunity to leverage available data to forecast COVID incidence (cases/deaths) in different regions. </a:t>
            </a:r>
          </a:p>
          <a:p>
            <a:endParaRPr lang="en-US" sz="25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913436-9228-FE44-AD02-D81FC9D7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8E8B3-DDB2-6545-9866-50689F643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530350"/>
            <a:ext cx="4235752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A3E81F-DBDE-484F-AA08-2998714B420A}"/>
              </a:ext>
            </a:extLst>
          </p:cNvPr>
          <p:cNvSpPr txBox="1"/>
          <p:nvPr/>
        </p:nvSpPr>
        <p:spPr>
          <a:xfrm>
            <a:off x="8915400" y="6446531"/>
            <a:ext cx="46929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Covid</a:t>
            </a:r>
            <a:r>
              <a:rPr lang="en-US" sz="800" dirty="0"/>
              <a:t> World Map: Tracking the Global Outbreak (NYT), https://</a:t>
            </a:r>
            <a:r>
              <a:rPr lang="en-US" sz="800" dirty="0" err="1"/>
              <a:t>www.nytimes.com</a:t>
            </a:r>
            <a:r>
              <a:rPr lang="en-US" sz="800" dirty="0"/>
              <a:t>/interactive/2020/world/coronavirus-</a:t>
            </a:r>
            <a:r>
              <a:rPr lang="en-US" sz="800" dirty="0" err="1"/>
              <a:t>maps.html</a:t>
            </a:r>
            <a:endParaRPr lang="en-US" sz="800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3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1469"/>
            <a:ext cx="10369062" cy="55355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/>
              <a:t>Leveraging regional similarity in Deep Epidemic Forecasting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529708-9651-EE4C-AF59-3892EE755B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400" y="1530350"/>
            <a:ext cx="7493000" cy="3799244"/>
          </a:xfrm>
        </p:spPr>
        <p:txBody>
          <a:bodyPr>
            <a:noAutofit/>
          </a:bodyPr>
          <a:lstStyle/>
          <a:p>
            <a:endParaRPr lang="en-US" sz="2500" dirty="0"/>
          </a:p>
          <a:p>
            <a:r>
              <a:rPr lang="en-US" sz="2500" dirty="0"/>
              <a:t>Statistical models have used </a:t>
            </a:r>
            <a:r>
              <a:rPr lang="en-US" sz="2500" b="1" dirty="0"/>
              <a:t>static</a:t>
            </a:r>
            <a:r>
              <a:rPr lang="en-US" sz="2500" dirty="0"/>
              <a:t> (e.g. demographics, comorbidities) and </a:t>
            </a:r>
            <a:r>
              <a:rPr lang="en-US" sz="2500" b="1" dirty="0"/>
              <a:t>dynamic</a:t>
            </a:r>
            <a:r>
              <a:rPr lang="en-US" sz="2500" dirty="0"/>
              <a:t> features (e.g. mobility, cases, testing) to assess potential COVID risk in different regions</a:t>
            </a:r>
            <a:r>
              <a:rPr lang="en-US" sz="2500" baseline="30000" dirty="0"/>
              <a:t>1-4</a:t>
            </a:r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We propose an epidemic forecasting model that leverages regional static and dynamic similarity to improve accuracy of predictions of COVID incidence in US states.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913436-9228-FE44-AD02-D81FC9D7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89644-5C5E-5E47-BA0B-CC6C11680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1676400"/>
            <a:ext cx="4423171" cy="2103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CEDC1D-F9C8-A74E-980E-9FAB614484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2" b="15304"/>
          <a:stretch/>
        </p:blipFill>
        <p:spPr>
          <a:xfrm>
            <a:off x="7823805" y="4191000"/>
            <a:ext cx="4048266" cy="210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4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1469"/>
            <a:ext cx="10369062" cy="55355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/>
              <a:t>Problem definition (maybe just use problem definition section of PDF)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529708-9651-EE4C-AF59-3892EE755B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5600" y="1787168"/>
            <a:ext cx="11216018" cy="398480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Hypothesis: Epidemic forecasting models that leverage on static and dynamic region similarity would produce more accurate </a:t>
            </a:r>
            <a:r>
              <a:rPr lang="en-US" dirty="0" err="1"/>
              <a:t>covid</a:t>
            </a:r>
            <a:r>
              <a:rPr lang="en-US" dirty="0"/>
              <a:t> mortality predictions.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913436-9228-FE44-AD02-D81FC9D7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3699E-E277-1E44-929C-60BF97206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998680"/>
            <a:ext cx="5867400" cy="35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7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1469"/>
            <a:ext cx="10369062" cy="55355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/>
              <a:t>Analysis of static regional features using </a:t>
            </a:r>
            <a:r>
              <a:rPr lang="en-US" sz="3000" b="1" i="1" dirty="0"/>
              <a:t>k</a:t>
            </a:r>
            <a:r>
              <a:rPr lang="en-US" sz="3000" b="1" dirty="0"/>
              <a:t>-means clustering and PCA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529708-9651-EE4C-AF59-3892EE755B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5600" y="1623479"/>
            <a:ext cx="11216018" cy="39848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913436-9228-FE44-AD02-D81FC9D7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2525B-F5C2-9049-B1C3-0F1562F452E9}"/>
              </a:ext>
            </a:extLst>
          </p:cNvPr>
          <p:cNvSpPr txBox="1"/>
          <p:nvPr/>
        </p:nvSpPr>
        <p:spPr>
          <a:xfrm>
            <a:off x="317752" y="5749949"/>
            <a:ext cx="547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K</a:t>
            </a:r>
            <a:r>
              <a:rPr lang="en-US" sz="2000" dirty="0"/>
              <a:t>-means clustering partitions data into </a:t>
            </a:r>
            <a:r>
              <a:rPr lang="en-US" sz="2000" i="1" dirty="0"/>
              <a:t>k</a:t>
            </a:r>
            <a:r>
              <a:rPr lang="en-US" sz="2000" dirty="0"/>
              <a:t> clusters.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27C7B2-4B10-7A4F-A5E2-9017D8736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08" y="2844235"/>
            <a:ext cx="2747710" cy="26699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78FE87-AB30-6042-B5BB-2837EB305202}"/>
              </a:ext>
            </a:extLst>
          </p:cNvPr>
          <p:cNvSpPr txBox="1"/>
          <p:nvPr/>
        </p:nvSpPr>
        <p:spPr>
          <a:xfrm>
            <a:off x="7068678" y="5688925"/>
            <a:ext cx="567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PCA is a dimensionality reduction method.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D7E542-E0C8-EB4C-9E54-681AA6E7B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436" y="2858741"/>
            <a:ext cx="2747710" cy="2667524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D753D38D-2C50-2D46-A4A6-D2BBA280E3FC}"/>
              </a:ext>
            </a:extLst>
          </p:cNvPr>
          <p:cNvSpPr txBox="1">
            <a:spLocks/>
          </p:cNvSpPr>
          <p:nvPr/>
        </p:nvSpPr>
        <p:spPr bwMode="auto">
          <a:xfrm>
            <a:off x="294018" y="1106688"/>
            <a:ext cx="11216018" cy="398480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  <a:noAutofit/>
          </a:bodyPr>
          <a:lstStyle>
            <a:lvl1pPr marL="319088" indent="-319088" algn="l" defTabSz="642938" rtl="0" fontAlgn="base">
              <a:spcBef>
                <a:spcPts val="713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"/>
              <a:defRPr sz="29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73050" algn="l" defTabSz="642938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charset="0"/>
              <a:buChar char="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27013" algn="l" defTabSz="642938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"/>
              <a:defRPr sz="23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0013" indent="-227013" algn="l" defTabSz="642938" rtl="0" fontAlgn="base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charset="0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7213" indent="-227013" algn="l" defTabSz="642938" rtl="0" fontAlgn="base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0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991057" indent="-325115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1195" indent="-325115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333" indent="-325115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1471" indent="-325115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  <a:p>
            <a:pPr algn="just"/>
            <a:r>
              <a:rPr lang="en-US" dirty="0"/>
              <a:t>We use </a:t>
            </a:r>
            <a:r>
              <a:rPr lang="en-US" i="1" dirty="0"/>
              <a:t>k</a:t>
            </a:r>
            <a:r>
              <a:rPr lang="en-US" dirty="0"/>
              <a:t>-means clustering analysis to group US states based on their static features. We use PCA to visualize the clusters.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F554B5-684D-DB41-AF1D-0BEFC46D76C7}"/>
              </a:ext>
            </a:extLst>
          </p:cNvPr>
          <p:cNvSpPr txBox="1"/>
          <p:nvPr/>
        </p:nvSpPr>
        <p:spPr>
          <a:xfrm>
            <a:off x="8763000" y="5439847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PC1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4339A7-8B93-8F4E-98EE-1C89E6A06BF2}"/>
              </a:ext>
            </a:extLst>
          </p:cNvPr>
          <p:cNvSpPr txBox="1"/>
          <p:nvPr/>
        </p:nvSpPr>
        <p:spPr>
          <a:xfrm rot="16200000">
            <a:off x="7001796" y="3664359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24337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66A9-346D-514F-AD79-D1B3D6F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194909"/>
            <a:ext cx="11963400" cy="975932"/>
          </a:xfrm>
        </p:spPr>
        <p:txBody>
          <a:bodyPr/>
          <a:lstStyle/>
          <a:p>
            <a:pPr algn="ctr"/>
            <a:r>
              <a:rPr lang="en-US" sz="3200" b="1" dirty="0"/>
              <a:t>Static regional features</a:t>
            </a:r>
            <a:br>
              <a:rPr lang="en-US" sz="3200" b="1" dirty="0"/>
            </a:br>
            <a:r>
              <a:rPr lang="en-US" sz="3200" b="1" dirty="0"/>
              <a:t>(24 variables grouped in 5 categories)</a:t>
            </a:r>
            <a:endParaRPr lang="en-US" sz="3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689E9-DA37-114E-B1B9-EF7B73F1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2ADA04-155E-5740-AC61-E965633E2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1170841"/>
            <a:ext cx="12222480" cy="38766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7EF578-34B8-2643-8007-5AF4B996B3E0}"/>
              </a:ext>
            </a:extLst>
          </p:cNvPr>
          <p:cNvSpPr txBox="1"/>
          <p:nvPr/>
        </p:nvSpPr>
        <p:spPr>
          <a:xfrm>
            <a:off x="33020" y="5113064"/>
            <a:ext cx="122224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Data sources include:  </a:t>
            </a:r>
            <a:r>
              <a:rPr lang="en-US" sz="1800" dirty="0"/>
              <a:t>US Census Bureau</a:t>
            </a:r>
            <a:r>
              <a:rPr lang="en-US" sz="1800" baseline="30000" dirty="0"/>
              <a:t>1</a:t>
            </a:r>
            <a:r>
              <a:rPr lang="en-US" sz="1800" dirty="0"/>
              <a:t>, CDC study on prevalence of comorbidities in US adults</a:t>
            </a:r>
            <a:r>
              <a:rPr lang="en-US" sz="1800" baseline="30000" dirty="0"/>
              <a:t>2</a:t>
            </a:r>
            <a:r>
              <a:rPr lang="en-US" sz="1800" dirty="0"/>
              <a:t>, GitHub repository of the Yu group at UC-Berkeley</a:t>
            </a:r>
            <a:r>
              <a:rPr lang="en-US" sz="1800" baseline="30000" dirty="0"/>
              <a:t>3</a:t>
            </a:r>
            <a:r>
              <a:rPr lang="en-US" sz="1800" dirty="0"/>
              <a:t>, mask wearing surveys from the New York Times</a:t>
            </a:r>
            <a:r>
              <a:rPr lang="en-US" sz="1800" baseline="30000" dirty="0"/>
              <a:t>4</a:t>
            </a:r>
            <a:r>
              <a:rPr lang="en-US" sz="1800" dirty="0"/>
              <a:t> , social behavior data from </a:t>
            </a:r>
            <a:r>
              <a:rPr lang="en-US" sz="1800" dirty="0" err="1"/>
              <a:t>COVIDcast</a:t>
            </a:r>
            <a:r>
              <a:rPr lang="en-US" sz="1800" dirty="0"/>
              <a:t> site</a:t>
            </a:r>
            <a:r>
              <a:rPr lang="en-US" sz="1800" baseline="30000" dirty="0"/>
              <a:t>5</a:t>
            </a:r>
            <a:r>
              <a:rPr lang="en-US" sz="1800" dirty="0"/>
              <a:t>, and mobility data from the United States Department of Transportation</a:t>
            </a:r>
            <a:r>
              <a:rPr lang="en-US" sz="1800" baseline="30000" dirty="0"/>
              <a:t>6</a:t>
            </a:r>
            <a:r>
              <a:rPr lang="en-US" sz="1800" dirty="0"/>
              <a:t>.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A83D4-F884-3147-AFFE-DCBA14454465}"/>
              </a:ext>
            </a:extLst>
          </p:cNvPr>
          <p:cNvSpPr txBox="1"/>
          <p:nvPr/>
        </p:nvSpPr>
        <p:spPr>
          <a:xfrm>
            <a:off x="33020" y="6166913"/>
            <a:ext cx="990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1 .https://www.census.gov/programs-surveys/acs/data.html</a:t>
            </a:r>
          </a:p>
          <a:p>
            <a:r>
              <a:rPr lang="en-US" sz="800" dirty="0">
                <a:solidFill>
                  <a:schemeClr val="tx1"/>
                </a:solidFill>
              </a:rPr>
              <a:t>2. Adams, M. L., Katz, D. L., &amp; Grandpre, J. (2020). Population-based estimates of chronic conditions affecting risk for complications from coronavirus disease, United States. </a:t>
            </a:r>
            <a:r>
              <a:rPr lang="en-US" sz="800" i="1" dirty="0">
                <a:solidFill>
                  <a:schemeClr val="tx1"/>
                </a:solidFill>
              </a:rPr>
              <a:t>Emerging infectious diseases</a:t>
            </a:r>
            <a:r>
              <a:rPr lang="en-US" sz="800" dirty="0">
                <a:solidFill>
                  <a:schemeClr val="tx1"/>
                </a:solidFill>
              </a:rPr>
              <a:t>, </a:t>
            </a:r>
            <a:r>
              <a:rPr lang="en-US" sz="800" i="1" dirty="0">
                <a:solidFill>
                  <a:schemeClr val="tx1"/>
                </a:solidFill>
              </a:rPr>
              <a:t>26</a:t>
            </a:r>
            <a:r>
              <a:rPr lang="en-US" sz="800" dirty="0">
                <a:solidFill>
                  <a:schemeClr val="tx1"/>
                </a:solidFill>
              </a:rPr>
              <a:t>(8), 1831.</a:t>
            </a:r>
          </a:p>
          <a:p>
            <a:r>
              <a:rPr lang="en-US" sz="800" dirty="0">
                <a:solidFill>
                  <a:schemeClr val="tx1"/>
                </a:solidFill>
              </a:rPr>
              <a:t>3. https://github.com/Yu-Group/covid19-severity-prediction</a:t>
            </a:r>
          </a:p>
          <a:p>
            <a:r>
              <a:rPr lang="en-US" sz="800" dirty="0">
                <a:solidFill>
                  <a:schemeClr val="tx1"/>
                </a:solidFill>
              </a:rPr>
              <a:t>4.https://</a:t>
            </a:r>
            <a:r>
              <a:rPr lang="en-US" sz="800" dirty="0" err="1">
                <a:solidFill>
                  <a:schemeClr val="tx1"/>
                </a:solidFill>
              </a:rPr>
              <a:t>github.com</a:t>
            </a:r>
            <a:r>
              <a:rPr lang="en-US" sz="800" dirty="0">
                <a:solidFill>
                  <a:schemeClr val="tx1"/>
                </a:solidFill>
              </a:rPr>
              <a:t>/</a:t>
            </a:r>
            <a:r>
              <a:rPr lang="en-US" sz="800" dirty="0" err="1">
                <a:solidFill>
                  <a:schemeClr val="tx1"/>
                </a:solidFill>
              </a:rPr>
              <a:t>nytimes</a:t>
            </a:r>
            <a:r>
              <a:rPr lang="en-US" sz="800" dirty="0">
                <a:solidFill>
                  <a:schemeClr val="tx1"/>
                </a:solidFill>
              </a:rPr>
              <a:t>/covid-19-data/tree/master/mask-use</a:t>
            </a:r>
          </a:p>
          <a:p>
            <a:r>
              <a:rPr lang="en-US" sz="800" dirty="0">
                <a:solidFill>
                  <a:schemeClr val="tx1"/>
                </a:solidFill>
              </a:rPr>
              <a:t>6. https://</a:t>
            </a:r>
            <a:r>
              <a:rPr lang="en-US" sz="800" dirty="0" err="1">
                <a:solidFill>
                  <a:schemeClr val="tx1"/>
                </a:solidFill>
              </a:rPr>
              <a:t>www.bts.gov</a:t>
            </a:r>
            <a:r>
              <a:rPr lang="en-US" sz="800" dirty="0">
                <a:solidFill>
                  <a:schemeClr val="tx1"/>
                </a:solidFill>
              </a:rPr>
              <a:t>/daily-travel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4365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3DB6-7B3C-114F-A67F-F8D9B53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53525"/>
            <a:ext cx="10877838" cy="946467"/>
          </a:xfrm>
        </p:spPr>
        <p:txBody>
          <a:bodyPr/>
          <a:lstStyle/>
          <a:p>
            <a:pPr algn="ctr"/>
            <a:r>
              <a:rPr lang="en-US" sz="3000" b="1" dirty="0"/>
              <a:t>COVID cases and deaths correlate with demographics but not with comorbidities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2A43F-0531-5E4D-8ABA-E0162E0B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318B6-BB2D-634D-B273-8865249CF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574800"/>
            <a:ext cx="682867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6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3DB6-7B3C-114F-A67F-F8D9B53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71133"/>
            <a:ext cx="10877838" cy="946467"/>
          </a:xfrm>
        </p:spPr>
        <p:txBody>
          <a:bodyPr/>
          <a:lstStyle/>
          <a:p>
            <a:pPr algn="ctr"/>
            <a:r>
              <a:rPr lang="en-US" sz="3000" b="1" i="1" dirty="0"/>
              <a:t>K</a:t>
            </a:r>
            <a:r>
              <a:rPr lang="en-US" sz="3000" b="1" dirty="0"/>
              <a:t>-means clustering analysis recapitulates geographical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2A43F-0531-5E4D-8ABA-E0162E0B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1DF0BB-73C7-1B48-9698-D6006D1FA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25" y="1671638"/>
            <a:ext cx="59379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2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3DB6-7B3C-114F-A67F-F8D9B53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71133"/>
            <a:ext cx="10877838" cy="946467"/>
          </a:xfrm>
        </p:spPr>
        <p:txBody>
          <a:bodyPr/>
          <a:lstStyle/>
          <a:p>
            <a:pPr algn="ctr"/>
            <a:r>
              <a:rPr lang="en-US" sz="3000" b="1" i="1" dirty="0"/>
              <a:t>K</a:t>
            </a:r>
            <a:r>
              <a:rPr lang="en-US" sz="3000" b="1" dirty="0"/>
              <a:t>-means clustering analysis recapitulates geographical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2A43F-0531-5E4D-8ABA-E0162E0B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EC81-4098-844F-A22E-86A8EE344E5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1DF0BB-73C7-1B48-9698-D6006D1FA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25" y="1671638"/>
            <a:ext cx="5937975" cy="457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D65320-759C-3448-ABF9-BA518405E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19" y="1788798"/>
            <a:ext cx="59379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65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39686</TotalTime>
  <Pages>0</Pages>
  <Words>1055</Words>
  <Characters>0</Characters>
  <Application>Microsoft Macintosh PowerPoint</Application>
  <PresentationFormat>Widescreen</PresentationFormat>
  <Lines>0</Lines>
  <Paragraphs>110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Gill Sans</vt:lpstr>
      <vt:lpstr>Helvetica</vt:lpstr>
      <vt:lpstr>Tw Cen MT</vt:lpstr>
      <vt:lpstr>Wingdings</vt:lpstr>
      <vt:lpstr>Wingdings 2</vt:lpstr>
      <vt:lpstr>Median</vt:lpstr>
      <vt:lpstr>PowerPoint Presentation</vt:lpstr>
      <vt:lpstr>COVID-19 current state and modeling opportunities</vt:lpstr>
      <vt:lpstr>Leveraging regional similarity in Deep Epidemic Forecasting</vt:lpstr>
      <vt:lpstr>Problem definition (maybe just use problem definition section of PDF)</vt:lpstr>
      <vt:lpstr>Analysis of static regional features using k-means clustering and PCA</vt:lpstr>
      <vt:lpstr>Static regional features (24 variables grouped in 5 categories)</vt:lpstr>
      <vt:lpstr>COVID cases and deaths correlate with demographics but not with comorbidities</vt:lpstr>
      <vt:lpstr>K-means clustering analysis recapitulates geographical patterns</vt:lpstr>
      <vt:lpstr>K-means clustering analysis recapitulates geographical patterns</vt:lpstr>
      <vt:lpstr>PowerPoint Presentation</vt:lpstr>
      <vt:lpstr>PowerPoint Presentation</vt:lpstr>
      <vt:lpstr>Proposed architecture</vt:lpstr>
      <vt:lpstr>Experiment Setup</vt:lpstr>
      <vt:lpstr>Results (dynamics module or everything combined)</vt:lpstr>
      <vt:lpstr>Conclusions</vt:lpstr>
      <vt:lpstr>Conclusions</vt:lpstr>
      <vt:lpstr>Conclusions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 decisions among bacterial viruses</dc:title>
  <dc:creator>Richard.Joh</dc:creator>
  <cp:lastModifiedBy>Microsoft Office User</cp:lastModifiedBy>
  <cp:revision>2123</cp:revision>
  <cp:lastPrinted>2016-07-11T06:32:06Z</cp:lastPrinted>
  <dcterms:modified xsi:type="dcterms:W3CDTF">2020-11-16T17:15:26Z</dcterms:modified>
</cp:coreProperties>
</file>