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9C5B1-5166-9AE3-A579-F5A5CA198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7A0B92-36B3-D9A9-FB28-A9226572F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AAD744-C1DB-17EF-A142-E73734BD0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D3BE-C838-40D2-AC42-02B6E068CF8B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37CC3B-8F88-0773-073E-A0352C32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840C1D-A025-E2B9-1C9E-C2EEFAF99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4C35-AB42-48D5-94CE-B9C5F2462F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2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9E7B7-9614-0542-9C87-3D5BAD6F3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A5E4AD-6B5A-6318-B1B6-A07C77D46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5A571C-E0A9-78A2-0D2D-15E058AB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D3BE-C838-40D2-AC42-02B6E068CF8B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35136A-4BB4-A210-65AA-0C95853F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EE0691-D33A-3352-5D46-F33539AD1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4C35-AB42-48D5-94CE-B9C5F2462F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98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0E7AC0-C732-705F-5284-7D362155B8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DFA92A-B593-49FC-EC9B-AA8537F7B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B65406-888C-8F29-7ADA-0BB3BD67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D3BE-C838-40D2-AC42-02B6E068CF8B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EA6C41-D401-3B31-4693-678D6F74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94082F-BA18-66ED-4C69-8F5A2278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4C35-AB42-48D5-94CE-B9C5F2462F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91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F7AED-7DD9-FFC2-C137-09D7B86D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EE5CD5-5371-7CE4-9E3E-C6C319203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1CBF58-CA0D-E2D1-E3E6-5350104A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D3BE-C838-40D2-AC42-02B6E068CF8B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FE5E01-5ADA-6A52-F080-0F709954E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5DB9CB-A130-D095-AA20-04A1D276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4C35-AB42-48D5-94CE-B9C5F2462F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01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4B98F-5173-9FE7-F8DB-CC00DC68E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64634C-3DD9-059C-D939-72F5F5313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7B1E1A-90B7-A52A-6556-05734B137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D3BE-C838-40D2-AC42-02B6E068CF8B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18FA9B-8B26-A0EE-B530-D4798651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2A13B5-4963-F61B-A2BB-D1DA0A15B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4C35-AB42-48D5-94CE-B9C5F2462F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44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A1EE2-C078-2D3C-B14C-C8740107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A67C77-AD0C-56F2-3A00-E69E4FDA0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2BCF74-41B7-081D-80D5-4B70164C5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F177EB-CA1D-0FC6-8D71-80962427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D3BE-C838-40D2-AC42-02B6E068CF8B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410EBF-3377-2A1A-82C1-FD14EB99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C8BD2A-D300-B346-4B37-AE4E45AC3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4C35-AB42-48D5-94CE-B9C5F2462F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5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47E41-9C7C-84F2-A4D3-1EDE46EF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7EA0FB-7264-99F7-DC65-A83509B9E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E5F81D-CEAC-5F3D-F148-C667BFC21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13626BB-F788-485B-24CA-1AF90A4C4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04FC733-300E-E9AC-7A7C-F25DB031B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D885DDC-3150-7E80-11D6-3213CAAC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D3BE-C838-40D2-AC42-02B6E068CF8B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61EEBE-0C19-6043-E1F8-70FBEAD5B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50A8B2-9E33-48D7-793E-1EAC84D5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4C35-AB42-48D5-94CE-B9C5F2462F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39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8BEE2-E450-120E-F81B-D36B5F929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6103342-1ACE-3725-6150-12ED7C28B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D3BE-C838-40D2-AC42-02B6E068CF8B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764DA7-906B-9DAA-BACF-ABF49F37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94A39C-1F05-4761-C59E-CD37A3FA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4C35-AB42-48D5-94CE-B9C5F2462F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12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36575C9-3206-ED52-E9D9-D08AE66E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D3BE-C838-40D2-AC42-02B6E068CF8B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0C792FD-A83D-5184-2216-EADEECDB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377BE9-17D2-8348-845D-0F9A081B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4C35-AB42-48D5-94CE-B9C5F2462F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56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3D160-27A7-D6E0-C950-FD5FFA6A9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555AB4-1B4A-6B46-76A2-08C3A74A6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210115C-A02A-3CD7-E626-50E0C3215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B91228-6D73-4FBA-0C98-638895A82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D3BE-C838-40D2-AC42-02B6E068CF8B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BC91CD-752F-0744-1587-59AFF6F56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3120BC-A347-31FF-1E70-4C4E88E8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4C35-AB42-48D5-94CE-B9C5F2462F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39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AA432-C408-5123-D9BA-D85E59816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E50BBB9-3DDE-EA82-BBB0-1D6395915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12F963-9471-60D9-D6F1-5E6CFAD90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35046D-C381-BB83-247E-4DDD5B95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D3BE-C838-40D2-AC42-02B6E068CF8B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C3EE89-729B-9FBC-B208-79337E0A3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454A78-8E28-4572-D3C1-5C1584BC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4C35-AB42-48D5-94CE-B9C5F2462F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72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9687F17-0EAC-DE65-4943-9843E68B0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48169F-FE23-7D85-2DFA-44ADC1CB4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3F56EF-3B7F-F31D-77CC-D73391780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FD3BE-C838-40D2-AC42-02B6E068CF8B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59A756-FF52-F715-4714-12CAF4E19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24D022-490D-9D4E-3621-CF43F22C8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04C35-AB42-48D5-94CE-B9C5F2462F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0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A05FF-45CF-2E30-DADE-B90F5CEA0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Abrindo Arquivos em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A1F29-E9DD-C301-A76A-6429631FE3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4529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0A60A-7914-4466-9395-DBF53A0A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Read</a:t>
            </a:r>
            <a:r>
              <a:rPr lang="pt-BR" b="1" dirty="0"/>
              <a:t>()</a:t>
            </a:r>
            <a:br>
              <a:rPr lang="pt-BR" b="1" dirty="0"/>
            </a:b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80D751-29A9-D7F4-A857-94EBE6379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primeiro método que precisamos aprender é </a:t>
            </a:r>
            <a:r>
              <a:rPr lang="pt-BR" dirty="0" err="1"/>
              <a:t>read</a:t>
            </a:r>
            <a:r>
              <a:rPr lang="pt-BR" dirty="0"/>
              <a:t>(), que retorna todo o conteúdo do arquivo como uma </a:t>
            </a:r>
            <a:r>
              <a:rPr lang="pt-BR" dirty="0" err="1"/>
              <a:t>string</a:t>
            </a:r>
            <a:r>
              <a:rPr lang="pt-BR" dirty="0"/>
              <a:t>.</a:t>
            </a:r>
          </a:p>
          <a:p>
            <a:endParaRPr lang="pt-BR" dirty="0"/>
          </a:p>
          <a:p>
            <a:pPr marL="914400" lvl="2" indent="0">
              <a:buNone/>
            </a:pPr>
            <a:r>
              <a:rPr lang="en-US" dirty="0"/>
              <a:t>f = open("data/names.txt")</a:t>
            </a:r>
          </a:p>
          <a:p>
            <a:pPr marL="914400" lvl="2" indent="0">
              <a:buNone/>
            </a:pPr>
            <a:r>
              <a:rPr lang="en-US" dirty="0"/>
              <a:t>print(</a:t>
            </a:r>
            <a:r>
              <a:rPr lang="en-US" dirty="0" err="1"/>
              <a:t>f.read</a:t>
            </a:r>
            <a:r>
              <a:rPr lang="en-US" dirty="0"/>
              <a:t>())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Esse método me permite definir quantos bytes vai ler </a:t>
            </a:r>
            <a:r>
              <a:rPr lang="pt-BR" dirty="0" err="1"/>
              <a:t>tambem</a:t>
            </a:r>
            <a:r>
              <a:rPr lang="pt-BR" dirty="0"/>
              <a:t>:</a:t>
            </a:r>
          </a:p>
          <a:p>
            <a:endParaRPr lang="pt-BR" dirty="0"/>
          </a:p>
          <a:p>
            <a:pPr marL="914400" lvl="2" indent="0">
              <a:buNone/>
            </a:pPr>
            <a:r>
              <a:rPr lang="en-US" dirty="0"/>
              <a:t>f = open("data/names.txt")</a:t>
            </a:r>
          </a:p>
          <a:p>
            <a:pPr marL="914400" lvl="2" indent="0">
              <a:buNone/>
            </a:pPr>
            <a:r>
              <a:rPr lang="en-US" dirty="0"/>
              <a:t>print(</a:t>
            </a:r>
            <a:r>
              <a:rPr lang="en-US" dirty="0" err="1"/>
              <a:t>f.read</a:t>
            </a:r>
            <a:r>
              <a:rPr lang="en-US" dirty="0"/>
              <a:t>(3))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583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9B658-0F4B-5B53-C033-70FB8525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Importante: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ADCF06-9CB3-709B-727D-F8367483F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precisar fechar o arquivo após a tarefa ter sido concluída para liberar os recursos associados a esse arquivo. </a:t>
            </a:r>
          </a:p>
          <a:p>
            <a:r>
              <a:rPr lang="pt-BR" dirty="0"/>
              <a:t>Para fazer isso, chamamos o método close(), assim: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nomeArquivo.close</a:t>
            </a:r>
            <a:r>
              <a:rPr lang="pt-B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81838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B1FFC-1DF0-2BF4-2AC5-A0BBA1F3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 err="1">
                <a:effectLst/>
                <a:latin typeface="inherit"/>
              </a:rPr>
              <a:t>Readline</a:t>
            </a:r>
            <a:r>
              <a:rPr lang="pt-BR" b="1" i="0" dirty="0">
                <a:effectLst/>
                <a:latin typeface="inherit"/>
              </a:rPr>
              <a:t>() x </a:t>
            </a:r>
            <a:r>
              <a:rPr lang="pt-BR" b="1" i="0" dirty="0" err="1">
                <a:effectLst/>
                <a:latin typeface="inherit"/>
              </a:rPr>
              <a:t>Readlines</a:t>
            </a:r>
            <a:r>
              <a:rPr lang="pt-BR" b="1" i="0" dirty="0">
                <a:effectLst/>
                <a:latin typeface="inherit"/>
              </a:rPr>
              <a:t>()</a:t>
            </a:r>
            <a:br>
              <a:rPr lang="pt-BR" b="1" i="0" dirty="0">
                <a:effectLst/>
                <a:latin typeface="-apple-system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D76672-6ABE-D752-7F72-5A72C634A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pt-BR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Podemos ler o arquivo linha por linha através desses dois métodos. Eles têm uma pequena diferença. Vamos vê-los em detalhes.</a:t>
            </a:r>
          </a:p>
          <a:p>
            <a:endParaRPr lang="pt-BR" dirty="0"/>
          </a:p>
          <a:p>
            <a:r>
              <a:rPr lang="pt-BR" b="1" i="0" dirty="0" err="1">
                <a:effectLst/>
                <a:latin typeface="inherit"/>
              </a:rPr>
              <a:t>Readline</a:t>
            </a:r>
            <a:r>
              <a:rPr lang="pt-BR" b="1" i="0" dirty="0">
                <a:effectLst/>
                <a:latin typeface="inherit"/>
              </a:rPr>
              <a:t>() = Vai ler uma linha</a:t>
            </a:r>
          </a:p>
          <a:p>
            <a:endParaRPr lang="pt-BR" dirty="0"/>
          </a:p>
          <a:p>
            <a:r>
              <a:rPr lang="pt-BR" b="1" i="0" dirty="0" err="1">
                <a:effectLst/>
                <a:latin typeface="inherit"/>
              </a:rPr>
              <a:t>Readlines</a:t>
            </a:r>
            <a:r>
              <a:rPr lang="pt-BR" b="1" i="0" dirty="0">
                <a:effectLst/>
                <a:latin typeface="inherit"/>
              </a:rPr>
              <a:t>() = Vai ler varia</a:t>
            </a:r>
            <a:r>
              <a:rPr lang="pt-BR" b="1" dirty="0">
                <a:latin typeface="inherit"/>
              </a:rPr>
              <a:t>s linhas </a:t>
            </a:r>
          </a:p>
          <a:p>
            <a:endParaRPr lang="pt-BR" b="1" dirty="0">
              <a:solidFill>
                <a:srgbClr val="FF0000"/>
              </a:solidFill>
              <a:latin typeface="inherit"/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  <a:latin typeface="inherit"/>
              </a:rPr>
              <a:t>Observação: Ambas pode trabalhar com a passagem de bytes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716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1E2BA-42B2-F83D-7EBA-804421B0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b="1" dirty="0"/>
              <a:t>Exemplo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46B3E-4FD8-2835-24CE-5DE3DFE31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f = open("data/names.txt")</a:t>
            </a:r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r>
              <a:rPr lang="pt-BR" sz="3200" dirty="0"/>
              <a:t>for </a:t>
            </a:r>
            <a:r>
              <a:rPr lang="pt-BR" sz="3200" dirty="0" err="1"/>
              <a:t>line</a:t>
            </a:r>
            <a:r>
              <a:rPr lang="pt-BR" sz="3200" dirty="0"/>
              <a:t> in </a:t>
            </a:r>
            <a:r>
              <a:rPr lang="pt-BR" sz="3200" dirty="0" err="1"/>
              <a:t>f.readlines</a:t>
            </a:r>
            <a:r>
              <a:rPr lang="pt-BR" sz="3200" dirty="0"/>
              <a:t>():</a:t>
            </a:r>
          </a:p>
          <a:p>
            <a:pPr marL="0" indent="0">
              <a:buNone/>
            </a:pPr>
            <a:r>
              <a:rPr lang="pt-BR" sz="3200" dirty="0"/>
              <a:t>    print(</a:t>
            </a:r>
            <a:r>
              <a:rPr lang="pt-BR" sz="3200" dirty="0" err="1"/>
              <a:t>line</a:t>
            </a:r>
            <a:r>
              <a:rPr lang="pt-BR" sz="3200" dirty="0"/>
              <a:t>)</a:t>
            </a:r>
          </a:p>
          <a:p>
            <a:pPr marL="0" indent="0">
              <a:buNone/>
            </a:pPr>
            <a:r>
              <a:rPr lang="pt-BR" sz="3200" dirty="0"/>
              <a:t>    </a:t>
            </a:r>
          </a:p>
          <a:p>
            <a:pPr marL="0" indent="0">
              <a:buNone/>
            </a:pPr>
            <a:r>
              <a:rPr lang="pt-BR" sz="3200" dirty="0" err="1"/>
              <a:t>f.close</a:t>
            </a:r>
            <a:r>
              <a:rPr lang="pt-BR" sz="3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85922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70498-3A9C-006D-ED15-8A1606EC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inherit"/>
              </a:rPr>
              <a:t>Como criar um arquivo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A3170A-9D1E-D508-82A4-A1F7AF885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546" y="1355109"/>
            <a:ext cx="10515600" cy="313699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 = open("new_file.txt", "x")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BR" b="1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Um fato curioso: </a:t>
            </a:r>
            <a:r>
              <a:rPr lang="pt-BR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se você tentar rodar esta linha novamente e um arquivo com o mesmo nome já existir, você verá este erro: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492E829-B58E-DCC7-E7E6-DC9D3133B98D}"/>
              </a:ext>
            </a:extLst>
          </p:cNvPr>
          <p:cNvSpPr txBox="1"/>
          <p:nvPr/>
        </p:nvSpPr>
        <p:spPr>
          <a:xfrm>
            <a:off x="740546" y="4801897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"&lt;path&gt;", line 8, in &lt;module&gt;</a:t>
            </a:r>
          </a:p>
          <a:p>
            <a:r>
              <a:rPr lang="en-US" dirty="0"/>
              <a:t>    f = open("new_file.txt", "x")</a:t>
            </a:r>
          </a:p>
          <a:p>
            <a:r>
              <a:rPr lang="en-US" dirty="0" err="1"/>
              <a:t>FileExistsError</a:t>
            </a:r>
            <a:r>
              <a:rPr lang="en-US" dirty="0"/>
              <a:t>: [</a:t>
            </a:r>
            <a:r>
              <a:rPr lang="en-US" dirty="0" err="1"/>
              <a:t>Errno</a:t>
            </a:r>
            <a:r>
              <a:rPr lang="en-US" dirty="0"/>
              <a:t> 17] File exists: 'new_file.txt'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7747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12FA3-D3E2-9D93-1BED-EB98AF5F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Escrevendo em um arquivo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6EDBB7-E6D0-7371-CE26-52C98EBEE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Para modificar (escrever em) um arquivo, precisamos utilizar o método </a:t>
            </a:r>
            <a:r>
              <a:rPr lang="pt-BR" dirty="0" err="1"/>
              <a:t>write</a:t>
            </a:r>
            <a:r>
              <a:rPr lang="pt-BR" dirty="0"/>
              <a:t>().</a:t>
            </a:r>
          </a:p>
          <a:p>
            <a:r>
              <a:rPr lang="pt-BR" dirty="0"/>
              <a:t>O modo </a:t>
            </a:r>
            <a:r>
              <a:rPr lang="pt-BR" b="1" dirty="0"/>
              <a:t>"a" </a:t>
            </a:r>
            <a:r>
              <a:rPr lang="pt-BR" dirty="0"/>
              <a:t>permite que você abra um arquivo para acrescentar conteúdo a ele.</a:t>
            </a:r>
          </a:p>
          <a:p>
            <a:r>
              <a:rPr lang="pt-BR" b="1" dirty="0">
                <a:solidFill>
                  <a:srgbClr val="FF0000"/>
                </a:solidFill>
              </a:rPr>
              <a:t>\n </a:t>
            </a:r>
            <a:r>
              <a:rPr lang="pt-BR" dirty="0"/>
              <a:t>antes da linha para indicar que quero que apareça em uma nova linha.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dirty="0"/>
              <a:t>f = open("data/names.txt", "a")</a:t>
            </a:r>
          </a:p>
          <a:p>
            <a:pPr marL="0" indent="0">
              <a:buNone/>
            </a:pPr>
            <a:r>
              <a:rPr lang="en-US" dirty="0" err="1"/>
              <a:t>f.write</a:t>
            </a:r>
            <a:r>
              <a:rPr lang="en-US" dirty="0"/>
              <a:t>("\</a:t>
            </a:r>
            <a:r>
              <a:rPr lang="en-US" dirty="0" err="1"/>
              <a:t>nNew</a:t>
            </a:r>
            <a:r>
              <a:rPr lang="en-US" dirty="0"/>
              <a:t> Line")</a:t>
            </a:r>
          </a:p>
          <a:p>
            <a:pPr marL="0" indent="0">
              <a:buNone/>
            </a:pPr>
            <a:r>
              <a:rPr lang="en-US" dirty="0" err="1"/>
              <a:t>f.close</a:t>
            </a:r>
            <a:r>
              <a:rPr lang="en-US" dirty="0"/>
              <a:t>()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7560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91CE4-0CB9-B1FB-2CF5-57D486D8D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Escrevendo em um arquivo e Atualizando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EA1D79-43DB-27CB-288A-5951B6AB3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Às vezes, você pode querer excluir um conteúdo do arquivo e substituí-lo totalmente por um novo conteúdo. Podemos fazer isso utilizando o método </a:t>
            </a:r>
            <a:r>
              <a:rPr lang="pt-BR" dirty="0" err="1"/>
              <a:t>write</a:t>
            </a:r>
            <a:r>
              <a:rPr lang="pt-BR" dirty="0"/>
              <a:t>() se abrirmos o arquivo com o modo "w".</a:t>
            </a:r>
          </a:p>
          <a:p>
            <a:endParaRPr lang="pt-BR" dirty="0"/>
          </a:p>
          <a:p>
            <a:r>
              <a:rPr lang="en-US" dirty="0"/>
              <a:t>f = open("data/names.txt", "w")</a:t>
            </a:r>
          </a:p>
          <a:p>
            <a:r>
              <a:rPr lang="en-US" dirty="0" err="1"/>
              <a:t>f.write</a:t>
            </a:r>
            <a:r>
              <a:rPr lang="en-US" dirty="0"/>
              <a:t>("New Content")</a:t>
            </a:r>
          </a:p>
          <a:p>
            <a:r>
              <a:rPr lang="en-US" dirty="0" err="1"/>
              <a:t>f.close</a:t>
            </a:r>
            <a:r>
              <a:rPr lang="en-US" dirty="0"/>
              <a:t>()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6012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7B5CD-DC8C-1EB7-AD18-173C6D0D3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Escrevendo usando múltiplas </a:t>
            </a:r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1BB750-8831-9F82-54DD-9D1CEB91F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90" y="1754604"/>
            <a:ext cx="10515600" cy="4805994"/>
          </a:xfrm>
        </p:spPr>
        <p:txBody>
          <a:bodyPr/>
          <a:lstStyle/>
          <a:p>
            <a:r>
              <a:rPr lang="pt-BR" b="1" i="0" dirty="0">
                <a:effectLst/>
                <a:latin typeface="inherit"/>
              </a:rPr>
              <a:t>Podemos querer </a:t>
            </a:r>
            <a:r>
              <a:rPr lang="pt-BR" b="1" i="0" dirty="0" err="1">
                <a:effectLst/>
                <a:latin typeface="inherit"/>
              </a:rPr>
              <a:t>add</a:t>
            </a:r>
            <a:r>
              <a:rPr lang="pt-BR" b="1" i="0" dirty="0">
                <a:effectLst/>
                <a:latin typeface="inherit"/>
              </a:rPr>
              <a:t> uma lista de </a:t>
            </a:r>
            <a:r>
              <a:rPr lang="pt-BR" b="1" i="0" dirty="0" err="1">
                <a:effectLst/>
                <a:latin typeface="inherit"/>
              </a:rPr>
              <a:t>Strings</a:t>
            </a:r>
            <a:r>
              <a:rPr lang="pt-BR" b="1" i="0" dirty="0">
                <a:effectLst/>
                <a:latin typeface="inherit"/>
              </a:rPr>
              <a:t> , sendo assim cada </a:t>
            </a:r>
            <a:r>
              <a:rPr lang="pt-BR" b="1" i="0" dirty="0" err="1">
                <a:effectLst/>
                <a:latin typeface="inherit"/>
              </a:rPr>
              <a:t>string</a:t>
            </a:r>
            <a:r>
              <a:rPr lang="pt-BR" b="1" i="0" dirty="0">
                <a:effectLst/>
                <a:latin typeface="inherit"/>
              </a:rPr>
              <a:t> estará em uma linha em nosso arquivo.</a:t>
            </a:r>
          </a:p>
          <a:p>
            <a:endParaRPr lang="pt-BR" b="1" dirty="0">
              <a:latin typeface="inherit"/>
            </a:endParaRPr>
          </a:p>
          <a:p>
            <a:r>
              <a:rPr lang="pt-BR" b="1" i="0" dirty="0" err="1">
                <a:effectLst/>
                <a:latin typeface="inherit"/>
              </a:rPr>
              <a:t>writelines</a:t>
            </a:r>
            <a:r>
              <a:rPr lang="pt-BR" b="1" i="0" dirty="0">
                <a:effectLst/>
                <a:latin typeface="inherit"/>
              </a:rPr>
              <a:t>()</a:t>
            </a:r>
          </a:p>
          <a:p>
            <a:r>
              <a:rPr lang="pt-BR" dirty="0"/>
              <a:t>f = open("data/names.txt", "a")</a:t>
            </a:r>
          </a:p>
          <a:p>
            <a:r>
              <a:rPr lang="pt-BR" dirty="0" err="1"/>
              <a:t>f.writelines</a:t>
            </a:r>
            <a:r>
              <a:rPr lang="pt-BR" dirty="0"/>
              <a:t>(["\nline1", "\nline2", "\nline3"])</a:t>
            </a:r>
          </a:p>
          <a:p>
            <a:r>
              <a:rPr lang="pt-BR" dirty="0" err="1"/>
              <a:t>f.close</a:t>
            </a:r>
            <a:r>
              <a:rPr lang="pt-BR" dirty="0"/>
              <a:t>()</a:t>
            </a:r>
          </a:p>
          <a:p>
            <a:endParaRPr lang="pt-BR" dirty="0"/>
          </a:p>
          <a:p>
            <a:r>
              <a:rPr lang="pt-BR" dirty="0" err="1"/>
              <a:t>Obs</a:t>
            </a:r>
            <a:r>
              <a:rPr lang="pt-BR" dirty="0"/>
              <a:t>: As linhas serão </a:t>
            </a:r>
            <a:r>
              <a:rPr lang="pt-BR" dirty="0" err="1"/>
              <a:t>add</a:t>
            </a:r>
            <a:r>
              <a:rPr lang="pt-BR" dirty="0"/>
              <a:t> no final das linhas existentes </a:t>
            </a:r>
          </a:p>
        </p:txBody>
      </p:sp>
    </p:spTree>
    <p:extLst>
      <p:ext uri="{BB962C8B-B14F-4D97-AF65-F5344CB8AC3E}">
        <p14:creationId xmlns:p14="http://schemas.microsoft.com/office/powerpoint/2010/main" val="3201608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F0D39-4649-C04E-D88D-C7F145C38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Realizando mais de uma tarefa 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116838-AC15-E29A-131D-591AB61B4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 = open("data/names.txt", "w+")     # Ler + Escrever</a:t>
            </a:r>
          </a:p>
          <a:p>
            <a:endParaRPr lang="pt-BR" dirty="0"/>
          </a:p>
          <a:p>
            <a:r>
              <a:rPr lang="pt-BR" dirty="0"/>
              <a:t>f = open("data/names.txt", "a+") # Ler + Acrescentar </a:t>
            </a:r>
          </a:p>
          <a:p>
            <a:endParaRPr lang="pt-BR" dirty="0"/>
          </a:p>
          <a:p>
            <a:r>
              <a:rPr lang="pt-BR" dirty="0"/>
              <a:t>f = open("data/names.txt", "r+") # Ler + Escrever</a:t>
            </a:r>
          </a:p>
        </p:txBody>
      </p:sp>
    </p:spTree>
    <p:extLst>
      <p:ext uri="{BB962C8B-B14F-4D97-AF65-F5344CB8AC3E}">
        <p14:creationId xmlns:p14="http://schemas.microsoft.com/office/powerpoint/2010/main" val="1487055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EA4BA-4E1D-0020-F3A6-16B3CC58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inherit"/>
              </a:rPr>
              <a:t> Como excluir arquivos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9D07C7-5419-936F-ADA3-02A32C5CC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excluir você vai precisar utilizar uma </a:t>
            </a:r>
            <a:r>
              <a:rPr lang="pt-BR" dirty="0" err="1"/>
              <a:t>lib</a:t>
            </a:r>
            <a:r>
              <a:rPr lang="pt-BR" dirty="0"/>
              <a:t> externa 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os</a:t>
            </a:r>
          </a:p>
          <a:p>
            <a:pPr marL="0" indent="0">
              <a:buNone/>
            </a:pPr>
            <a:r>
              <a:rPr lang="pt-BR" dirty="0" err="1"/>
              <a:t>os.remove</a:t>
            </a:r>
            <a:r>
              <a:rPr lang="pt-BR" dirty="0"/>
              <a:t>("sample_file.txt")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Vai remover o arquivo especificado.</a:t>
            </a:r>
          </a:p>
        </p:txBody>
      </p:sp>
    </p:spTree>
    <p:extLst>
      <p:ext uri="{BB962C8B-B14F-4D97-AF65-F5344CB8AC3E}">
        <p14:creationId xmlns:p14="http://schemas.microsoft.com/office/powerpoint/2010/main" val="120494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05957-814B-E343-7083-1EB83FE05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 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C23B68-76BA-0123-4469-4AF403100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526"/>
          </a:xfrm>
        </p:spPr>
        <p:txBody>
          <a:bodyPr>
            <a:normAutofit fontScale="92500" lnSpcReduction="10000"/>
          </a:bodyPr>
          <a:lstStyle/>
          <a:p>
            <a:pPr marL="514350" indent="-514350" algn="l" fontAlgn="base">
              <a:buFont typeface="+mj-lt"/>
              <a:buAutoNum type="arabicPeriod"/>
            </a:pPr>
            <a:r>
              <a:rPr lang="pt-BR" b="0" i="0" dirty="0">
                <a:solidFill>
                  <a:srgbClr val="0A0A23"/>
                </a:solidFill>
                <a:effectLst/>
                <a:latin typeface="inherit"/>
              </a:rPr>
              <a:t>Como abrir um arquivo.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pt-BR" b="0" i="0" dirty="0">
                <a:solidFill>
                  <a:srgbClr val="0A0A23"/>
                </a:solidFill>
                <a:effectLst/>
                <a:latin typeface="inherit"/>
              </a:rPr>
              <a:t>Como ler um arquivo.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pt-BR" b="0" i="0" dirty="0">
                <a:solidFill>
                  <a:srgbClr val="0A0A23"/>
                </a:solidFill>
                <a:effectLst/>
                <a:latin typeface="inherit"/>
              </a:rPr>
              <a:t>Como criar um arquivo.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pt-BR" b="0" i="0" dirty="0">
                <a:solidFill>
                  <a:srgbClr val="0A0A23"/>
                </a:solidFill>
                <a:effectLst/>
                <a:latin typeface="inherit"/>
              </a:rPr>
              <a:t>Como modificar um arquivo.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pt-BR" b="0" i="0" dirty="0">
                <a:solidFill>
                  <a:srgbClr val="0A0A23"/>
                </a:solidFill>
                <a:effectLst/>
                <a:latin typeface="inherit"/>
              </a:rPr>
              <a:t>Como fechar um arquivo.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pt-BR" b="0" i="0" dirty="0">
                <a:solidFill>
                  <a:srgbClr val="0A0A23"/>
                </a:solidFill>
                <a:effectLst/>
                <a:latin typeface="inherit"/>
              </a:rPr>
              <a:t>Como abrir arquivos para várias operações.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pt-BR" b="0" i="0" dirty="0">
                <a:solidFill>
                  <a:srgbClr val="0A0A23"/>
                </a:solidFill>
                <a:effectLst/>
                <a:latin typeface="inherit"/>
              </a:rPr>
              <a:t>Como trabalhar com métodos de objetos de arquivo.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pt-BR" b="0" i="0" dirty="0">
                <a:solidFill>
                  <a:srgbClr val="0A0A23"/>
                </a:solidFill>
                <a:effectLst/>
                <a:latin typeface="inherit"/>
              </a:rPr>
              <a:t>Como excluir arquivos.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pt-BR" b="0" i="0" dirty="0">
                <a:solidFill>
                  <a:srgbClr val="0A0A23"/>
                </a:solidFill>
                <a:effectLst/>
                <a:latin typeface="inherit"/>
              </a:rPr>
              <a:t>Como trabalhar com gerenciadores de contexto e porquê eles são úteis.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pt-BR" b="0" i="0" dirty="0">
                <a:solidFill>
                  <a:srgbClr val="0A0A23"/>
                </a:solidFill>
                <a:effectLst/>
                <a:latin typeface="inherit"/>
              </a:rPr>
              <a:t>Como lidar com exceções que podem surgir enquanto trabalha com seus arquivos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2667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0CCAD-4889-3DBE-19BF-6FBF08E4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inherit"/>
              </a:rPr>
              <a:t>G</a:t>
            </a:r>
            <a:r>
              <a:rPr lang="pt-BR" b="1" i="0" dirty="0">
                <a:effectLst/>
                <a:latin typeface="inherit"/>
              </a:rPr>
              <a:t>erenciadores de contexto</a:t>
            </a:r>
            <a:br>
              <a:rPr lang="pt-BR" b="1" i="0" dirty="0">
                <a:effectLst/>
                <a:latin typeface="-apple-system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DB09BA-B046-4DF0-8967-85D23F4C9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(</a:t>
            </a:r>
            <a:r>
              <a:rPr lang="pt-BR" b="0" i="1" dirty="0" err="1">
                <a:effectLst/>
                <a:latin typeface="Lato" panose="020F0502020204030203" pitchFamily="34" charset="0"/>
              </a:rPr>
              <a:t>context</a:t>
            </a:r>
            <a:r>
              <a:rPr lang="pt-BR" b="0" i="1" dirty="0">
                <a:effectLst/>
                <a:latin typeface="Lato" panose="020F0502020204030203" pitchFamily="34" charset="0"/>
              </a:rPr>
              <a:t> managers) Ele nos ajuda e fechar nosso contexto caso venhamos esquecer.</a:t>
            </a:r>
          </a:p>
          <a:p>
            <a:pPr marL="0" indent="0">
              <a:buNone/>
            </a:pPr>
            <a:endParaRPr lang="pt-BR" i="1" dirty="0">
              <a:latin typeface="Lato" panose="020F0502020204030203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26DCCE1-AC64-1B75-C9F7-5D47A1029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982" y="2855558"/>
            <a:ext cx="71913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41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C488C-B59E-4933-D16B-5EE36227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inherit"/>
              </a:rPr>
              <a:t>G</a:t>
            </a:r>
            <a:r>
              <a:rPr lang="pt-BR" b="1" i="0" dirty="0">
                <a:effectLst/>
                <a:latin typeface="inherit"/>
              </a:rPr>
              <a:t>erenciadores de contexto</a:t>
            </a:r>
            <a:br>
              <a:rPr lang="pt-BR" b="1" i="0" dirty="0">
                <a:effectLst/>
                <a:latin typeface="-apple-system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FB717E-C49E-7ED8-824B-DA992A7FA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open("data/names.txt", "r+") as f:</a:t>
            </a:r>
          </a:p>
          <a:p>
            <a:r>
              <a:rPr lang="en-US" dirty="0"/>
              <a:t>    print(</a:t>
            </a:r>
            <a:r>
              <a:rPr lang="en-US" dirty="0" err="1"/>
              <a:t>f.readlines</a:t>
            </a:r>
            <a:r>
              <a:rPr lang="en-US" dirty="0"/>
              <a:t>())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9316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AD1F9-A2A0-6233-E6E1-30F2D77D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i="0" dirty="0">
                <a:effectLst/>
                <a:latin typeface="-apple-system"/>
              </a:rPr>
              <a:t>Como lidar com exceções ao trabalharmos com arquivos</a:t>
            </a:r>
            <a:br>
              <a:rPr lang="pt-BR" b="1" i="0" dirty="0">
                <a:effectLst/>
                <a:latin typeface="-apple-system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0D6F00-BCFE-AB4D-4407-C4409AFEC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try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    f = open("names.txt")</a:t>
            </a:r>
          </a:p>
          <a:p>
            <a:pPr marL="0" indent="0">
              <a:buNone/>
            </a:pPr>
            <a:r>
              <a:rPr lang="pt-BR" dirty="0" err="1"/>
              <a:t>except</a:t>
            </a:r>
            <a:r>
              <a:rPr lang="pt-BR" dirty="0"/>
              <a:t> </a:t>
            </a:r>
            <a:r>
              <a:rPr lang="pt-BR" dirty="0" err="1"/>
              <a:t>FileNotFoundError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    print("O arquivo não existe")</a:t>
            </a:r>
          </a:p>
          <a:p>
            <a:pPr marL="0" indent="0">
              <a:buNone/>
            </a:pPr>
            <a:r>
              <a:rPr lang="pt-BR" dirty="0" err="1"/>
              <a:t>finally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f.close</a:t>
            </a:r>
            <a:r>
              <a:rPr lang="pt-B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2067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510E8-D655-B649-0B91-1CC3476E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método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B4494-3BCB-82C7-8D80-1700E5B57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criar arquivos (e, consequentemente, </a:t>
            </a:r>
            <a:r>
              <a:rPr lang="pt-BR" dirty="0" err="1"/>
              <a:t>abrí-los</a:t>
            </a:r>
            <a:r>
              <a:rPr lang="pt-BR" dirty="0"/>
              <a:t>), utilizamos o método </a:t>
            </a:r>
            <a:r>
              <a:rPr lang="pt-BR" sz="4000" b="1" dirty="0"/>
              <a:t>open()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3600" dirty="0"/>
              <a:t>Mas para isso passamos no mínimo dois </a:t>
            </a:r>
            <a:r>
              <a:rPr lang="pt-BR" sz="3600" dirty="0" err="1"/>
              <a:t>parametros</a:t>
            </a:r>
            <a:r>
              <a:rPr lang="pt-BR" sz="36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sz="3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3600" dirty="0"/>
              <a:t>(“</a:t>
            </a:r>
            <a:r>
              <a:rPr lang="pt-BR" sz="36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nome_do_Arquivo</a:t>
            </a:r>
            <a:r>
              <a:rPr lang="pt-BR" sz="3600" dirty="0"/>
              <a:t>”, </a:t>
            </a:r>
            <a:r>
              <a:rPr lang="pt-BR" sz="3600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 que deseja fazer</a:t>
            </a:r>
            <a:r>
              <a:rPr lang="pt-BR" sz="3600" dirty="0"/>
              <a:t>)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889841F-94E4-6C2D-713D-026F4D33F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284" y="5406111"/>
            <a:ext cx="6010275" cy="1190625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DFE2CA6C-14AB-3EF4-C85C-878370525922}"/>
              </a:ext>
            </a:extLst>
          </p:cNvPr>
          <p:cNvCxnSpPr/>
          <p:nvPr/>
        </p:nvCxnSpPr>
        <p:spPr>
          <a:xfrm flipV="1">
            <a:off x="7288567" y="4989250"/>
            <a:ext cx="186431" cy="77235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DDC33878-33E2-B2A2-9D9F-C92E088799FF}"/>
              </a:ext>
            </a:extLst>
          </p:cNvPr>
          <p:cNvCxnSpPr>
            <a:cxnSpLocks/>
          </p:cNvCxnSpPr>
          <p:nvPr/>
        </p:nvCxnSpPr>
        <p:spPr>
          <a:xfrm flipV="1">
            <a:off x="4903434" y="4989250"/>
            <a:ext cx="0" cy="77235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327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5B770-B69A-3A06-581C-138E7223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Passando o caminho relativo 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26329AEA-F91E-5520-E2CC-8AB7BBC73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open(“texto.txt”)</a:t>
            </a:r>
          </a:p>
          <a:p>
            <a:endParaRPr lang="pt-BR" dirty="0"/>
          </a:p>
          <a:p>
            <a:r>
              <a:rPr lang="pt-BR" dirty="0"/>
              <a:t>open(“conteúdo/texto.txt”)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C2C17D51-DE75-32BB-F276-5EA072604A99}"/>
              </a:ext>
            </a:extLst>
          </p:cNvPr>
          <p:cNvSpPr/>
          <p:nvPr/>
        </p:nvSpPr>
        <p:spPr>
          <a:xfrm>
            <a:off x="3764132" y="2476870"/>
            <a:ext cx="2331868" cy="1864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4C14669C-5508-2350-24CB-968CD6A6E33B}"/>
              </a:ext>
            </a:extLst>
          </p:cNvPr>
          <p:cNvSpPr/>
          <p:nvPr/>
        </p:nvSpPr>
        <p:spPr>
          <a:xfrm>
            <a:off x="5149048" y="3466730"/>
            <a:ext cx="2331868" cy="1864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728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9EFF9-EFA0-09F9-E1EA-2E18D965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-apple-system"/>
              </a:rPr>
              <a:t>Segundo parâmetro: </a:t>
            </a:r>
            <a:r>
              <a:rPr lang="pt-BR" b="1" i="0" dirty="0">
                <a:effectLst/>
                <a:latin typeface="inherit"/>
              </a:rPr>
              <a:t>o modo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EAE566-0884-7FF5-042A-72E7B49D5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modos disponíveis são:</a:t>
            </a:r>
          </a:p>
          <a:p>
            <a:endParaRPr lang="pt-BR" dirty="0"/>
          </a:p>
          <a:p>
            <a:r>
              <a:rPr lang="pt-BR" dirty="0"/>
              <a:t>Ler ("r").</a:t>
            </a:r>
          </a:p>
          <a:p>
            <a:r>
              <a:rPr lang="pt-BR" dirty="0"/>
              <a:t>Adicionar ("a")</a:t>
            </a:r>
          </a:p>
          <a:p>
            <a:r>
              <a:rPr lang="pt-BR" dirty="0"/>
              <a:t>Escrever ("w")</a:t>
            </a:r>
          </a:p>
          <a:p>
            <a:r>
              <a:rPr lang="pt-BR" dirty="0"/>
              <a:t>Criar ("x")</a:t>
            </a:r>
          </a:p>
        </p:txBody>
      </p:sp>
    </p:spTree>
    <p:extLst>
      <p:ext uri="{BB962C8B-B14F-4D97-AF65-F5344CB8AC3E}">
        <p14:creationId xmlns:p14="http://schemas.microsoft.com/office/powerpoint/2010/main" val="270194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4D488-99A9-382B-57F0-B92676016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-apple-system"/>
              </a:rPr>
              <a:t>Segundo parâmetro: </a:t>
            </a:r>
            <a:r>
              <a:rPr lang="pt-BR" b="1" i="0" dirty="0">
                <a:effectLst/>
                <a:latin typeface="inherit"/>
              </a:rPr>
              <a:t>o modo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928D92-D7ED-3E1E-9141-2CD3E4AB7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também pode escolher abrir o texto em:</a:t>
            </a:r>
          </a:p>
          <a:p>
            <a:endParaRPr lang="pt-BR" dirty="0"/>
          </a:p>
          <a:p>
            <a:r>
              <a:rPr lang="pt-BR" dirty="0"/>
              <a:t>Modo texto ("t")</a:t>
            </a:r>
          </a:p>
          <a:p>
            <a:r>
              <a:rPr lang="pt-BR" dirty="0"/>
              <a:t>Modo binário ("b")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Para utilizar o modo de texto ou binário, será necessário adicionar os caracteres no modo principal. Por exemplo: </a:t>
            </a:r>
            <a:r>
              <a:rPr lang="pt-BR" b="1" dirty="0"/>
              <a:t>"</a:t>
            </a:r>
            <a:r>
              <a:rPr lang="pt-BR" b="1" dirty="0" err="1"/>
              <a:t>wb</a:t>
            </a:r>
            <a:r>
              <a:rPr lang="pt-BR" b="1" dirty="0"/>
              <a:t>" </a:t>
            </a:r>
            <a:r>
              <a:rPr lang="pt-BR" dirty="0"/>
              <a:t>representa escrever em modo binário.</a:t>
            </a:r>
          </a:p>
        </p:txBody>
      </p:sp>
    </p:spTree>
    <p:extLst>
      <p:ext uri="{BB962C8B-B14F-4D97-AF65-F5344CB8AC3E}">
        <p14:creationId xmlns:p14="http://schemas.microsoft.com/office/powerpoint/2010/main" val="1621564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79168-8967-E235-F8C3-6AABC143F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530C8B-208A-4EF7-8CEA-4415A1C0D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Os modos padrão são ler ("r") e texto ("t"), o que significa "abrir para a leitura de texto" ("</a:t>
            </a:r>
            <a:r>
              <a:rPr lang="pt-BR" dirty="0" err="1"/>
              <a:t>rt</a:t>
            </a:r>
            <a:r>
              <a:rPr lang="pt-BR" dirty="0"/>
              <a:t>").</a:t>
            </a:r>
          </a:p>
        </p:txBody>
      </p:sp>
    </p:spTree>
    <p:extLst>
      <p:ext uri="{BB962C8B-B14F-4D97-AF65-F5344CB8AC3E}">
        <p14:creationId xmlns:p14="http://schemas.microsoft.com/office/powerpoint/2010/main" val="2280809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4AC26-55C2-F6BC-5892-A825D851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Lendo um Arquivo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A89354-15D3-F9AC-4397-2F71756544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0243" y="2227526"/>
            <a:ext cx="58225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names_file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inherit"/>
              </a:rPr>
              <a:t>=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inherit"/>
              </a:rPr>
              <a:t>open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(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inherit"/>
              </a:rPr>
              <a:t>"data/names.txt"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,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inherit"/>
              </a:rPr>
              <a:t>"r"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)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D5872A0-4563-3583-FEB3-CEC37731A004}"/>
              </a:ext>
            </a:extLst>
          </p:cNvPr>
          <p:cNvSpPr txBox="1"/>
          <p:nvPr/>
        </p:nvSpPr>
        <p:spPr>
          <a:xfrm>
            <a:off x="980243" y="3429000"/>
            <a:ext cx="713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Retorna </a:t>
            </a:r>
            <a:r>
              <a:rPr lang="pt-BR" b="1" i="0" dirty="0">
                <a:effectLst/>
                <a:latin typeface="Lato" panose="020F0502020204030203" pitchFamily="34" charset="0"/>
              </a:rPr>
              <a:t>um objeto de arquivo</a:t>
            </a:r>
            <a:r>
              <a:rPr lang="pt-BR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.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961E388-640B-21B4-8CBD-C6C37E6F5C46}"/>
              </a:ext>
            </a:extLst>
          </p:cNvPr>
          <p:cNvSpPr txBox="1"/>
          <p:nvPr/>
        </p:nvSpPr>
        <p:spPr>
          <a:xfrm>
            <a:off x="838201" y="4261282"/>
            <a:ext cx="10338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A0A23"/>
                </a:solidFill>
                <a:latin typeface="Lato" panose="020F0502020204030203" pitchFamily="34" charset="0"/>
              </a:rPr>
              <a:t>O</a:t>
            </a:r>
            <a:r>
              <a:rPr lang="pt-BR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bjeto de arquivo é um objeto que nos permite trabalhar e interagir com arquivos existentes no nosso programa em Python.</a:t>
            </a:r>
          </a:p>
          <a:p>
            <a:endParaRPr lang="pt-BR" dirty="0">
              <a:solidFill>
                <a:srgbClr val="0A0A23"/>
              </a:solidFill>
              <a:latin typeface="Lato" panose="020F0502020204030203" pitchFamily="34" charset="0"/>
            </a:endParaRPr>
          </a:p>
          <a:p>
            <a:r>
              <a:rPr lang="pt-BR" dirty="0">
                <a:solidFill>
                  <a:srgbClr val="0A0A23"/>
                </a:solidFill>
                <a:latin typeface="Lato" panose="020F0502020204030203" pitchFamily="34" charset="0"/>
              </a:rPr>
              <a:t>Você pode passar o </a:t>
            </a:r>
            <a:r>
              <a:rPr lang="pt-BR" b="1" i="0" dirty="0" err="1">
                <a:solidFill>
                  <a:srgbClr val="FF0000"/>
                </a:solidFill>
                <a:effectLst/>
                <a:latin typeface="SFMono-Regular"/>
              </a:rPr>
              <a:t>econding</a:t>
            </a:r>
            <a:r>
              <a:rPr lang="pt-BR" b="1" i="0" dirty="0">
                <a:solidFill>
                  <a:srgbClr val="FF0000"/>
                </a:solidFill>
                <a:effectLst/>
                <a:latin typeface="SFMono-Regular"/>
              </a:rPr>
              <a:t>="utf-8“</a:t>
            </a:r>
            <a:r>
              <a:rPr lang="pt-BR" b="1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pt-BR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para determinar os tipos de caracteres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4921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D8ED2-02A9-B902-4F4E-52A81FFD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Atributos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2B7F351-8777-1A83-9A5E-BEFB073CC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name</a:t>
            </a:r>
            <a:r>
              <a:rPr lang="pt-BR" b="1" dirty="0"/>
              <a:t>: </a:t>
            </a:r>
            <a:r>
              <a:rPr lang="pt-BR" dirty="0"/>
              <a:t>o nome do arquivo.</a:t>
            </a:r>
          </a:p>
          <a:p>
            <a:r>
              <a:rPr lang="pt-BR" b="1" dirty="0" err="1"/>
              <a:t>closed</a:t>
            </a:r>
            <a:r>
              <a:rPr lang="pt-BR" b="1" dirty="0"/>
              <a:t>: </a:t>
            </a:r>
            <a:r>
              <a:rPr lang="pt-BR" dirty="0" err="1"/>
              <a:t>True</a:t>
            </a:r>
            <a:r>
              <a:rPr lang="pt-BR" dirty="0"/>
              <a:t> se o arquivo estiver fechado. Do contrário, False.</a:t>
            </a:r>
          </a:p>
          <a:p>
            <a:r>
              <a:rPr lang="pt-BR" b="1" i="0" dirty="0" err="1">
                <a:solidFill>
                  <a:srgbClr val="0A0A23"/>
                </a:solidFill>
                <a:effectLst/>
                <a:latin typeface="inherit"/>
              </a:rPr>
              <a:t>mode</a:t>
            </a:r>
            <a:r>
              <a:rPr lang="pt-BR" b="0" i="0" dirty="0">
                <a:solidFill>
                  <a:srgbClr val="0A0A23"/>
                </a:solidFill>
                <a:effectLst/>
                <a:latin typeface="inherit"/>
              </a:rPr>
              <a:t>: o modo usado para abrir o arquivo.</a:t>
            </a:r>
          </a:p>
          <a:p>
            <a:endParaRPr lang="pt-BR" dirty="0"/>
          </a:p>
          <a:p>
            <a:r>
              <a:rPr lang="pt-BR" dirty="0"/>
              <a:t>Exemplo:</a:t>
            </a:r>
          </a:p>
          <a:p>
            <a:endParaRPr lang="pt-BR" dirty="0"/>
          </a:p>
          <a:p>
            <a:pPr lvl="1"/>
            <a:r>
              <a:rPr lang="en-US" dirty="0"/>
              <a:t>f = open("data/names.txt", "a")</a:t>
            </a:r>
          </a:p>
          <a:p>
            <a:pPr lvl="1"/>
            <a:r>
              <a:rPr lang="en-US" dirty="0"/>
              <a:t>print(</a:t>
            </a:r>
            <a:r>
              <a:rPr lang="en-US" dirty="0" err="1"/>
              <a:t>f.mode</a:t>
            </a:r>
            <a:r>
              <a:rPr lang="en-US" dirty="0"/>
              <a:t>) # Output: "a"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6004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1020</Words>
  <Application>Microsoft Office PowerPoint</Application>
  <PresentationFormat>Widescreen</PresentationFormat>
  <Paragraphs>143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2" baseType="lpstr">
      <vt:lpstr>-apple-system</vt:lpstr>
      <vt:lpstr>Arial</vt:lpstr>
      <vt:lpstr>Calibri</vt:lpstr>
      <vt:lpstr>Calibri Light</vt:lpstr>
      <vt:lpstr>Consolas</vt:lpstr>
      <vt:lpstr>inherit</vt:lpstr>
      <vt:lpstr>Lato</vt:lpstr>
      <vt:lpstr>SFMono-Regular</vt:lpstr>
      <vt:lpstr>Wingdings</vt:lpstr>
      <vt:lpstr>Tema do Office</vt:lpstr>
      <vt:lpstr>Abrindo Arquivos em Python</vt:lpstr>
      <vt:lpstr>O que vamos ver !</vt:lpstr>
      <vt:lpstr>Usando o método </vt:lpstr>
      <vt:lpstr>Passando o caminho relativo </vt:lpstr>
      <vt:lpstr>Segundo parâmetro: o modo</vt:lpstr>
      <vt:lpstr>Segundo parâmetro: o modo</vt:lpstr>
      <vt:lpstr>Observação:</vt:lpstr>
      <vt:lpstr>Lendo um Arquivo</vt:lpstr>
      <vt:lpstr>Atributos</vt:lpstr>
      <vt:lpstr>Read() </vt:lpstr>
      <vt:lpstr>Importante:</vt:lpstr>
      <vt:lpstr>Readline() x Readlines() </vt:lpstr>
      <vt:lpstr>Exemplo</vt:lpstr>
      <vt:lpstr>Como criar um arquivo</vt:lpstr>
      <vt:lpstr>Escrevendo em um arquivo</vt:lpstr>
      <vt:lpstr>Escrevendo em um arquivo e Atualizando</vt:lpstr>
      <vt:lpstr>Escrevendo usando múltiplas Strings</vt:lpstr>
      <vt:lpstr>Realizando mais de uma tarefa  </vt:lpstr>
      <vt:lpstr> Como excluir arquivos</vt:lpstr>
      <vt:lpstr>Gerenciadores de contexto </vt:lpstr>
      <vt:lpstr>Gerenciadores de contexto </vt:lpstr>
      <vt:lpstr>Como lidar com exceções ao trabalharmos com arquivos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Abrindo Arquivos em Python</dc:title>
  <dc:creator>Rogerio Sobral Ribeiro</dc:creator>
  <cp:lastModifiedBy>Rogerio Sobral Ribeiro</cp:lastModifiedBy>
  <cp:revision>9</cp:revision>
  <dcterms:created xsi:type="dcterms:W3CDTF">2023-09-06T10:35:43Z</dcterms:created>
  <dcterms:modified xsi:type="dcterms:W3CDTF">2023-09-13T14:51:48Z</dcterms:modified>
</cp:coreProperties>
</file>