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90" r:id="rId4"/>
    <p:sldId id="291" r:id="rId5"/>
    <p:sldId id="288" r:id="rId6"/>
    <p:sldId id="289" r:id="rId7"/>
    <p:sldId id="292" r:id="rId8"/>
    <p:sldId id="293" r:id="rId9"/>
    <p:sldId id="257" r:id="rId10"/>
    <p:sldId id="295" r:id="rId11"/>
    <p:sldId id="296" r:id="rId12"/>
    <p:sldId id="297" r:id="rId13"/>
    <p:sldId id="294" r:id="rId14"/>
    <p:sldId id="258" r:id="rId15"/>
    <p:sldId id="260" r:id="rId16"/>
    <p:sldId id="261" r:id="rId17"/>
    <p:sldId id="298" r:id="rId18"/>
    <p:sldId id="299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300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303" r:id="rId39"/>
    <p:sldId id="301" r:id="rId40"/>
    <p:sldId id="302" r:id="rId41"/>
    <p:sldId id="304" r:id="rId42"/>
    <p:sldId id="305" r:id="rId43"/>
    <p:sldId id="306" r:id="rId44"/>
    <p:sldId id="280" r:id="rId45"/>
    <p:sldId id="281" r:id="rId46"/>
    <p:sldId id="282" r:id="rId47"/>
    <p:sldId id="283" r:id="rId48"/>
    <p:sldId id="284" r:id="rId49"/>
    <p:sldId id="285" r:id="rId50"/>
    <p:sldId id="286" r:id="rId51"/>
    <p:sldId id="287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D4459-6E98-4C5D-ABF8-7665546034B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D41713-2F22-4125-8B92-FB6B9C7591C4}">
      <dgm:prSet/>
      <dgm:spPr/>
      <dgm:t>
        <a:bodyPr/>
        <a:lstStyle/>
        <a:p>
          <a:r>
            <a:rPr lang="pt-BR"/>
            <a:t>Dentro do projeto você deve rodar o servidor:</a:t>
          </a:r>
          <a:endParaRPr lang="en-US"/>
        </a:p>
      </dgm:t>
    </dgm:pt>
    <dgm:pt modelId="{5AB82252-0975-4FF2-805B-13E070DB3D26}" type="parTrans" cxnId="{13F899FB-3647-44A4-940E-2A133871C52B}">
      <dgm:prSet/>
      <dgm:spPr/>
      <dgm:t>
        <a:bodyPr/>
        <a:lstStyle/>
        <a:p>
          <a:endParaRPr lang="en-US"/>
        </a:p>
      </dgm:t>
    </dgm:pt>
    <dgm:pt modelId="{02D6A083-D0ED-4863-B1FD-548289FBC0CF}" type="sibTrans" cxnId="{13F899FB-3647-44A4-940E-2A133871C52B}">
      <dgm:prSet/>
      <dgm:spPr/>
      <dgm:t>
        <a:bodyPr/>
        <a:lstStyle/>
        <a:p>
          <a:endParaRPr lang="en-US"/>
        </a:p>
      </dgm:t>
    </dgm:pt>
    <dgm:pt modelId="{DA8EB2D5-3B63-4930-9CC9-2FF5A0F54755}">
      <dgm:prSet/>
      <dgm:spPr/>
      <dgm:t>
        <a:bodyPr/>
        <a:lstStyle/>
        <a:p>
          <a:r>
            <a:rPr lang="pt-BR" b="1"/>
            <a:t>npm run server</a:t>
          </a:r>
          <a:endParaRPr lang="en-US"/>
        </a:p>
      </dgm:t>
    </dgm:pt>
    <dgm:pt modelId="{8673AAB8-9370-4FAB-A555-0D6AFAA11F4B}" type="parTrans" cxnId="{15A9EE75-59D4-4438-AAB4-92A2D0526A3A}">
      <dgm:prSet/>
      <dgm:spPr/>
      <dgm:t>
        <a:bodyPr/>
        <a:lstStyle/>
        <a:p>
          <a:endParaRPr lang="en-US"/>
        </a:p>
      </dgm:t>
    </dgm:pt>
    <dgm:pt modelId="{662A8504-E299-41B7-B1D5-6F2A5A32C622}" type="sibTrans" cxnId="{15A9EE75-59D4-4438-AAB4-92A2D0526A3A}">
      <dgm:prSet/>
      <dgm:spPr/>
      <dgm:t>
        <a:bodyPr/>
        <a:lstStyle/>
        <a:p>
          <a:endParaRPr lang="en-US"/>
        </a:p>
      </dgm:t>
    </dgm:pt>
    <dgm:pt modelId="{66E6F958-F89F-44C5-866C-1F9505DFD7DF}" type="pres">
      <dgm:prSet presAssocID="{008D4459-6E98-4C5D-ABF8-7665546034B1}" presName="outerComposite" presStyleCnt="0">
        <dgm:presLayoutVars>
          <dgm:chMax val="5"/>
          <dgm:dir/>
          <dgm:resizeHandles val="exact"/>
        </dgm:presLayoutVars>
      </dgm:prSet>
      <dgm:spPr/>
    </dgm:pt>
    <dgm:pt modelId="{8494A954-503D-465F-9B8E-E4D44217D380}" type="pres">
      <dgm:prSet presAssocID="{008D4459-6E98-4C5D-ABF8-7665546034B1}" presName="dummyMaxCanvas" presStyleCnt="0">
        <dgm:presLayoutVars/>
      </dgm:prSet>
      <dgm:spPr/>
    </dgm:pt>
    <dgm:pt modelId="{3A8167CE-FB82-4555-9B9A-85F835CDD009}" type="pres">
      <dgm:prSet presAssocID="{008D4459-6E98-4C5D-ABF8-7665546034B1}" presName="TwoNodes_1" presStyleLbl="node1" presStyleIdx="0" presStyleCnt="2">
        <dgm:presLayoutVars>
          <dgm:bulletEnabled val="1"/>
        </dgm:presLayoutVars>
      </dgm:prSet>
      <dgm:spPr/>
    </dgm:pt>
    <dgm:pt modelId="{329599B6-7A0B-4AC7-878F-7A27F7593CAF}" type="pres">
      <dgm:prSet presAssocID="{008D4459-6E98-4C5D-ABF8-7665546034B1}" presName="TwoNodes_2" presStyleLbl="node1" presStyleIdx="1" presStyleCnt="2">
        <dgm:presLayoutVars>
          <dgm:bulletEnabled val="1"/>
        </dgm:presLayoutVars>
      </dgm:prSet>
      <dgm:spPr/>
    </dgm:pt>
    <dgm:pt modelId="{8DE22EE2-658F-4C7C-B962-AF28E3E18A60}" type="pres">
      <dgm:prSet presAssocID="{008D4459-6E98-4C5D-ABF8-7665546034B1}" presName="TwoConn_1-2" presStyleLbl="fgAccFollowNode1" presStyleIdx="0" presStyleCnt="1">
        <dgm:presLayoutVars>
          <dgm:bulletEnabled val="1"/>
        </dgm:presLayoutVars>
      </dgm:prSet>
      <dgm:spPr/>
    </dgm:pt>
    <dgm:pt modelId="{E81A0734-BE9D-4990-B59F-FCE37BC3C8BA}" type="pres">
      <dgm:prSet presAssocID="{008D4459-6E98-4C5D-ABF8-7665546034B1}" presName="TwoNodes_1_text" presStyleLbl="node1" presStyleIdx="1" presStyleCnt="2">
        <dgm:presLayoutVars>
          <dgm:bulletEnabled val="1"/>
        </dgm:presLayoutVars>
      </dgm:prSet>
      <dgm:spPr/>
    </dgm:pt>
    <dgm:pt modelId="{F712B038-45F8-4D29-A143-BA46FB2C2A9E}" type="pres">
      <dgm:prSet presAssocID="{008D4459-6E98-4C5D-ABF8-7665546034B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E8BE715-19D3-4D78-85B7-D7E2ADA4D3E2}" type="presOf" srcId="{DA8EB2D5-3B63-4930-9CC9-2FF5A0F54755}" destId="{329599B6-7A0B-4AC7-878F-7A27F7593CAF}" srcOrd="0" destOrd="0" presId="urn:microsoft.com/office/officeart/2005/8/layout/vProcess5"/>
    <dgm:cxn modelId="{C31F495C-D487-44DD-8D4A-28F5B69B0AAE}" type="presOf" srcId="{B3D41713-2F22-4125-8B92-FB6B9C7591C4}" destId="{3A8167CE-FB82-4555-9B9A-85F835CDD009}" srcOrd="0" destOrd="0" presId="urn:microsoft.com/office/officeart/2005/8/layout/vProcess5"/>
    <dgm:cxn modelId="{15A9EE75-59D4-4438-AAB4-92A2D0526A3A}" srcId="{008D4459-6E98-4C5D-ABF8-7665546034B1}" destId="{DA8EB2D5-3B63-4930-9CC9-2FF5A0F54755}" srcOrd="1" destOrd="0" parTransId="{8673AAB8-9370-4FAB-A555-0D6AFAA11F4B}" sibTransId="{662A8504-E299-41B7-B1D5-6F2A5A32C622}"/>
    <dgm:cxn modelId="{08910977-7287-4DFC-9DA9-8EF18A31B3EC}" type="presOf" srcId="{02D6A083-D0ED-4863-B1FD-548289FBC0CF}" destId="{8DE22EE2-658F-4C7C-B962-AF28E3E18A60}" srcOrd="0" destOrd="0" presId="urn:microsoft.com/office/officeart/2005/8/layout/vProcess5"/>
    <dgm:cxn modelId="{CC4AE278-4192-4CA6-9671-21D392BB1098}" type="presOf" srcId="{008D4459-6E98-4C5D-ABF8-7665546034B1}" destId="{66E6F958-F89F-44C5-866C-1F9505DFD7DF}" srcOrd="0" destOrd="0" presId="urn:microsoft.com/office/officeart/2005/8/layout/vProcess5"/>
    <dgm:cxn modelId="{5DBAAE85-16D9-4494-BAF9-1407FE1A337E}" type="presOf" srcId="{B3D41713-2F22-4125-8B92-FB6B9C7591C4}" destId="{E81A0734-BE9D-4990-B59F-FCE37BC3C8BA}" srcOrd="1" destOrd="0" presId="urn:microsoft.com/office/officeart/2005/8/layout/vProcess5"/>
    <dgm:cxn modelId="{9174E7B7-FF8D-4996-A033-1E805B5D7BC7}" type="presOf" srcId="{DA8EB2D5-3B63-4930-9CC9-2FF5A0F54755}" destId="{F712B038-45F8-4D29-A143-BA46FB2C2A9E}" srcOrd="1" destOrd="0" presId="urn:microsoft.com/office/officeart/2005/8/layout/vProcess5"/>
    <dgm:cxn modelId="{13F899FB-3647-44A4-940E-2A133871C52B}" srcId="{008D4459-6E98-4C5D-ABF8-7665546034B1}" destId="{B3D41713-2F22-4125-8B92-FB6B9C7591C4}" srcOrd="0" destOrd="0" parTransId="{5AB82252-0975-4FF2-805B-13E070DB3D26}" sibTransId="{02D6A083-D0ED-4863-B1FD-548289FBC0CF}"/>
    <dgm:cxn modelId="{7BDD62EA-DA22-41B8-8013-A30070B0E41E}" type="presParOf" srcId="{66E6F958-F89F-44C5-866C-1F9505DFD7DF}" destId="{8494A954-503D-465F-9B8E-E4D44217D380}" srcOrd="0" destOrd="0" presId="urn:microsoft.com/office/officeart/2005/8/layout/vProcess5"/>
    <dgm:cxn modelId="{2A551B88-BD6A-4BDC-9B18-229B0C584B1F}" type="presParOf" srcId="{66E6F958-F89F-44C5-866C-1F9505DFD7DF}" destId="{3A8167CE-FB82-4555-9B9A-85F835CDD009}" srcOrd="1" destOrd="0" presId="urn:microsoft.com/office/officeart/2005/8/layout/vProcess5"/>
    <dgm:cxn modelId="{F4D77E54-1205-4A1E-8761-261C4B984CD9}" type="presParOf" srcId="{66E6F958-F89F-44C5-866C-1F9505DFD7DF}" destId="{329599B6-7A0B-4AC7-878F-7A27F7593CAF}" srcOrd="2" destOrd="0" presId="urn:microsoft.com/office/officeart/2005/8/layout/vProcess5"/>
    <dgm:cxn modelId="{1B8ACD45-8385-4B78-AE84-EDA1D48E5087}" type="presParOf" srcId="{66E6F958-F89F-44C5-866C-1F9505DFD7DF}" destId="{8DE22EE2-658F-4C7C-B962-AF28E3E18A60}" srcOrd="3" destOrd="0" presId="urn:microsoft.com/office/officeart/2005/8/layout/vProcess5"/>
    <dgm:cxn modelId="{991C9B23-5FFC-401A-97A1-72F36AD90578}" type="presParOf" srcId="{66E6F958-F89F-44C5-866C-1F9505DFD7DF}" destId="{E81A0734-BE9D-4990-B59F-FCE37BC3C8BA}" srcOrd="4" destOrd="0" presId="urn:microsoft.com/office/officeart/2005/8/layout/vProcess5"/>
    <dgm:cxn modelId="{A51B8C98-893F-45EA-9E92-81769C418F15}" type="presParOf" srcId="{66E6F958-F89F-44C5-866C-1F9505DFD7DF}" destId="{F712B038-45F8-4D29-A143-BA46FB2C2A9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167CE-FB82-4555-9B9A-85F835CDD009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Dentro do projeto você deve rodar o servidor:</a:t>
          </a:r>
          <a:endParaRPr lang="en-US" sz="4300" kern="1200"/>
        </a:p>
      </dsp:txBody>
      <dsp:txXfrm>
        <a:off x="48627" y="48627"/>
        <a:ext cx="7572674" cy="1562978"/>
      </dsp:txXfrm>
    </dsp:sp>
    <dsp:sp modelId="{329599B6-7A0B-4AC7-878F-7A27F7593CAF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b="1" kern="1200"/>
            <a:t>npm run server</a:t>
          </a:r>
          <a:endParaRPr lang="en-US" sz="4300" kern="1200"/>
        </a:p>
      </dsp:txBody>
      <dsp:txXfrm>
        <a:off x="1687801" y="2077799"/>
        <a:ext cx="6473075" cy="1562978"/>
      </dsp:txXfrm>
    </dsp:sp>
    <dsp:sp modelId="{8DE22EE2-658F-4C7C-B962-AF28E3E18A60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04E7-E3B6-D40B-FB3E-EF7ADC17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84A02-FEBA-0793-DC8F-26C43642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66C29-2CD0-0B5B-AABC-E595A3C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ACDEB-5E9E-762C-B8E9-750826B1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F50C3-13CC-A148-7C6D-2AC3042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393-3ABA-5CAA-198A-4EB7EA2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CCF91-5035-7104-A6F7-F6F08C6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19DA-DF6F-A9D8-7F55-A002832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83801-6579-BF68-87FB-2FC0932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25DC-A4C6-BCBA-136D-92FB19D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EDB92-7F17-9F47-6A4B-6B87DFFFC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245AA-FBCC-4F7E-CCA6-E57950F1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4AEFD-CDE3-80A2-5960-572F3C0A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9C2EB-527B-394A-E4D8-C7C06F1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85272-02B6-50E7-17EE-A6ABDC4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813A-5562-E5E5-9B83-B23C362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3234D-01C1-A17C-92F4-AB231E5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8E942-3A0C-BFB7-5AB8-AEE328F1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A718-F3DC-A025-094D-DF9EC819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BA6F3-3418-B49F-E339-7C8E8EF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79FD-8933-4FB5-1DFD-511D6E4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08782-205B-FF0E-D32E-BC733F44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6E55A-407E-2F5F-3F9F-2C63EAD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74B6-EE0E-60DD-68A5-8DA2EEA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0CDF5-065B-C036-8C6F-47CB647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7AD3-58A3-E13C-7C12-AD10CB49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163D-2D45-3441-964E-3999B53F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E70B5-4E7F-DB25-0FA6-B2723B72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5B9D4-4A3A-9550-8CEF-AF73202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21627-0D31-3F8C-DAE5-E54BC5F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26491-6E7C-9055-E89A-69532C0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348D-2BD9-68FF-9F32-7D2AAD1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C325-B015-A237-CFF8-B639BEA0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14BFF-E01E-03E4-48FA-0BCD2FF3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A55801-B101-75DE-77BC-9BC96FC3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2C493-7515-60D5-1131-0069424C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73484-3DEF-B546-0965-DFCA336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A3933F-DFD5-0F6B-A528-0E71A03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BE5EE-5670-69CC-1C6E-28FAFC49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4557-7C6C-EEB0-969F-145FC92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01D4-7BBF-AD6C-51AB-CBA3FBB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E5244A-F720-770D-2527-53E666A2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5A056-D575-2D51-CD20-0C32FAF6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D87F6-C85E-BD7F-9A9D-688C85D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6B3E2-A13B-4C87-C643-462CFA77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52273-6BC4-956B-3E4B-A26D29E5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A328-D438-080C-62DD-70FCDCA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C595E-ED56-A7C3-F561-CCCBC1B7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4A7FC-B235-A0E7-07F7-E40483AC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8F1B1-56BA-1A2C-F60F-54A283A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3597B-8472-D151-6167-E4D38EF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AE166F-1C2E-AB6B-B318-6E266A3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4970-A566-C5FC-65F7-8C2B8437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86D06D-691B-27B7-33EF-A24C260C0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29BBCC-CCB3-39FD-95BF-5534D1A8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06A3A-3166-6C4C-09C5-DE08C9B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E660A-FB66-7F7D-61E0-77C54AE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0DE2A-EEE8-6A34-D3B1-FBB29FD1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900619-5CF7-AAFF-E997-B8005D7E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5A63E-D786-93A1-C41D-56B5DE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C6D31-AF8B-345B-9BA7-C626E98A7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3C55-2C78-4637-A6E7-BF8B7B1798D2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1024E-E1A5-BB7F-C684-53969F48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FA8DB-E919-6BF9-F530-8BD4DF57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B6C8-3F79-FE92-83F2-9597583D9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A1188-25A6-4552-A4A3-A62F0A086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3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928BA-5E8D-CB54-BD84-90F521AB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01612"/>
            <a:ext cx="10515600" cy="1325563"/>
          </a:xfrm>
        </p:spPr>
        <p:txBody>
          <a:bodyPr/>
          <a:lstStyle/>
          <a:p>
            <a:r>
              <a:rPr lang="pt-BR" sz="6000" dirty="0"/>
              <a:t>Vite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D5234-B6E3-95F5-A85B-8873D7BA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527175"/>
            <a:ext cx="11258550" cy="4965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b="1" dirty="0"/>
              <a:t>🛠️ O que é?</a:t>
            </a:r>
          </a:p>
          <a:p>
            <a:pPr>
              <a:buNone/>
            </a:pPr>
            <a:r>
              <a:rPr lang="pt-BR" dirty="0"/>
              <a:t>O </a:t>
            </a:r>
            <a:r>
              <a:rPr lang="pt-BR" b="1" dirty="0"/>
              <a:t>Vite</a:t>
            </a:r>
            <a:r>
              <a:rPr lang="pt-BR" dirty="0"/>
              <a:t> (pronuncia-se "</a:t>
            </a:r>
            <a:r>
              <a:rPr lang="pt-BR" dirty="0" err="1"/>
              <a:t>vite</a:t>
            </a:r>
            <a:r>
              <a:rPr lang="pt-BR" dirty="0"/>
              <a:t>", como "</a:t>
            </a:r>
            <a:r>
              <a:rPr lang="pt-BR" dirty="0" err="1"/>
              <a:t>viteza</a:t>
            </a:r>
            <a:r>
              <a:rPr lang="pt-BR" dirty="0"/>
              <a:t>" em francês, que significa "rápido") é uma ferramenta 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📦 </a:t>
            </a:r>
            <a:r>
              <a:rPr lang="pt-BR" b="1" dirty="0"/>
              <a:t>Cria a estrutura inicial do seu projeto </a:t>
            </a:r>
            <a:r>
              <a:rPr lang="pt-BR" b="1" dirty="0" err="1"/>
              <a:t>React</a:t>
            </a:r>
            <a:r>
              <a:rPr lang="pt-BR" b="1" dirty="0"/>
              <a:t> (ou </a:t>
            </a:r>
            <a:r>
              <a:rPr lang="pt-BR" b="1" dirty="0" err="1"/>
              <a:t>Vue</a:t>
            </a:r>
            <a:r>
              <a:rPr lang="pt-BR" b="1" dirty="0"/>
              <a:t>, </a:t>
            </a:r>
            <a:r>
              <a:rPr lang="pt-BR" b="1" dirty="0" err="1"/>
              <a:t>Svelte</a:t>
            </a:r>
            <a:r>
              <a:rPr lang="pt-BR" b="1" dirty="0"/>
              <a:t>, etc.)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⚡ Usa </a:t>
            </a:r>
            <a:r>
              <a:rPr lang="pt-BR" b="1" dirty="0" err="1"/>
              <a:t>esbuild</a:t>
            </a:r>
            <a:r>
              <a:rPr lang="pt-BR" dirty="0"/>
              <a:t> e </a:t>
            </a:r>
            <a:r>
              <a:rPr lang="pt-BR" b="1" dirty="0" err="1"/>
              <a:t>Rollup</a:t>
            </a:r>
            <a:r>
              <a:rPr lang="pt-BR" dirty="0"/>
              <a:t> para compilar/</a:t>
            </a:r>
            <a:r>
              <a:rPr lang="pt-BR" dirty="0" err="1"/>
              <a:t>transpilar</a:t>
            </a:r>
            <a:r>
              <a:rPr lang="pt-BR" dirty="0"/>
              <a:t> seu código super rápido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🔄 Oferece </a:t>
            </a:r>
            <a:r>
              <a:rPr lang="pt-BR" b="1" dirty="0"/>
              <a:t>hot </a:t>
            </a:r>
            <a:r>
              <a:rPr lang="pt-BR" b="1" dirty="0" err="1"/>
              <a:t>reload</a:t>
            </a:r>
            <a:r>
              <a:rPr lang="pt-BR" b="1" dirty="0"/>
              <a:t> instantâneo</a:t>
            </a:r>
            <a:r>
              <a:rPr lang="pt-BR" dirty="0"/>
              <a:t> (atualiza a tela automaticamente ao salvar)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🧪 Suporta </a:t>
            </a:r>
            <a:r>
              <a:rPr lang="pt-BR" b="1" dirty="0" err="1"/>
              <a:t>TypeScript</a:t>
            </a:r>
            <a:r>
              <a:rPr lang="pt-BR" b="1" dirty="0"/>
              <a:t>, JSX, CSS Modules, </a:t>
            </a:r>
            <a:r>
              <a:rPr lang="pt-BR" b="1" dirty="0" err="1"/>
              <a:t>PostCSS</a:t>
            </a:r>
            <a:r>
              <a:rPr lang="pt-BR" b="1" dirty="0"/>
              <a:t>, </a:t>
            </a:r>
            <a:r>
              <a:rPr lang="pt-BR" b="1" dirty="0" err="1"/>
              <a:t>Tailwind</a:t>
            </a:r>
            <a:r>
              <a:rPr lang="pt-BR" dirty="0"/>
              <a:t>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252C-824D-64ED-7F3F-B9C9649D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1)Instalando o Vite com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68F64-2EAA-165E-DB2C-CA670372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pt-BR" dirty="0"/>
              <a:t>Coloque no Terminal :</a:t>
            </a:r>
          </a:p>
          <a:p>
            <a:pPr marL="0" indent="0">
              <a:buNone/>
            </a:pPr>
            <a:r>
              <a:rPr lang="pt-BR" b="1" dirty="0"/>
              <a:t>- 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 </a:t>
            </a:r>
            <a:r>
              <a:rPr lang="pt-BR" b="1" dirty="0" err="1"/>
              <a:t>nome_projeto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571500" indent="-571500">
              <a:buFont typeface="+mj-lt"/>
              <a:buAutoNum type="romanUcPeriod" startAt="2"/>
            </a:pPr>
            <a:r>
              <a:rPr lang="pt-BR" dirty="0"/>
              <a:t>Siga os passos:</a:t>
            </a:r>
          </a:p>
          <a:p>
            <a:pPr marL="0" indent="0">
              <a:buNone/>
            </a:pPr>
            <a:r>
              <a:rPr lang="pt-BR" dirty="0"/>
              <a:t>- Nome do projeto</a:t>
            </a:r>
          </a:p>
          <a:p>
            <a:pPr marL="0" indent="0">
              <a:buNone/>
            </a:pPr>
            <a:r>
              <a:rPr lang="pt-BR" dirty="0"/>
              <a:t>- </a:t>
            </a:r>
            <a:r>
              <a:rPr lang="pt-BR" dirty="0" err="1"/>
              <a:t>react-viteFramework</a:t>
            </a:r>
            <a:r>
              <a:rPr lang="pt-BR" dirty="0"/>
              <a:t>: </a:t>
            </a:r>
            <a:r>
              <a:rPr lang="pt-BR" dirty="0" err="1"/>
              <a:t>ReactVariant</a:t>
            </a:r>
            <a:r>
              <a:rPr lang="pt-BR" dirty="0"/>
              <a:t>: </a:t>
            </a:r>
            <a:r>
              <a:rPr lang="pt-BR" dirty="0" err="1"/>
              <a:t>JavaScript</a:t>
            </a:r>
            <a:r>
              <a:rPr lang="pt-BR" dirty="0"/>
              <a:t> ou </a:t>
            </a:r>
            <a:r>
              <a:rPr lang="pt-BR" dirty="0" err="1"/>
              <a:t>TypeScript</a:t>
            </a:r>
            <a:r>
              <a:rPr lang="pt-BR" dirty="0"/>
              <a:t> (se quiser TS)</a:t>
            </a:r>
          </a:p>
        </p:txBody>
      </p:sp>
    </p:spTree>
    <p:extLst>
      <p:ext uri="{BB962C8B-B14F-4D97-AF65-F5344CB8AC3E}">
        <p14:creationId xmlns:p14="http://schemas.microsoft.com/office/powerpoint/2010/main" val="16380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3A499-CB0E-726D-EC5C-E6C94259C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2)Instalando as dependências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8958C-9C45-3F58-AD96-8EA09F68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Depois, entre na pasta e instale as dependências:</a:t>
            </a:r>
          </a:p>
          <a:p>
            <a:pPr lvl="1"/>
            <a:r>
              <a:rPr lang="pt-BR" dirty="0" err="1"/>
              <a:t>cd</a:t>
            </a:r>
            <a:r>
              <a:rPr lang="pt-BR" dirty="0"/>
              <a:t> </a:t>
            </a:r>
            <a:r>
              <a:rPr lang="pt-BR" dirty="0" err="1"/>
              <a:t>react-vite</a:t>
            </a:r>
            <a:endParaRPr lang="pt-BR" dirty="0"/>
          </a:p>
          <a:p>
            <a:pPr lvl="1"/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dirty="0"/>
              <a:t>Rode no terminal sua aplicação</a:t>
            </a:r>
          </a:p>
          <a:p>
            <a:pPr lvl="1"/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run</a:t>
            </a:r>
            <a:r>
              <a:rPr lang="pt-BR" b="1" dirty="0"/>
              <a:t> </a:t>
            </a:r>
            <a:r>
              <a:rPr lang="pt-BR" b="1" dirty="0" err="1"/>
              <a:t>dev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18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3A2F9-B1B8-69E1-BC76-68735DA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Arquitetura do Vite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A1FADE-DC1C-D476-20C4-390746A4A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145" y="640080"/>
            <a:ext cx="68949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4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F294-A3B6-1079-5C21-629202AF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903B8-1DBD-F77B-71F0-A5DF029D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node_modules</a:t>
            </a:r>
            <a:r>
              <a:rPr lang="pt-BR" b="1" dirty="0"/>
              <a:t>: </a:t>
            </a:r>
            <a:r>
              <a:rPr lang="pt-BR" dirty="0"/>
              <a:t>dependências do projeto;</a:t>
            </a:r>
          </a:p>
          <a:p>
            <a:r>
              <a:rPr lang="pt-BR" b="1" dirty="0" err="1"/>
              <a:t>public</a:t>
            </a:r>
            <a:r>
              <a:rPr lang="pt-BR" dirty="0"/>
              <a:t>: </a:t>
            </a:r>
            <a:r>
              <a:rPr lang="pt-BR" dirty="0" err="1"/>
              <a:t>assets</a:t>
            </a:r>
            <a:r>
              <a:rPr lang="pt-BR" dirty="0"/>
              <a:t> e arquivos estáticos;</a:t>
            </a:r>
          </a:p>
          <a:p>
            <a:r>
              <a:rPr lang="pt-BR" b="1" dirty="0" err="1"/>
              <a:t>src</a:t>
            </a:r>
            <a:r>
              <a:rPr lang="pt-BR" dirty="0"/>
              <a:t>: onde escrevemos o código da aplicação;</a:t>
            </a:r>
          </a:p>
          <a:p>
            <a:r>
              <a:rPr lang="pt-BR" b="1" dirty="0" err="1"/>
              <a:t>src</a:t>
            </a:r>
            <a:r>
              <a:rPr lang="pt-BR" b="1" dirty="0"/>
              <a:t>/index.js</a:t>
            </a:r>
            <a:r>
              <a:rPr lang="pt-BR" dirty="0"/>
              <a:t>:  arquivo da inicialização da aplicação</a:t>
            </a:r>
          </a:p>
          <a:p>
            <a:r>
              <a:rPr lang="pt-BR" b="1" dirty="0" err="1"/>
              <a:t>src</a:t>
            </a:r>
            <a:r>
              <a:rPr lang="pt-BR" b="1" dirty="0"/>
              <a:t>/App: </a:t>
            </a:r>
            <a:r>
              <a:rPr lang="pt-BR" dirty="0"/>
              <a:t>Componente principal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611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4C9B8-D7C4-D724-C7E4-3165012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1957A-737B-D071-DB88-83B36F5C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componentes ficam dentro de uma pasta chamada </a:t>
            </a:r>
            <a:r>
              <a:rPr lang="pt-BR" i="1" dirty="0" err="1"/>
              <a:t>components</a:t>
            </a:r>
            <a:r>
              <a:rPr lang="pt-BR" dirty="0"/>
              <a:t>,  que criamos em </a:t>
            </a:r>
            <a:r>
              <a:rPr lang="pt-BR" dirty="0" err="1"/>
              <a:t>src</a:t>
            </a:r>
            <a:r>
              <a:rPr lang="pt-BR" dirty="0"/>
              <a:t>;</a:t>
            </a:r>
          </a:p>
          <a:p>
            <a:r>
              <a:rPr lang="pt-BR" dirty="0"/>
              <a:t>Eles são nomeados em </a:t>
            </a:r>
            <a:r>
              <a:rPr lang="pt-BR" dirty="0" err="1"/>
              <a:t>CamelCase</a:t>
            </a:r>
            <a:r>
              <a:rPr lang="pt-BR" dirty="0"/>
              <a:t>: </a:t>
            </a:r>
            <a:r>
              <a:rPr lang="pt-BR" b="1" dirty="0" err="1"/>
              <a:t>FirstComponent.jsx</a:t>
            </a:r>
            <a:r>
              <a:rPr lang="pt-BR" b="1" dirty="0"/>
              <a:t>.</a:t>
            </a:r>
          </a:p>
          <a:p>
            <a:r>
              <a:rPr lang="pt-BR" dirty="0"/>
              <a:t>Dentro do componente precisamos criar e exportar uma função, o qual é a logica dele.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5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0FEB3A9-6B20-5B74-1532-F3DC45D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342"/>
            <a:ext cx="12192000" cy="50806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06FCD0-6A55-760D-EB7B-6F0E5CC409F4}"/>
              </a:ext>
            </a:extLst>
          </p:cNvPr>
          <p:cNvSpPr txBox="1"/>
          <p:nvPr/>
        </p:nvSpPr>
        <p:spPr>
          <a:xfrm>
            <a:off x="1399309" y="429491"/>
            <a:ext cx="6802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Exportando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15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76BC91C-BADB-9A47-DB5B-BBD49DB9B909}"/>
              </a:ext>
            </a:extLst>
          </p:cNvPr>
          <p:cNvSpPr/>
          <p:nvPr/>
        </p:nvSpPr>
        <p:spPr>
          <a:xfrm>
            <a:off x="7362825" y="3609122"/>
            <a:ext cx="345267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3000BE-2539-31F8-08E3-0D52229621EE}"/>
              </a:ext>
            </a:extLst>
          </p:cNvPr>
          <p:cNvSpPr/>
          <p:nvPr/>
        </p:nvSpPr>
        <p:spPr>
          <a:xfrm>
            <a:off x="409575" y="3403154"/>
            <a:ext cx="5010150" cy="2366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65EDA-63B9-3C9B-82ED-DC5B1634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28"/>
            <a:ext cx="10515600" cy="1325563"/>
          </a:xfrm>
        </p:spPr>
        <p:txBody>
          <a:bodyPr/>
          <a:lstStyle/>
          <a:p>
            <a:r>
              <a:rPr lang="pt-BR" dirty="0"/>
              <a:t>Exportando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FDE24-8A9D-9515-56A6-0E179283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3538091"/>
            <a:ext cx="4733925" cy="21653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 Title()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return &lt;h1&gt;Hello Title&lt;/h1&gt;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export default Title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5E0D8DC-E7F2-B5BD-0588-7533FDFDAAA9}"/>
              </a:ext>
            </a:extLst>
          </p:cNvPr>
          <p:cNvSpPr txBox="1"/>
          <p:nvPr/>
        </p:nvSpPr>
        <p:spPr>
          <a:xfrm>
            <a:off x="7374664" y="3153628"/>
            <a:ext cx="60960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App.jsx</a:t>
            </a:r>
            <a:endParaRPr lang="pt-BR" sz="2000" b="1" dirty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sz="2400" dirty="0" err="1">
                <a:solidFill>
                  <a:schemeClr val="bg1"/>
                </a:solidFill>
              </a:rPr>
              <a:t>import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Title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from</a:t>
            </a:r>
            <a:r>
              <a:rPr lang="pt-BR" sz="2400" dirty="0">
                <a:solidFill>
                  <a:schemeClr val="bg1"/>
                </a:solidFill>
              </a:rPr>
              <a:t> './</a:t>
            </a:r>
            <a:r>
              <a:rPr lang="pt-BR" sz="2400" dirty="0" err="1">
                <a:solidFill>
                  <a:schemeClr val="bg1"/>
                </a:solidFill>
              </a:rPr>
              <a:t>Title</a:t>
            </a:r>
            <a:r>
              <a:rPr lang="pt-BR" sz="2400" dirty="0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496FF7-D673-8B52-AE00-27B5A9D65847}"/>
              </a:ext>
            </a:extLst>
          </p:cNvPr>
          <p:cNvSpPr txBox="1"/>
          <p:nvPr/>
        </p:nvSpPr>
        <p:spPr>
          <a:xfrm>
            <a:off x="561975" y="2812466"/>
            <a:ext cx="1348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>
                <a:solidFill>
                  <a:srgbClr val="FF0000"/>
                </a:solidFill>
              </a:rPr>
              <a:t>Title.jsx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E014413-7571-05B2-9D77-047B6DF8DCD6}"/>
              </a:ext>
            </a:extLst>
          </p:cNvPr>
          <p:cNvSpPr txBox="1"/>
          <p:nvPr/>
        </p:nvSpPr>
        <p:spPr>
          <a:xfrm>
            <a:off x="561975" y="1562100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método de exportar é o mais comum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439D0C7-531C-D754-066F-75D810212161}"/>
              </a:ext>
            </a:extLst>
          </p:cNvPr>
          <p:cNvCxnSpPr/>
          <p:nvPr/>
        </p:nvCxnSpPr>
        <p:spPr>
          <a:xfrm flipV="1">
            <a:off x="5572125" y="4286250"/>
            <a:ext cx="1685925" cy="54292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67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9DB7118-A2AD-FA85-8491-187B6F4985E0}"/>
              </a:ext>
            </a:extLst>
          </p:cNvPr>
          <p:cNvSpPr/>
          <p:nvPr/>
        </p:nvSpPr>
        <p:spPr>
          <a:xfrm>
            <a:off x="7705725" y="5909231"/>
            <a:ext cx="3648075" cy="4915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D5FB58-70C6-D879-BAAA-3911A1BA0129}"/>
              </a:ext>
            </a:extLst>
          </p:cNvPr>
          <p:cNvSpPr/>
          <p:nvPr/>
        </p:nvSpPr>
        <p:spPr>
          <a:xfrm>
            <a:off x="171450" y="2124075"/>
            <a:ext cx="7534275" cy="2886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5C435-9EA8-9B74-9A04-76D096DF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Exportação Nomeada (</a:t>
            </a:r>
            <a:r>
              <a:rPr lang="pt-BR" dirty="0" err="1"/>
              <a:t>export</a:t>
            </a:r>
            <a:r>
              <a:rPr lang="pt-BR" dirty="0"/>
              <a:t> { ... })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F05E6-4C63-9BE1-59A8-4F7196704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690688"/>
            <a:ext cx="7972425" cy="3195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// </a:t>
            </a:r>
            <a:r>
              <a:rPr lang="pt-BR" dirty="0" err="1">
                <a:solidFill>
                  <a:srgbClr val="FF0000"/>
                </a:solidFill>
              </a:rPr>
              <a:t>Title.jsx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export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Title</a:t>
            </a:r>
            <a:r>
              <a:rPr lang="pt-BR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&lt;h1&gt;</a:t>
            </a:r>
            <a:r>
              <a:rPr lang="pt-BR" dirty="0" err="1">
                <a:solidFill>
                  <a:schemeClr val="bg1"/>
                </a:solidFill>
              </a:rPr>
              <a:t>Hello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Title</a:t>
            </a:r>
            <a:r>
              <a:rPr lang="pt-BR" dirty="0">
                <a:solidFill>
                  <a:schemeClr val="bg1"/>
                </a:solidFill>
              </a:rPr>
              <a:t>&lt;/h1&gt;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dirty="0" err="1">
                <a:solidFill>
                  <a:schemeClr val="bg1"/>
                </a:solidFill>
              </a:rPr>
              <a:t>export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Subtitle</a:t>
            </a:r>
            <a:r>
              <a:rPr lang="pt-BR" dirty="0">
                <a:solidFill>
                  <a:schemeClr val="bg1"/>
                </a:solidFill>
              </a:rPr>
              <a:t> = () =&gt; &lt;h2&gt;Subtítulo&lt;/h2&gt;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4FFCD5-62DC-F985-DD67-FA717FDB1340}"/>
              </a:ext>
            </a:extLst>
          </p:cNvPr>
          <p:cNvSpPr txBox="1"/>
          <p:nvPr/>
        </p:nvSpPr>
        <p:spPr>
          <a:xfrm>
            <a:off x="7705725" y="5909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{ Title, Subtitle } from './Title'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551222-4374-FE84-2B71-A1EEF431BD25}"/>
              </a:ext>
            </a:extLst>
          </p:cNvPr>
          <p:cNvSpPr txBox="1"/>
          <p:nvPr/>
        </p:nvSpPr>
        <p:spPr>
          <a:xfrm>
            <a:off x="8048625" y="5377974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Main.jsx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CA2368F-8998-F023-55C4-4434F1A7983A}"/>
              </a:ext>
            </a:extLst>
          </p:cNvPr>
          <p:cNvCxnSpPr/>
          <p:nvPr/>
        </p:nvCxnSpPr>
        <p:spPr>
          <a:xfrm>
            <a:off x="6419850" y="5010150"/>
            <a:ext cx="1200150" cy="10096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21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CCF8-B036-727E-77AF-09E6274C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83F08-F884-5009-A438-0B82B7D2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5" y="1520825"/>
            <a:ext cx="11834868" cy="1493979"/>
          </a:xfrm>
        </p:spPr>
        <p:txBody>
          <a:bodyPr/>
          <a:lstStyle/>
          <a:p>
            <a:r>
              <a:rPr lang="pt-BR" dirty="0"/>
              <a:t>Sintaxe é :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nomQualquer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“./componentes/ </a:t>
            </a:r>
            <a:r>
              <a:rPr lang="pt-BR" dirty="0" err="1"/>
              <a:t>nomQualquer.jsx</a:t>
            </a:r>
            <a:r>
              <a:rPr lang="pt-BR" dirty="0"/>
              <a:t>”</a:t>
            </a:r>
          </a:p>
          <a:p>
            <a:r>
              <a:rPr lang="pt-BR" dirty="0"/>
              <a:t>Para inserir o componente você deve usar: </a:t>
            </a:r>
            <a:r>
              <a:rPr lang="pt-BR" b="1" dirty="0"/>
              <a:t>&lt; </a:t>
            </a:r>
            <a:r>
              <a:rPr lang="pt-BR" b="1" dirty="0" err="1"/>
              <a:t>nomQualquer</a:t>
            </a:r>
            <a:r>
              <a:rPr lang="pt-BR" b="1" dirty="0"/>
              <a:t>/&gt;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ECBDA99-B7CB-CEB4-3B77-93FD7CD08041}"/>
              </a:ext>
            </a:extLst>
          </p:cNvPr>
          <p:cNvSpPr txBox="1"/>
          <p:nvPr/>
        </p:nvSpPr>
        <p:spPr>
          <a:xfrm>
            <a:off x="409575" y="319103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Title</a:t>
            </a:r>
            <a:r>
              <a:rPr lang="pt-BR" sz="2400" b="1" dirty="0"/>
              <a:t> </a:t>
            </a:r>
            <a:r>
              <a:rPr lang="pt-BR" sz="2400" b="1" dirty="0" err="1"/>
              <a:t>from</a:t>
            </a:r>
            <a:r>
              <a:rPr lang="pt-BR" sz="2400" b="1" dirty="0"/>
              <a:t> './</a:t>
            </a:r>
            <a:r>
              <a:rPr lang="pt-BR" sz="2400" b="1" dirty="0" err="1"/>
              <a:t>Title</a:t>
            </a:r>
            <a:r>
              <a:rPr lang="pt-BR" sz="2400" b="1" dirty="0"/>
              <a:t>’</a:t>
            </a:r>
          </a:p>
          <a:p>
            <a:endParaRPr lang="pt-BR" sz="2400" b="1" dirty="0"/>
          </a:p>
          <a:p>
            <a:r>
              <a:rPr lang="en-US" sz="2400" b="1" dirty="0"/>
              <a:t>import { Title, Subtitle } from './Title</a:t>
            </a:r>
            <a:r>
              <a:rPr lang="en-US" dirty="0"/>
              <a:t>'</a:t>
            </a:r>
            <a:endParaRPr lang="pt-BR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16336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1ABE-5F56-379B-1EB3-1920D19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para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5B47F-BDC7-42D6-F378-EB0A9C93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instalar na extensões do VSC</a:t>
            </a:r>
          </a:p>
          <a:p>
            <a:r>
              <a:rPr lang="pt-BR" b="1" dirty="0"/>
              <a:t>Es7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snippets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123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C607-3589-F2D4-D5EE-9B28689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746F3-00BB-EDDF-AA74-3AA02C48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B23F3E-3D45-0D93-F411-8831BA7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0"/>
            <a:ext cx="1111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F88E-870E-C9D4-0ED7-7411205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4F0A1-4B86-DABD-78B9-D759FB37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1" y="1460500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“é uma extensão de sintaxe para </a:t>
            </a:r>
            <a:r>
              <a:rPr lang="pt-BR" dirty="0" err="1"/>
              <a:t>JavaScript</a:t>
            </a:r>
            <a:r>
              <a:rPr lang="pt-BR" dirty="0"/>
              <a:t> usada em </a:t>
            </a:r>
            <a:r>
              <a:rPr lang="pt-BR" dirty="0" err="1"/>
              <a:t>React</a:t>
            </a:r>
            <a:r>
              <a:rPr lang="pt-BR" dirty="0"/>
              <a:t>. Ela permite escrever código que se parece com HTML diretamente no </a:t>
            </a:r>
            <a:r>
              <a:rPr lang="pt-BR" dirty="0" err="1"/>
              <a:t>JavaScript</a:t>
            </a:r>
            <a:r>
              <a:rPr lang="pt-BR" dirty="0"/>
              <a:t>, o que torna a criação de interfaces de usuário mais intuitiva. Com JSX, você pode descrever a estrutura da interface visual usando uma sintaxe semelhante ao HTML, o que facilita a visualização da hierarquia dos componentes e como eles se relacionam.”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Como o JSX funciona: </a:t>
            </a:r>
            <a:r>
              <a:rPr lang="pt-BR" dirty="0"/>
              <a:t>internamente JSX não é um código que o navegador entende diretamente. Durante a compilação, ele é convertido em chamadas de funções </a:t>
            </a:r>
            <a:r>
              <a:rPr lang="pt-BR" dirty="0" err="1"/>
              <a:t>JavaScript</a:t>
            </a:r>
            <a:r>
              <a:rPr lang="pt-BR" dirty="0"/>
              <a:t>, como </a:t>
            </a:r>
            <a:r>
              <a:rPr lang="pt-BR" dirty="0" err="1"/>
              <a:t>React.createElement</a:t>
            </a:r>
            <a:r>
              <a:rPr lang="pt-BR" dirty="0"/>
              <a:t>, para criar a árvore de elementos que o </a:t>
            </a:r>
            <a:r>
              <a:rPr lang="pt-BR" dirty="0" err="1"/>
              <a:t>React</a:t>
            </a:r>
            <a:r>
              <a:rPr lang="pt-BR" dirty="0"/>
              <a:t> usa para renderizar a interface.</a:t>
            </a:r>
          </a:p>
        </p:txBody>
      </p:sp>
    </p:spTree>
    <p:extLst>
      <p:ext uri="{BB962C8B-B14F-4D97-AF65-F5344CB8AC3E}">
        <p14:creationId xmlns:p14="http://schemas.microsoft.com/office/powerpoint/2010/main" val="241027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5D69-9811-A3DA-237A-9EBAF38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03EA2-FE86-619D-6297-3BE35CF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271"/>
            <a:ext cx="10120745" cy="41176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FA86-4209-736A-4CBB-A2E44CF55D29}"/>
              </a:ext>
            </a:extLst>
          </p:cNvPr>
          <p:cNvSpPr txBox="1"/>
          <p:nvPr/>
        </p:nvSpPr>
        <p:spPr>
          <a:xfrm>
            <a:off x="838200" y="1690688"/>
            <a:ext cx="86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dois tipos.</a:t>
            </a:r>
          </a:p>
        </p:txBody>
      </p:sp>
    </p:spTree>
    <p:extLst>
      <p:ext uri="{BB962C8B-B14F-4D97-AF65-F5344CB8AC3E}">
        <p14:creationId xmlns:p14="http://schemas.microsoft.com/office/powerpoint/2010/main" val="71296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3430-EC6A-D2B2-C422-F48D542F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CCBE1-99F0-4A46-C6F6-B0FFCFB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de modelo no </a:t>
            </a:r>
            <a:r>
              <a:rPr lang="pt-BR" dirty="0" err="1"/>
              <a:t>React</a:t>
            </a:r>
            <a:r>
              <a:rPr lang="pt-BR" dirty="0"/>
              <a:t> são basicamente expressões </a:t>
            </a:r>
            <a:r>
              <a:rPr lang="pt-BR" dirty="0" err="1"/>
              <a:t>JavaScript</a:t>
            </a:r>
            <a:r>
              <a:rPr lang="pt-BR" dirty="0"/>
              <a:t> que permitem a inserção dinâmica de valores diretamente no JSX (</a:t>
            </a:r>
            <a:r>
              <a:rPr lang="pt-BR" dirty="0" err="1"/>
              <a:t>JavaScript</a:t>
            </a:r>
            <a:r>
              <a:rPr lang="pt-BR" dirty="0"/>
              <a:t> XML). JSX é uma sintaxe usada no </a:t>
            </a:r>
            <a:r>
              <a:rPr lang="pt-BR" dirty="0" err="1"/>
              <a:t>React</a:t>
            </a:r>
            <a:r>
              <a:rPr lang="pt-BR" dirty="0"/>
              <a:t> que permite misturar HTML com </a:t>
            </a:r>
            <a:r>
              <a:rPr lang="pt-BR" dirty="0" err="1"/>
              <a:t>JavaScript</a:t>
            </a:r>
            <a:r>
              <a:rPr lang="pt-BR" dirty="0"/>
              <a:t>. Quando usamos JSX, podemos usar { }p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676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F2286-F50E-C92C-E5AF-545DD4A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CAB41-AE22-A416-A6DF-878431C6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578"/>
          </a:xfrm>
        </p:spPr>
        <p:txBody>
          <a:bodyPr/>
          <a:lstStyle/>
          <a:p>
            <a:r>
              <a:rPr lang="pt-BR" dirty="0"/>
              <a:t>Exemplo básico de expressões de modelo no </a:t>
            </a:r>
            <a:r>
              <a:rPr lang="pt-BR" dirty="0" err="1"/>
              <a:t>React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Considere um componente </a:t>
            </a:r>
            <a:r>
              <a:rPr lang="pt-BR" dirty="0" err="1"/>
              <a:t>React</a:t>
            </a:r>
            <a:r>
              <a:rPr lang="pt-BR" dirty="0"/>
              <a:t> simples onde queremos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B252A1-7617-8681-2FD5-8805C9E2A2BC}"/>
              </a:ext>
            </a:extLst>
          </p:cNvPr>
          <p:cNvSpPr txBox="1"/>
          <p:nvPr/>
        </p:nvSpPr>
        <p:spPr>
          <a:xfrm>
            <a:off x="970809" y="3506190"/>
            <a:ext cx="4729347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Welcome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nome = "João";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&lt;h1&gt;Olá, </a:t>
            </a:r>
            <a:r>
              <a:rPr lang="pt-BR" sz="2400" b="1" dirty="0">
                <a:solidFill>
                  <a:srgbClr val="FFC000"/>
                </a:solidFill>
              </a:rPr>
              <a:t>{nome} </a:t>
            </a:r>
            <a:r>
              <a:rPr lang="pt-BR" sz="2400" dirty="0">
                <a:solidFill>
                  <a:schemeClr val="bg1"/>
                </a:solidFill>
              </a:rPr>
              <a:t>!&lt;/h1&gt;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EF319-40A2-1317-C991-8F362D497D5B}"/>
              </a:ext>
            </a:extLst>
          </p:cNvPr>
          <p:cNvSpPr txBox="1"/>
          <p:nvPr/>
        </p:nvSpPr>
        <p:spPr>
          <a:xfrm>
            <a:off x="6896596" y="4660352"/>
            <a:ext cx="377932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&lt;p&gt;O resultado é: </a:t>
            </a:r>
            <a:r>
              <a:rPr lang="pt-BR" dirty="0">
                <a:solidFill>
                  <a:srgbClr val="FFC000"/>
                </a:solidFill>
              </a:rPr>
              <a:t>{2 + 2}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6388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28F2-CAB9-A1DE-DE02-2720C4A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C045-E5A7-73F7-EEBA-0655409D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do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ExÉ</a:t>
            </a:r>
            <a:r>
              <a:rPr lang="pt-BR" dirty="0"/>
              <a:t> importante lembrar que as expressões dentro das chaves devem retornar um valor para serem exibidas. Não é permitido usar declarações (como </a:t>
            </a:r>
            <a:r>
              <a:rPr lang="pt-BR" dirty="0" err="1"/>
              <a:t>if</a:t>
            </a:r>
            <a:r>
              <a:rPr lang="pt-BR" dirty="0"/>
              <a:t> ou for)</a:t>
            </a:r>
          </a:p>
        </p:txBody>
      </p:sp>
    </p:spTree>
    <p:extLst>
      <p:ext uri="{BB962C8B-B14F-4D97-AF65-F5344CB8AC3E}">
        <p14:creationId xmlns:p14="http://schemas.microsoft.com/office/powerpoint/2010/main" val="720198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FFF5-9B24-E63B-6BA7-FBF15B9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6CE26-9200-0757-A3BF-0F380D69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componentes podem ser reutilizados em outros componentes;</a:t>
            </a:r>
          </a:p>
          <a:p>
            <a:pPr algn="just"/>
            <a:r>
              <a:rPr lang="pt-BR" dirty="0"/>
              <a:t>Podemos montar também uma hierarquia, onde um componente é pai do outro ;</a:t>
            </a:r>
          </a:p>
          <a:p>
            <a:pPr algn="just"/>
            <a:r>
              <a:rPr lang="pt-BR" dirty="0"/>
              <a:t>E ao importar o componente pai, todos os outros vem juntos.</a:t>
            </a:r>
          </a:p>
        </p:txBody>
      </p:sp>
    </p:spTree>
    <p:extLst>
      <p:ext uri="{BB962C8B-B14F-4D97-AF65-F5344CB8AC3E}">
        <p14:creationId xmlns:p14="http://schemas.microsoft.com/office/powerpoint/2010/main" val="176181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2C9F-7316-0D97-F1EC-EF060079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85432"/>
            <a:ext cx="10515600" cy="1325563"/>
          </a:xfrm>
        </p:spPr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5BAD8-0428-831D-7D63-166CFDF1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168399"/>
            <a:ext cx="5829300" cy="54324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2325"/>
              </a:lnSpc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effectLst/>
                <a:latin typeface="Consolas" panose="020B0609020204030204" pitchFamily="49" charset="0"/>
              </a:rPr>
              <a:t>{</a:t>
            </a:r>
            <a:r>
              <a:rPr lang="pt-BR" b="1" dirty="0" err="1">
                <a:effectLst/>
                <a:latin typeface="Consolas" panose="020B0609020204030204" pitchFamily="49" charset="0"/>
              </a:rPr>
              <a:t>children</a:t>
            </a:r>
            <a:r>
              <a:rPr lang="pt-BR" b="1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ipsum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neque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commodi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quasi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esse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eveniet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facilis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placeat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culpa,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incidunt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excepturi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ipsum libero!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Dolorem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magnam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quae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labore hic 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ducimus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81E0925-F15F-2335-E137-2D80E49BD748}"/>
              </a:ext>
            </a:extLst>
          </p:cNvPr>
          <p:cNvCxnSpPr>
            <a:cxnSpLocks/>
          </p:cNvCxnSpPr>
          <p:nvPr/>
        </p:nvCxnSpPr>
        <p:spPr>
          <a:xfrm flipV="1">
            <a:off x="3105150" y="1877149"/>
            <a:ext cx="4143375" cy="98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D110D0-EAFB-6C55-3106-C71D0F9C1375}"/>
              </a:ext>
            </a:extLst>
          </p:cNvPr>
          <p:cNvSpPr txBox="1"/>
          <p:nvPr/>
        </p:nvSpPr>
        <p:spPr>
          <a:xfrm>
            <a:off x="5815013" y="1504226"/>
            <a:ext cx="7143750" cy="37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imagem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"logo"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pt-B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1AC0424-BC50-9EAE-E60C-664595C7A640}"/>
              </a:ext>
            </a:extLst>
          </p:cNvPr>
          <p:cNvCxnSpPr>
            <a:cxnSpLocks/>
          </p:cNvCxnSpPr>
          <p:nvPr/>
        </p:nvCxnSpPr>
        <p:spPr>
          <a:xfrm>
            <a:off x="7324725" y="1877149"/>
            <a:ext cx="2543175" cy="1550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D11D34-C718-2BE4-1EA9-DCE76C1D3212}"/>
              </a:ext>
            </a:extLst>
          </p:cNvPr>
          <p:cNvSpPr txBox="1"/>
          <p:nvPr/>
        </p:nvSpPr>
        <p:spPr>
          <a:xfrm>
            <a:off x="6567488" y="3428119"/>
            <a:ext cx="5638800" cy="155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25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}){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390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1BD0-5BA2-9759-794B-2D3CC59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Inter"/>
              </a:rPr>
              <a:t>Eventos de click no </a:t>
            </a:r>
            <a:r>
              <a:rPr lang="pt-BR" b="0" i="0" dirty="0" err="1">
                <a:effectLst/>
                <a:latin typeface="Inter"/>
              </a:rPr>
              <a:t>React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4765C-B6C5-EB8E-804C-B42B9FD1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68582"/>
            <a:ext cx="7886113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D28B-0E7D-5257-30C1-D1A65C7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1B33D-3667-3203-704A-474344EB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</a:t>
            </a:r>
            <a:r>
              <a:rPr lang="pt-BR" b="1" dirty="0">
                <a:solidFill>
                  <a:srgbClr val="FF0000"/>
                </a:solidFill>
              </a:rPr>
              <a:t>lógicas complexas</a:t>
            </a:r>
            <a:r>
              <a:rPr lang="pt-BR" dirty="0"/>
              <a:t>, é mais indicado criar uma função para o evento;</a:t>
            </a:r>
          </a:p>
          <a:p>
            <a:r>
              <a:rPr lang="pt-BR" dirty="0"/>
              <a:t>Isso vai separar as responsabilidades, e deixar nosso código mais adequado  para dar </a:t>
            </a:r>
            <a:r>
              <a:rPr lang="pt-BR" b="1" dirty="0">
                <a:solidFill>
                  <a:srgbClr val="FF0000"/>
                </a:solidFill>
              </a:rPr>
              <a:t>manutenção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797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BBF37-0DC1-7315-56AB-F6333FFE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básica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C0D80-FD29-2687-FA69-03749EF7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77950"/>
            <a:ext cx="10515600" cy="4737100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Explicação breve:</a:t>
            </a:r>
          </a:p>
          <a:p>
            <a:r>
              <a:rPr lang="pt-BR" dirty="0"/>
              <a:t>- O navegador lê o `index.html`.</a:t>
            </a:r>
          </a:p>
          <a:p>
            <a:r>
              <a:rPr lang="pt-BR" dirty="0"/>
              <a:t>- Ele carrega os scripts </a:t>
            </a:r>
            <a:r>
              <a:rPr lang="pt-BR" dirty="0" err="1"/>
              <a:t>React</a:t>
            </a:r>
            <a:r>
              <a:rPr lang="pt-BR" dirty="0"/>
              <a:t>, </a:t>
            </a:r>
            <a:r>
              <a:rPr lang="pt-BR" dirty="0" err="1"/>
              <a:t>ReactDOM</a:t>
            </a:r>
            <a:r>
              <a:rPr lang="pt-BR" dirty="0"/>
              <a:t>, e Babel via CDN.</a:t>
            </a:r>
          </a:p>
          <a:p>
            <a:r>
              <a:rPr lang="pt-BR" dirty="0"/>
              <a:t>- O Babel </a:t>
            </a:r>
            <a:r>
              <a:rPr lang="pt-BR" dirty="0" err="1"/>
              <a:t>standalone</a:t>
            </a:r>
            <a:r>
              <a:rPr lang="pt-BR" dirty="0"/>
              <a:t> </a:t>
            </a:r>
            <a:r>
              <a:rPr lang="pt-BR" dirty="0" err="1"/>
              <a:t>transpila</a:t>
            </a:r>
            <a:r>
              <a:rPr lang="pt-BR" dirty="0"/>
              <a:t> o código JSX do arquivo `main.js`.</a:t>
            </a:r>
          </a:p>
          <a:p>
            <a:r>
              <a:rPr lang="pt-BR" dirty="0"/>
              <a:t>- O </a:t>
            </a:r>
            <a:r>
              <a:rPr lang="pt-BR" dirty="0" err="1"/>
              <a:t>ReactDOM</a:t>
            </a:r>
            <a:r>
              <a:rPr lang="pt-BR" dirty="0"/>
              <a:t> cria a raiz em `</a:t>
            </a:r>
            <a:r>
              <a:rPr lang="pt-BR" dirty="0" err="1"/>
              <a:t>div#root</a:t>
            </a:r>
            <a:r>
              <a:rPr lang="pt-BR" dirty="0"/>
              <a:t>` e renderiza o componente </a:t>
            </a:r>
            <a:r>
              <a:rPr lang="pt-BR" dirty="0" err="1"/>
              <a:t>React</a:t>
            </a:r>
            <a:r>
              <a:rPr lang="pt-BR" dirty="0"/>
              <a:t> nele.</a:t>
            </a:r>
          </a:p>
          <a:p>
            <a:r>
              <a:rPr lang="pt-BR" dirty="0"/>
              <a:t>- A aplicação </a:t>
            </a:r>
            <a:r>
              <a:rPr lang="pt-BR" dirty="0" err="1"/>
              <a:t>React</a:t>
            </a:r>
            <a:r>
              <a:rPr lang="pt-BR" dirty="0"/>
              <a:t> aparece no navegador, mostrando o conteúdo `&lt;h1&gt;</a:t>
            </a:r>
            <a:r>
              <a:rPr lang="pt-BR" dirty="0" err="1"/>
              <a:t>Hello</a:t>
            </a:r>
            <a:r>
              <a:rPr lang="pt-BR" dirty="0"/>
              <a:t> World&lt;/h1&gt;`.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09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B028-5DCD-87F6-92FC-CF263E5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10515600" cy="1325563"/>
          </a:xfrm>
        </p:spPr>
        <p:txBody>
          <a:bodyPr/>
          <a:lstStyle/>
          <a:p>
            <a:r>
              <a:rPr lang="pt-BR" dirty="0"/>
              <a:t>Funções de renderizações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689AD-43F1-22D3-6FD7-45F00E07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998311"/>
            <a:ext cx="10515600" cy="2042762"/>
          </a:xfrm>
        </p:spPr>
        <p:txBody>
          <a:bodyPr/>
          <a:lstStyle/>
          <a:p>
            <a:r>
              <a:rPr lang="pt-BR" dirty="0"/>
              <a:t>Podemos criar funções nos componentes que </a:t>
            </a:r>
            <a:r>
              <a:rPr lang="pt-BR" dirty="0" err="1"/>
              <a:t>renornam</a:t>
            </a:r>
            <a:r>
              <a:rPr lang="pt-BR" dirty="0"/>
              <a:t> JSX.</a:t>
            </a:r>
          </a:p>
          <a:p>
            <a:r>
              <a:rPr lang="pt-BR" dirty="0"/>
              <a:t>Isso pode ser utilizada para uma renderização condicional, por exemplo;</a:t>
            </a:r>
          </a:p>
          <a:p>
            <a:r>
              <a:rPr lang="pt-BR" dirty="0"/>
              <a:t>Fazendo que o </a:t>
            </a:r>
            <a:r>
              <a:rPr lang="pt-BR" dirty="0" err="1"/>
              <a:t>jsx</a:t>
            </a:r>
            <a:r>
              <a:rPr lang="pt-BR" dirty="0"/>
              <a:t> varie dependendo do resultado da operação;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8DB123-C6CD-E752-0F84-3B7BDC5A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" y="2874818"/>
            <a:ext cx="1056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C182-5E8A-C38E-FBC2-D7E66CA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8"/>
            <a:ext cx="33528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renderizações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32E407-E2B0-8616-CCA3-3CE3DB9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8" y="207818"/>
            <a:ext cx="8960572" cy="6858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22F797D-AFAB-237A-8852-6BECE426224E}"/>
              </a:ext>
            </a:extLst>
          </p:cNvPr>
          <p:cNvCxnSpPr/>
          <p:nvPr/>
        </p:nvCxnSpPr>
        <p:spPr>
          <a:xfrm flipH="1" flipV="1">
            <a:off x="2202873" y="1533381"/>
            <a:ext cx="2216727" cy="33295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3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BA463-2251-A36F-7E1D-7A44FFC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t-BR" sz="3600"/>
              <a:t>Imagens no React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18E5-0E38-A0E9-D4E4-E506BAEE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/>
              <a:t>As imagens do projeto podem ficar na pasta </a:t>
            </a:r>
            <a:r>
              <a:rPr lang="pt-BR" sz="1800" b="1"/>
              <a:t>public</a:t>
            </a:r>
            <a:r>
              <a:rPr lang="pt-BR" sz="1800"/>
              <a:t> ;</a:t>
            </a:r>
          </a:p>
          <a:p>
            <a:r>
              <a:rPr lang="pt-BR" sz="1800"/>
              <a:t>Estando lá, elas podem ser utilizadas diretamente no projeto.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AAC8F0F1-0199-F7D6-F87C-C65839E8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87" y="901032"/>
            <a:ext cx="2553064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1BD284F-BDFB-51E2-5A9E-DEF013FE195F}"/>
              </a:ext>
            </a:extLst>
          </p:cNvPr>
          <p:cNvSpPr/>
          <p:nvPr/>
        </p:nvSpPr>
        <p:spPr>
          <a:xfrm>
            <a:off x="7572375" y="2216073"/>
            <a:ext cx="600075" cy="2672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42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E71B2-D0A1-F547-3978-49C3443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Imagens na assets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587AB-CBE7-CD58-FFCE-4495E88F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assets precisamos importar a imagem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DEB1-DCE3-8C83-38FD-48A5F97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58070"/>
            <a:ext cx="7608304" cy="44128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6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48945-6F88-34D3-6C1F-49FE3341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5601D-5943-19BF-FF47-D1C1CF11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38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D4A8-12A0-171F-3396-EFD9CAF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Lista- propriedade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AF0B5-2526-11AE-94E7-28A4C7F1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Iterar uma lista sem a propriedade Key, gera um erro no console;</a:t>
            </a:r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precisa de uma chave única para cada elemento .</a:t>
            </a:r>
          </a:p>
          <a:p>
            <a:r>
              <a:rPr lang="pt-BR" dirty="0"/>
              <a:t>Isso vai servir para renderizar cada componente.</a:t>
            </a:r>
          </a:p>
          <a:p>
            <a:r>
              <a:rPr lang="pt-BR" dirty="0" err="1"/>
              <a:t>React</a:t>
            </a:r>
            <a:r>
              <a:rPr lang="pt-BR" dirty="0"/>
              <a:t> usa para a manipulação dos Itens.</a:t>
            </a:r>
          </a:p>
        </p:txBody>
      </p:sp>
    </p:spTree>
    <p:extLst>
      <p:ext uri="{BB962C8B-B14F-4D97-AF65-F5344CB8AC3E}">
        <p14:creationId xmlns:p14="http://schemas.microsoft.com/office/powerpoint/2010/main" val="174636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7AE8-D320-6E7F-B8B4-724C5B8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8E699C-CA11-25B6-88CE-6EB53004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8575"/>
            <a:ext cx="11706225" cy="3400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2491CC-D28B-0F70-FB1A-0B292FB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637684"/>
            <a:ext cx="10058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AEEB-DE21-22BC-DF90-BE06A920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BF013-2C35-F6D2-0B9C-EA44C2F4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recurso do Hook </a:t>
            </a:r>
            <a:r>
              <a:rPr lang="pt-BR" dirty="0" err="1"/>
              <a:t>useState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Podemos pegar o valor original dos dados, e fazer alguma alteração;</a:t>
            </a:r>
          </a:p>
          <a:p>
            <a:pPr marL="0" indent="0">
              <a:buNone/>
            </a:pPr>
            <a:r>
              <a:rPr lang="pt-BR" dirty="0"/>
              <a:t>Muito utilizado em listas pois pegamos o valor antigo e o modificamos;</a:t>
            </a:r>
          </a:p>
          <a:p>
            <a:pPr marL="0" indent="0">
              <a:buNone/>
            </a:pPr>
            <a:r>
              <a:rPr lang="pt-BR" dirty="0"/>
              <a:t>O primeiro argumento do set sempre é o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22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A6E43-943C-2BB2-C7E7-68DF903A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2F9EF5-C2DC-9161-C9A1-7B83EE32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Trabalhando com o States:</a:t>
            </a:r>
          </a:p>
          <a:p>
            <a:endParaRPr lang="pt-BR" dirty="0"/>
          </a:p>
          <a:p>
            <a:r>
              <a:rPr lang="pt-BR" dirty="0"/>
              <a:t>Vamos criar um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list</a:t>
            </a:r>
            <a:r>
              <a:rPr lang="pt-BR" dirty="0"/>
              <a:t>, sem pensar em formatação neste momento, somente em funcionamento dos estados usando o </a:t>
            </a:r>
            <a:r>
              <a:rPr lang="pt-BR" b="1" dirty="0" err="1"/>
              <a:t>useState</a:t>
            </a:r>
            <a:r>
              <a:rPr lang="pt-BR" b="1" dirty="0"/>
              <a:t> e uma lista .</a:t>
            </a:r>
          </a:p>
        </p:txBody>
      </p:sp>
    </p:spTree>
    <p:extLst>
      <p:ext uri="{BB962C8B-B14F-4D97-AF65-F5344CB8AC3E}">
        <p14:creationId xmlns:p14="http://schemas.microsoft.com/office/powerpoint/2010/main" val="3074749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EA638-30C7-140B-CF7B-6B07995D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33336"/>
            <a:ext cx="10515600" cy="1325563"/>
          </a:xfrm>
        </p:spPr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4742D4-FA68-5011-8213-7D61803B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1358899"/>
            <a:ext cx="11496675" cy="5375275"/>
          </a:xfrm>
        </p:spPr>
        <p:txBody>
          <a:bodyPr numCol="2"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onAdicionaTarefa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onAdicionaTarefa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key_tarefa: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key_data: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envia pro App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nav_main_textField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setTarefa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"tarefa"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"Adicionar"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48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9AAFE-3CF1-D73B-A524-40C39337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index.html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EBB4E-5464-65B1-D19F-73D3B9E1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14449"/>
            <a:ext cx="10515600" cy="54387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200" dirty="0"/>
              <a:t>&lt;!DOCTYPE 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&lt;</a:t>
            </a:r>
            <a:r>
              <a:rPr lang="pt-BR" sz="1200" dirty="0" err="1"/>
              <a:t>html</a:t>
            </a:r>
            <a:r>
              <a:rPr lang="pt-BR" sz="1200" dirty="0"/>
              <a:t> </a:t>
            </a:r>
            <a:r>
              <a:rPr lang="pt-BR" sz="1200" dirty="0" err="1"/>
              <a:t>lang</a:t>
            </a:r>
            <a:r>
              <a:rPr lang="pt-BR" sz="1200" dirty="0"/>
              <a:t>="</a:t>
            </a:r>
            <a:r>
              <a:rPr lang="pt-BR" sz="1200" dirty="0" err="1"/>
              <a:t>en</a:t>
            </a:r>
            <a:r>
              <a:rPr lang="pt-BR" sz="1200" dirty="0"/>
              <a:t>"&gt;</a:t>
            </a:r>
          </a:p>
          <a:p>
            <a:pPr marL="0" indent="0">
              <a:buNone/>
            </a:pPr>
            <a:r>
              <a:rPr lang="pt-BR" sz="1200" dirty="0"/>
              <a:t>&lt;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    &lt;meta </a:t>
            </a:r>
            <a:r>
              <a:rPr lang="pt-BR" sz="1200" dirty="0" err="1"/>
              <a:t>charset</a:t>
            </a:r>
            <a:r>
              <a:rPr lang="pt-BR" sz="1200" dirty="0"/>
              <a:t>="UTF-8" /&gt;</a:t>
            </a:r>
          </a:p>
          <a:p>
            <a:pPr marL="0" indent="0">
              <a:buNone/>
            </a:pPr>
            <a:r>
              <a:rPr lang="pt-BR" sz="1200" dirty="0"/>
              <a:t>    &lt;meta </a:t>
            </a:r>
            <a:r>
              <a:rPr lang="pt-BR" sz="1200" dirty="0" err="1"/>
              <a:t>name</a:t>
            </a:r>
            <a:r>
              <a:rPr lang="pt-BR" sz="1200" dirty="0"/>
              <a:t>="</a:t>
            </a:r>
            <a:r>
              <a:rPr lang="pt-BR" sz="1200" dirty="0" err="1"/>
              <a:t>viewport</a:t>
            </a:r>
            <a:r>
              <a:rPr lang="pt-BR" sz="1200" dirty="0"/>
              <a:t>" </a:t>
            </a:r>
            <a:r>
              <a:rPr lang="pt-BR" sz="1200" dirty="0" err="1"/>
              <a:t>content</a:t>
            </a:r>
            <a:r>
              <a:rPr lang="pt-BR" sz="1200" dirty="0"/>
              <a:t>="</a:t>
            </a:r>
            <a:r>
              <a:rPr lang="pt-BR" sz="1200" dirty="0" err="1"/>
              <a:t>width</a:t>
            </a:r>
            <a:r>
              <a:rPr lang="pt-BR" sz="1200" dirty="0"/>
              <a:t>=device-</a:t>
            </a:r>
            <a:r>
              <a:rPr lang="pt-BR" sz="1200" dirty="0" err="1"/>
              <a:t>width</a:t>
            </a:r>
            <a:r>
              <a:rPr lang="pt-BR" sz="1200" dirty="0"/>
              <a:t>, </a:t>
            </a:r>
            <a:r>
              <a:rPr lang="pt-BR" sz="1200" dirty="0" err="1"/>
              <a:t>initial-scale</a:t>
            </a:r>
            <a:r>
              <a:rPr lang="pt-BR" sz="1200" dirty="0"/>
              <a:t>=1" /&gt;</a:t>
            </a:r>
          </a:p>
          <a:p>
            <a:pPr marL="0" indent="0">
              <a:buNone/>
            </a:pPr>
            <a:r>
              <a:rPr lang="pt-BR" sz="1200" dirty="0"/>
              <a:t>    &lt;</a:t>
            </a:r>
            <a:r>
              <a:rPr lang="pt-BR" sz="1200" dirty="0" err="1"/>
              <a:t>title</a:t>
            </a:r>
            <a:r>
              <a:rPr lang="pt-BR" sz="1200" dirty="0"/>
              <a:t>&gt;</a:t>
            </a:r>
            <a:r>
              <a:rPr lang="pt-BR" sz="1200" dirty="0" err="1"/>
              <a:t>React</a:t>
            </a:r>
            <a:r>
              <a:rPr lang="pt-BR" sz="1200" dirty="0"/>
              <a:t> com </a:t>
            </a:r>
            <a:r>
              <a:rPr lang="pt-BR" sz="1200" dirty="0" err="1"/>
              <a:t>Separate</a:t>
            </a:r>
            <a:r>
              <a:rPr lang="pt-BR" sz="1200" dirty="0"/>
              <a:t> JSX&lt;/</a:t>
            </a:r>
            <a:r>
              <a:rPr lang="pt-BR" sz="1200" dirty="0" err="1"/>
              <a:t>title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    &lt;!-- </a:t>
            </a:r>
            <a:r>
              <a:rPr lang="pt-BR" sz="1200" dirty="0" err="1"/>
              <a:t>React</a:t>
            </a:r>
            <a:r>
              <a:rPr lang="pt-BR" sz="1200" dirty="0"/>
              <a:t> e </a:t>
            </a:r>
            <a:r>
              <a:rPr lang="pt-BR" sz="1200" dirty="0" err="1"/>
              <a:t>ReactDOM</a:t>
            </a:r>
            <a:r>
              <a:rPr lang="pt-BR" sz="1200" dirty="0"/>
              <a:t> via CDN --&gt;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6"/>
                </a:solidFill>
              </a:rPr>
              <a:t>    &lt;script </a:t>
            </a:r>
            <a:r>
              <a:rPr lang="pt-BR" sz="1200" dirty="0" err="1">
                <a:solidFill>
                  <a:schemeClr val="accent6"/>
                </a:solidFill>
              </a:rPr>
              <a:t>src</a:t>
            </a:r>
            <a:r>
              <a:rPr lang="pt-BR" sz="1200" dirty="0">
                <a:solidFill>
                  <a:schemeClr val="accent6"/>
                </a:solidFill>
              </a:rPr>
              <a:t>="https://unpkg.com/react@18/</a:t>
            </a:r>
            <a:r>
              <a:rPr lang="pt-BR" sz="1200" dirty="0" err="1">
                <a:solidFill>
                  <a:schemeClr val="accent6"/>
                </a:solidFill>
              </a:rPr>
              <a:t>umd</a:t>
            </a:r>
            <a:r>
              <a:rPr lang="pt-BR" sz="1200" dirty="0">
                <a:solidFill>
                  <a:schemeClr val="accent6"/>
                </a:solidFill>
              </a:rPr>
              <a:t>/react.development.js" </a:t>
            </a:r>
            <a:r>
              <a:rPr lang="pt-BR" sz="1200" dirty="0" err="1">
                <a:solidFill>
                  <a:schemeClr val="accent6"/>
                </a:solidFill>
              </a:rPr>
              <a:t>crossorigin</a:t>
            </a:r>
            <a:r>
              <a:rPr lang="pt-BR" sz="1200" dirty="0">
                <a:solidFill>
                  <a:schemeClr val="accent6"/>
                </a:solidFill>
              </a:rPr>
              <a:t>&gt;&lt;/script&gt;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6"/>
                </a:solidFill>
              </a:rPr>
              <a:t>    &lt;script </a:t>
            </a:r>
            <a:r>
              <a:rPr lang="pt-BR" sz="1200" dirty="0" err="1">
                <a:solidFill>
                  <a:schemeClr val="accent6"/>
                </a:solidFill>
              </a:rPr>
              <a:t>src</a:t>
            </a:r>
            <a:r>
              <a:rPr lang="pt-BR" sz="1200" dirty="0">
                <a:solidFill>
                  <a:schemeClr val="accent6"/>
                </a:solidFill>
              </a:rPr>
              <a:t>="https://unpkg.com/react-dom@18/</a:t>
            </a:r>
            <a:r>
              <a:rPr lang="pt-BR" sz="1200" dirty="0" err="1">
                <a:solidFill>
                  <a:schemeClr val="accent6"/>
                </a:solidFill>
              </a:rPr>
              <a:t>umd</a:t>
            </a:r>
            <a:r>
              <a:rPr lang="pt-BR" sz="1200" dirty="0">
                <a:solidFill>
                  <a:schemeClr val="accent6"/>
                </a:solidFill>
              </a:rPr>
              <a:t>/react-dom.development.js" </a:t>
            </a:r>
            <a:r>
              <a:rPr lang="pt-BR" sz="1200" dirty="0" err="1">
                <a:solidFill>
                  <a:schemeClr val="accent6"/>
                </a:solidFill>
              </a:rPr>
              <a:t>crossorigin</a:t>
            </a:r>
            <a:r>
              <a:rPr lang="pt-BR" sz="1200" dirty="0">
                <a:solidFill>
                  <a:schemeClr val="accent6"/>
                </a:solidFill>
              </a:rPr>
              <a:t>&gt;&lt;/script&gt;</a:t>
            </a:r>
          </a:p>
          <a:p>
            <a:pPr marL="0" indent="0">
              <a:buNone/>
            </a:pPr>
            <a:r>
              <a:rPr lang="pt-BR" sz="1200" dirty="0"/>
              <a:t>    &lt;!-- Babel </a:t>
            </a:r>
            <a:r>
              <a:rPr lang="pt-BR" sz="1200" dirty="0" err="1"/>
              <a:t>standalone</a:t>
            </a:r>
            <a:r>
              <a:rPr lang="pt-BR" sz="1200" dirty="0"/>
              <a:t> para </a:t>
            </a:r>
            <a:r>
              <a:rPr lang="pt-BR" sz="1200" dirty="0" err="1"/>
              <a:t>transpilar</a:t>
            </a:r>
            <a:r>
              <a:rPr lang="pt-BR" sz="1200" dirty="0"/>
              <a:t> JSX --&gt;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6"/>
                </a:solidFill>
              </a:rPr>
              <a:t>    &lt;script </a:t>
            </a:r>
            <a:r>
              <a:rPr lang="pt-BR" sz="1200" dirty="0" err="1">
                <a:solidFill>
                  <a:schemeClr val="accent6"/>
                </a:solidFill>
              </a:rPr>
              <a:t>src</a:t>
            </a:r>
            <a:r>
              <a:rPr lang="pt-BR" sz="1200" dirty="0">
                <a:solidFill>
                  <a:schemeClr val="accent6"/>
                </a:solidFill>
              </a:rPr>
              <a:t>="https://unpkg.com/@babel/standalone/babel.min.js"&gt;&lt;/script&gt;</a:t>
            </a:r>
          </a:p>
          <a:p>
            <a:pPr marL="0" indent="0">
              <a:buNone/>
            </a:pPr>
            <a:r>
              <a:rPr lang="pt-BR" sz="1200" dirty="0"/>
              <a:t>&lt;/</a:t>
            </a:r>
            <a:r>
              <a:rPr lang="pt-BR" sz="1200" dirty="0" err="1"/>
              <a:t>head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&lt;body&gt;</a:t>
            </a:r>
          </a:p>
          <a:p>
            <a:pPr marL="0" indent="0">
              <a:buNone/>
            </a:pPr>
            <a:r>
              <a:rPr lang="pt-BR" sz="1200" dirty="0"/>
              <a:t>    &lt;</a:t>
            </a:r>
            <a:r>
              <a:rPr lang="pt-BR" sz="1200" dirty="0" err="1"/>
              <a:t>div</a:t>
            </a:r>
            <a:r>
              <a:rPr lang="pt-BR" sz="1200" dirty="0"/>
              <a:t> id="root"&gt;&lt;/</a:t>
            </a:r>
            <a:r>
              <a:rPr lang="pt-BR" sz="1200" dirty="0" err="1"/>
              <a:t>div</a:t>
            </a:r>
            <a:r>
              <a:rPr lang="pt-BR" sz="1200" dirty="0"/>
              <a:t>&gt;</a:t>
            </a:r>
          </a:p>
          <a:p>
            <a:pPr marL="0" indent="0">
              <a:buNone/>
            </a:pPr>
            <a:r>
              <a:rPr lang="pt-BR" sz="1200" dirty="0"/>
              <a:t>    &lt;!-- Carrega o código </a:t>
            </a:r>
            <a:r>
              <a:rPr lang="pt-BR" sz="1200" dirty="0" err="1"/>
              <a:t>React</a:t>
            </a:r>
            <a:r>
              <a:rPr lang="pt-BR" sz="1200" dirty="0"/>
              <a:t> escrito em JSX no arquivo externo --&gt;</a:t>
            </a:r>
          </a:p>
          <a:p>
            <a:pPr marL="0" indent="0">
              <a:buNone/>
            </a:pPr>
            <a:r>
              <a:rPr lang="pt-BR" sz="1200" dirty="0"/>
              <a:t>    </a:t>
            </a:r>
            <a:r>
              <a:rPr lang="pt-BR" sz="1200" dirty="0">
                <a:solidFill>
                  <a:schemeClr val="accent2"/>
                </a:solidFill>
              </a:rPr>
              <a:t>&lt;script </a:t>
            </a:r>
            <a:r>
              <a:rPr lang="pt-BR" sz="1200" dirty="0" err="1">
                <a:solidFill>
                  <a:schemeClr val="accent2"/>
                </a:solidFill>
              </a:rPr>
              <a:t>type</a:t>
            </a:r>
            <a:r>
              <a:rPr lang="pt-BR" sz="1200" dirty="0">
                <a:solidFill>
                  <a:schemeClr val="accent2"/>
                </a:solidFill>
              </a:rPr>
              <a:t>="</a:t>
            </a:r>
            <a:r>
              <a:rPr lang="pt-BR" sz="1200" dirty="0" err="1">
                <a:solidFill>
                  <a:schemeClr val="accent2"/>
                </a:solidFill>
              </a:rPr>
              <a:t>text</a:t>
            </a:r>
            <a:r>
              <a:rPr lang="pt-BR" sz="1200" dirty="0">
                <a:solidFill>
                  <a:schemeClr val="accent2"/>
                </a:solidFill>
              </a:rPr>
              <a:t>/babel" 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="./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/</a:t>
            </a:r>
            <a:r>
              <a:rPr lang="pt-BR" sz="1200" dirty="0" err="1">
                <a:solidFill>
                  <a:schemeClr val="accent2"/>
                </a:solidFill>
              </a:rPr>
              <a:t>components</a:t>
            </a:r>
            <a:r>
              <a:rPr lang="pt-BR" sz="1200" dirty="0">
                <a:solidFill>
                  <a:schemeClr val="accent2"/>
                </a:solidFill>
              </a:rPr>
              <a:t>/Title.js"&gt;&lt;/script&gt;</a:t>
            </a:r>
          </a:p>
          <a:p>
            <a:pPr marL="0" indent="0">
              <a:buNone/>
            </a:pPr>
            <a:r>
              <a:rPr lang="pt-BR" sz="1200" dirty="0">
                <a:solidFill>
                  <a:schemeClr val="accent2"/>
                </a:solidFill>
              </a:rPr>
              <a:t>    &lt;script </a:t>
            </a:r>
            <a:r>
              <a:rPr lang="pt-BR" sz="1200" dirty="0" err="1">
                <a:solidFill>
                  <a:schemeClr val="accent2"/>
                </a:solidFill>
              </a:rPr>
              <a:t>type</a:t>
            </a:r>
            <a:r>
              <a:rPr lang="pt-BR" sz="1200" dirty="0">
                <a:solidFill>
                  <a:schemeClr val="accent2"/>
                </a:solidFill>
              </a:rPr>
              <a:t>="</a:t>
            </a:r>
            <a:r>
              <a:rPr lang="pt-BR" sz="1200" dirty="0" err="1">
                <a:solidFill>
                  <a:schemeClr val="accent2"/>
                </a:solidFill>
              </a:rPr>
              <a:t>text</a:t>
            </a:r>
            <a:r>
              <a:rPr lang="pt-BR" sz="1200" dirty="0">
                <a:solidFill>
                  <a:schemeClr val="accent2"/>
                </a:solidFill>
              </a:rPr>
              <a:t>/babel" 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="./</a:t>
            </a:r>
            <a:r>
              <a:rPr lang="pt-BR" sz="1200" dirty="0" err="1">
                <a:solidFill>
                  <a:schemeClr val="accent2"/>
                </a:solidFill>
              </a:rPr>
              <a:t>src</a:t>
            </a:r>
            <a:r>
              <a:rPr lang="pt-BR" sz="1200" dirty="0">
                <a:solidFill>
                  <a:schemeClr val="accent2"/>
                </a:solidFill>
              </a:rPr>
              <a:t>/main.js"&gt;&lt;/script&gt;</a:t>
            </a:r>
          </a:p>
          <a:p>
            <a:pPr marL="0" indent="0">
              <a:buNone/>
            </a:pPr>
            <a:r>
              <a:rPr lang="pt-BR" sz="1200" dirty="0"/>
              <a:t>&lt;/body&gt;</a:t>
            </a:r>
          </a:p>
          <a:p>
            <a:pPr marL="0" indent="0">
              <a:buNone/>
            </a:pPr>
            <a:r>
              <a:rPr lang="pt-BR" sz="1200" dirty="0"/>
              <a:t>&lt;/</a:t>
            </a:r>
            <a:r>
              <a:rPr lang="pt-BR" sz="1200" dirty="0" err="1"/>
              <a:t>html</a:t>
            </a:r>
            <a:r>
              <a:rPr lang="pt-BR" sz="1200" dirty="0"/>
              <a:t>&gt;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81A80CE-56B0-A472-F548-55ACCA8495D2}"/>
              </a:ext>
            </a:extLst>
          </p:cNvPr>
          <p:cNvCxnSpPr/>
          <p:nvPr/>
        </p:nvCxnSpPr>
        <p:spPr>
          <a:xfrm flipV="1">
            <a:off x="7581900" y="1876425"/>
            <a:ext cx="1743075" cy="1323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1D2EF-7D66-9B16-61FA-B54B7BFD08E2}"/>
              </a:ext>
            </a:extLst>
          </p:cNvPr>
          <p:cNvSpPr txBox="1"/>
          <p:nvPr/>
        </p:nvSpPr>
        <p:spPr>
          <a:xfrm>
            <a:off x="9458325" y="1314449"/>
            <a:ext cx="231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Realizar as dependências via CND</a:t>
            </a:r>
          </a:p>
        </p:txBody>
      </p:sp>
    </p:spTree>
    <p:extLst>
      <p:ext uri="{BB962C8B-B14F-4D97-AF65-F5344CB8AC3E}">
        <p14:creationId xmlns:p14="http://schemas.microsoft.com/office/powerpoint/2010/main" val="3263977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F979-3E21-0EA2-30F2-976D6E89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255"/>
            <a:ext cx="10515600" cy="1325563"/>
          </a:xfrm>
        </p:spPr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To</a:t>
            </a:r>
            <a:r>
              <a:rPr lang="pt-BR" dirty="0"/>
              <a:t> do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01336-18D9-2B63-1052-DCB58B21D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1139824"/>
            <a:ext cx="11725276" cy="5603875"/>
          </a:xfrm>
        </p:spPr>
        <p:txBody>
          <a:bodyPr numCol="2"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endParaRPr lang="pt-BR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([]);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addListaTarefas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setLista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prev_tarefa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prev_tarefa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tarefa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Formulario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onAdicionaTarefa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addListaTarefas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lista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key_tarefa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    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key_data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849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A9CBB9-0278-F1DC-6937-AEE81F4E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000"/>
              <a:t>TO DO List- Avançado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393F3-09F3-7E13-BD45-6A8689ABB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 dirty="0"/>
              <a:t>Vamos criar agora o mesmo projeto só que vamos trabalhar com a persistência dos dados via </a:t>
            </a:r>
            <a:r>
              <a:rPr lang="pt-BR" sz="2200" dirty="0" err="1"/>
              <a:t>Json</a:t>
            </a:r>
            <a:r>
              <a:rPr lang="pt-BR" sz="2200" dirty="0"/>
              <a:t>, vamos simulando um servidor com uma API.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585223-0D11-2C17-03C0-41A6E343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64068"/>
            <a:ext cx="5458968" cy="5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23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12CF-7D64-A72B-2EF9-1585FC75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Json</a:t>
            </a:r>
            <a:r>
              <a:rPr lang="pt-BR" dirty="0"/>
              <a:t> – </a:t>
            </a:r>
            <a:r>
              <a:rPr lang="pt-BR" b="1" dirty="0" err="1">
                <a:solidFill>
                  <a:srgbClr val="FF0000"/>
                </a:solidFill>
              </a:rPr>
              <a:t>tarefas.json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31567-9FAD-80C3-A6CF-3CECC767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"1716230912345": {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key_tarefa</a:t>
            </a:r>
            <a:r>
              <a:rPr lang="pt-BR" dirty="0"/>
              <a:t>": "Estudar </a:t>
            </a:r>
            <a:r>
              <a:rPr lang="pt-BR" dirty="0" err="1"/>
              <a:t>React</a:t>
            </a:r>
            <a:r>
              <a:rPr lang="pt-BR" dirty="0"/>
              <a:t>",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key_data</a:t>
            </a:r>
            <a:r>
              <a:rPr lang="pt-BR" dirty="0"/>
              <a:t>": "2025-05-20"</a:t>
            </a:r>
          </a:p>
          <a:p>
            <a:pPr marL="0" indent="0">
              <a:buNone/>
            </a:pPr>
            <a:r>
              <a:rPr lang="pt-BR" dirty="0"/>
              <a:t>  },</a:t>
            </a:r>
          </a:p>
          <a:p>
            <a:pPr marL="0" indent="0">
              <a:buNone/>
            </a:pPr>
            <a:r>
              <a:rPr lang="pt-BR" dirty="0"/>
              <a:t>  "1716230978901": {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key_tarefa</a:t>
            </a:r>
            <a:r>
              <a:rPr lang="pt-BR" dirty="0"/>
              <a:t>": "Fazer exercício",</a:t>
            </a:r>
          </a:p>
          <a:p>
            <a:pPr marL="0" indent="0">
              <a:buNone/>
            </a:pPr>
            <a:r>
              <a:rPr lang="pt-BR" dirty="0"/>
              <a:t>    "</a:t>
            </a:r>
            <a:r>
              <a:rPr lang="pt-BR" dirty="0" err="1"/>
              <a:t>key_data</a:t>
            </a:r>
            <a:r>
              <a:rPr lang="pt-BR" dirty="0"/>
              <a:t>": "2025-05-21"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474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57FCD-BF95-D8BB-4ABB-71E84182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o </a:t>
            </a:r>
            <a:r>
              <a:rPr lang="pt-BR" dirty="0" err="1"/>
              <a:t>Json</a:t>
            </a:r>
            <a:r>
              <a:rPr lang="pt-BR" dirty="0"/>
              <a:t> dentro do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665D6-941B-0C65-A5FE-75FE72906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useState</a:t>
            </a:r>
            <a:r>
              <a:rPr lang="pt-BR" dirty="0"/>
              <a:t> } </a:t>
            </a:r>
            <a:r>
              <a:rPr lang="pt-BR" dirty="0" err="1"/>
              <a:t>from</a:t>
            </a:r>
            <a:r>
              <a:rPr lang="pt-BR" dirty="0"/>
              <a:t> '</a:t>
            </a:r>
            <a:r>
              <a:rPr lang="pt-BR" dirty="0" err="1"/>
              <a:t>react</a:t>
            </a:r>
            <a:r>
              <a:rPr lang="pt-BR" dirty="0"/>
              <a:t>';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Formulario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'./</a:t>
            </a:r>
            <a:r>
              <a:rPr lang="pt-BR" dirty="0" err="1"/>
              <a:t>components</a:t>
            </a:r>
            <a:r>
              <a:rPr lang="pt-BR" dirty="0"/>
              <a:t>/</a:t>
            </a:r>
            <a:r>
              <a:rPr lang="pt-BR" dirty="0" err="1"/>
              <a:t>Formulario</a:t>
            </a:r>
            <a:r>
              <a:rPr lang="pt-BR" dirty="0"/>
              <a:t>';</a:t>
            </a:r>
          </a:p>
          <a:p>
            <a:pPr marL="0" indent="0">
              <a:buNone/>
            </a:pPr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tarefasIniciais</a:t>
            </a:r>
            <a:r>
              <a:rPr lang="pt-BR" b="1" dirty="0"/>
              <a:t> </a:t>
            </a:r>
            <a:r>
              <a:rPr lang="pt-BR" b="1" dirty="0" err="1"/>
              <a:t>from</a:t>
            </a:r>
            <a:r>
              <a:rPr lang="pt-BR" b="1" dirty="0"/>
              <a:t> '../dados/</a:t>
            </a:r>
            <a:r>
              <a:rPr lang="pt-BR" b="1" dirty="0" err="1"/>
              <a:t>tarefas.json</a:t>
            </a:r>
            <a:r>
              <a:rPr lang="pt-BR" b="1" dirty="0"/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3157270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52F01-4C7A-C397-05D3-5AFD067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3291D-D3B0-4115-4F06-64191F4A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25625"/>
            <a:ext cx="9229725" cy="466725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Instalação 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Configurar o </a:t>
            </a:r>
            <a:r>
              <a:rPr lang="pt-BR" b="1" dirty="0" err="1"/>
              <a:t>package.json</a:t>
            </a:r>
            <a:r>
              <a:rPr lang="pt-BR" b="1" dirty="0"/>
              <a:t>: 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lint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"server"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-server --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dp.json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14E9C-DF4D-AFFE-7D79-79302E7F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2783870"/>
            <a:ext cx="3819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diz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-server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"vigiar"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watch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 arquivo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dp.json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seja, ele vai usar esse arquivo JSON para servir como um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banco de dados falso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ficará atento a qualquer mudança nesse arquivo em tempo real.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54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13375-606D-955A-C4D8-D2F0BD6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35FA5-5CA6-B821-7D71-C45D4C19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 criar o arquivo e a pasta: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F1E9EA-591D-6B86-ABD0-EAD7B44A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73" y="2332316"/>
            <a:ext cx="275310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2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59361-C9A7-15C5-68B6-B49BEFE8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Abrindo o servidor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7EF1959-E606-DAC1-FEB4-FF3CFA581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771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896C1F2-29AA-25C0-29FE-C8FEE047CE28}"/>
              </a:ext>
            </a:extLst>
          </p:cNvPr>
          <p:cNvSpPr txBox="1"/>
          <p:nvPr/>
        </p:nvSpPr>
        <p:spPr>
          <a:xfrm>
            <a:off x="390525" y="6426362"/>
            <a:ext cx="9658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Quer saber mais: </a:t>
            </a:r>
            <a:r>
              <a:rPr lang="pt-BR" dirty="0"/>
              <a:t>https://www.npmjs.com/package/json-server</a:t>
            </a:r>
          </a:p>
        </p:txBody>
      </p:sp>
    </p:spTree>
    <p:extLst>
      <p:ext uri="{BB962C8B-B14F-4D97-AF65-F5344CB8AC3E}">
        <p14:creationId xmlns:p14="http://schemas.microsoft.com/office/powerpoint/2010/main" val="271159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DB13-542A-CA0A-6FD1-6B0258C9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</a:t>
            </a:r>
            <a:r>
              <a:rPr lang="pt-BR" dirty="0" err="1"/>
              <a:t>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60BD6-6F9F-D49E-66F8-BCC5A179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 com que seja possível controlar a execução de uma ação;</a:t>
            </a:r>
          </a:p>
          <a:p>
            <a:r>
              <a:rPr lang="pt-BR" dirty="0"/>
              <a:t>Isso é importante pois se não o utilizamos o recurso pode ser reexecutados a cada </a:t>
            </a:r>
            <a:r>
              <a:rPr lang="pt-BR" dirty="0" err="1"/>
              <a:t>re-renderização</a:t>
            </a:r>
            <a:r>
              <a:rPr lang="pt-BR" dirty="0"/>
              <a:t>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possui um </a:t>
            </a:r>
            <a:r>
              <a:rPr lang="pt-BR" dirty="0" err="1"/>
              <a:t>array</a:t>
            </a:r>
            <a:r>
              <a:rPr lang="pt-BR" dirty="0"/>
              <a:t> de dependências que coordena o que permite a execução do código;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é comum nas requisições HTTP</a:t>
            </a:r>
          </a:p>
        </p:txBody>
      </p:sp>
    </p:spTree>
    <p:extLst>
      <p:ext uri="{BB962C8B-B14F-4D97-AF65-F5344CB8AC3E}">
        <p14:creationId xmlns:p14="http://schemas.microsoft.com/office/powerpoint/2010/main" val="1841657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7AE83-FC56-81FA-AB5F-9EEE9E21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b="1" u="none" strike="noStrike" dirty="0" err="1">
                <a:solidFill>
                  <a:schemeClr val="bg1"/>
                </a:solidFill>
                <a:effectLst/>
              </a:rPr>
              <a:t>useEffect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1BE255C-C9F8-2C7C-68E9-3E7BFF403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21224"/>
              </p:ext>
            </p:extLst>
          </p:nvPr>
        </p:nvGraphicFramePr>
        <p:xfrm>
          <a:off x="1637528" y="3203939"/>
          <a:ext cx="9571077" cy="34084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71077">
                  <a:extLst>
                    <a:ext uri="{9D8B030D-6E8A-4147-A177-3AD203B41FA5}">
                      <a16:colId xmlns:a16="http://schemas.microsoft.com/office/drawing/2014/main" val="2361666419"/>
                    </a:ext>
                  </a:extLst>
                </a:gridCol>
              </a:tblGrid>
              <a:tr h="5680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3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Exemplos típicos do uso do </a:t>
                      </a:r>
                      <a:r>
                        <a:rPr lang="pt-BR" sz="3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useEffect</a:t>
                      </a:r>
                      <a:endParaRPr lang="pt-BR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186820889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Buscar dados de uma API (fetch)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850222032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Atualizar o </a:t>
                      </a:r>
                      <a:r>
                        <a:rPr lang="pt-BR" sz="30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localStorage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51117183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Manipular DOM manualmente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567648009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Iniciar ou limpar um timer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413303898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Subscrições (</a:t>
                      </a:r>
                      <a:r>
                        <a:rPr lang="pt-BR" sz="3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WebSocket</a:t>
                      </a: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eventos, etc.)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6814740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2ADE54-99E8-D518-25F2-32DC8739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8" y="2588606"/>
            <a:ext cx="9740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Você só precisa do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quando quiser executar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efeitos colaterais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como: </a:t>
            </a:r>
          </a:p>
        </p:txBody>
      </p:sp>
    </p:spTree>
    <p:extLst>
      <p:ext uri="{BB962C8B-B14F-4D97-AF65-F5344CB8AC3E}">
        <p14:creationId xmlns:p14="http://schemas.microsoft.com/office/powerpoint/2010/main" val="905413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E568-F082-9A96-2CC4-DE752740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318D5-4F00-D0C0-D807-F88C7917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17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1F352-3024-0560-CBCE-DB9E953F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do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D1F5B-8D23-25B9-57FD-64003D00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35099"/>
            <a:ext cx="10515600" cy="4860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Importando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do </a:t>
            </a:r>
            <a:r>
              <a:rPr lang="pt-BR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React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pt-B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Criando a raiz da aplicação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20000"/>
              </a:lnSpc>
              <a:buNone/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Renderizando o componente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t-B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world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StrictMode</a:t>
            </a:r>
            <a:r>
              <a:rPr lang="pt-BR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25"/>
              </a:lnSpc>
            </a:pPr>
            <a:br>
              <a:rPr lang="pt-B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1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2A3009-DFC3-4D8C-5B9D-645BE399B991}"/>
              </a:ext>
            </a:extLst>
          </p:cNvPr>
          <p:cNvSpPr txBox="1"/>
          <p:nvPr/>
        </p:nvSpPr>
        <p:spPr>
          <a:xfrm>
            <a:off x="8877300" y="590551"/>
            <a:ext cx="209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“Para mais informações veja o arquivo </a:t>
            </a:r>
            <a:r>
              <a:rPr lang="pt-BR" sz="2400" b="1" dirty="0"/>
              <a:t>teste</a:t>
            </a:r>
            <a:r>
              <a:rPr lang="pt-BR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681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FB06-44CD-6BCA-5779-F5151585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2439D-0FCE-8243-0FB3-BEAAD3A4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5"/>
            <a:ext cx="11487150" cy="4351338"/>
          </a:xfrm>
        </p:spPr>
        <p:txBody>
          <a:bodyPr/>
          <a:lstStyle/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3) Carregamento dinâmico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25"/>
              </a:lnSpc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Ele vai acessar o modificador de estado, pegar o antigo estado 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 novo valor junto com o antigo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165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F6DD0-9705-D99B-0EB3-0EBEC31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Custom </a:t>
            </a:r>
            <a:r>
              <a:rPr lang="pt-BR" b="1" dirty="0" err="1"/>
              <a:t>hooks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05B68-122F-33BC-C2EF-515A0E7E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criar nossos próprios </a:t>
            </a:r>
            <a:r>
              <a:rPr lang="pt-BR" dirty="0" err="1"/>
              <a:t>hooks</a:t>
            </a:r>
            <a:r>
              <a:rPr lang="pt-BR" dirty="0"/>
              <a:t> </a:t>
            </a:r>
          </a:p>
          <a:p>
            <a:r>
              <a:rPr lang="pt-BR" dirty="0"/>
              <a:t>Eles devem ficar na pasta </a:t>
            </a:r>
            <a:r>
              <a:rPr lang="pt-BR" dirty="0" err="1"/>
              <a:t>hook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42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99A21-4D70-95D3-38ED-4955FE29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StrictMode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68CDE-A75E-B437-9652-A07A0CEF4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StrictMode</a:t>
            </a:r>
            <a:r>
              <a:rPr lang="pt-BR" dirty="0"/>
              <a:t> é um componente fornecido pelo </a:t>
            </a:r>
            <a:r>
              <a:rPr lang="pt-BR" dirty="0" err="1"/>
              <a:t>React</a:t>
            </a:r>
            <a:r>
              <a:rPr lang="pt-BR" dirty="0"/>
              <a:t> que ajuda a identificar potenciais problemas em uma aplicação. Ele ativa verificações e avisos adicionais para seus componentes filhos. Por exemplo, pode ajudar a detectar métodos de ciclo de vida obsoletos, avisar sobre efeitos colaterais inesperados e muito mais. O </a:t>
            </a:r>
            <a:r>
              <a:rPr lang="pt-BR" dirty="0" err="1"/>
              <a:t>StrictMode</a:t>
            </a:r>
            <a:r>
              <a:rPr lang="pt-BR" dirty="0"/>
              <a:t> não renderiza nenhuma interface visível por si só; ele apenas ativa verificações para os componentes que estão dentro dele.</a:t>
            </a:r>
          </a:p>
        </p:txBody>
      </p:sp>
    </p:spTree>
    <p:extLst>
      <p:ext uri="{BB962C8B-B14F-4D97-AF65-F5344CB8AC3E}">
        <p14:creationId xmlns:p14="http://schemas.microsoft.com/office/powerpoint/2010/main" val="385279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AEA00-A1B5-511E-6525-C2D62800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dirty="0" err="1">
                <a:effectLst/>
                <a:latin typeface="Consolas" panose="020B0609020204030204" pitchFamily="49" charset="0"/>
              </a:rPr>
              <a:t>createRoot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7CBB78-D235-E2E6-5CDC-7FCB1697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objeto raiz criado para renderizar componentes </a:t>
            </a:r>
            <a:r>
              <a:rPr lang="pt-BR" dirty="0" err="1"/>
              <a:t>react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95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BFF0A-40F6-D5A6-E5ED-97F85C84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Capitulo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F13C8-D50A-1459-0432-6CDC0BB8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3151188"/>
            <a:ext cx="10515600" cy="879475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Criando o ambiente de desenvolvimento e suas dependências </a:t>
            </a:r>
          </a:p>
        </p:txBody>
      </p:sp>
    </p:spTree>
    <p:extLst>
      <p:ext uri="{BB962C8B-B14F-4D97-AF65-F5344CB8AC3E}">
        <p14:creationId xmlns:p14="http://schemas.microsoft.com/office/powerpoint/2010/main" val="70019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A0A5-4634-04F2-A726-EBEE64AD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Comandos básicos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3459C-264C-56E7-89FC-32AB9E75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138681"/>
            <a:ext cx="11001375" cy="546214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Gerenciador de pacotes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</a:t>
            </a:r>
            <a:r>
              <a:rPr lang="pt-BR" b="1" dirty="0" err="1"/>
              <a:t>nome_projeto</a:t>
            </a:r>
            <a:r>
              <a:rPr lang="pt-BR" b="1" dirty="0"/>
              <a:t> -- --</a:t>
            </a:r>
            <a:r>
              <a:rPr lang="pt-BR" b="1" dirty="0" err="1"/>
              <a:t>template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Icons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react-icons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para abrir : </a:t>
            </a:r>
            <a:r>
              <a:rPr lang="pt-BR" dirty="0" err="1"/>
              <a:t>code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rodar use o 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rum </a:t>
            </a:r>
            <a:r>
              <a:rPr lang="pt-BR" b="1" dirty="0" err="1"/>
              <a:t>dev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para parar a aplicação de um </a:t>
            </a:r>
            <a:r>
              <a:rPr lang="pt-BR" b="1" dirty="0" err="1"/>
              <a:t>control+C</a:t>
            </a:r>
            <a:endParaRPr lang="pt-BR" dirty="0"/>
          </a:p>
          <a:p>
            <a:r>
              <a:rPr lang="pt-BR" dirty="0"/>
              <a:t>Rotas: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</p:txBody>
      </p:sp>
    </p:spTree>
    <p:extLst>
      <p:ext uri="{BB962C8B-B14F-4D97-AF65-F5344CB8AC3E}">
        <p14:creationId xmlns:p14="http://schemas.microsoft.com/office/powerpoint/2010/main" val="3517574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2355</Words>
  <Application>Microsoft Office PowerPoint</Application>
  <PresentationFormat>Widescreen</PresentationFormat>
  <Paragraphs>300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8" baseType="lpstr">
      <vt:lpstr>Aptos</vt:lpstr>
      <vt:lpstr>Aptos Display</vt:lpstr>
      <vt:lpstr>Arial</vt:lpstr>
      <vt:lpstr>Arial Unicode MS</vt:lpstr>
      <vt:lpstr>Consolas</vt:lpstr>
      <vt:lpstr>Inter</vt:lpstr>
      <vt:lpstr>Tema do Office</vt:lpstr>
      <vt:lpstr>React</vt:lpstr>
      <vt:lpstr>Extensão para react</vt:lpstr>
      <vt:lpstr>Arquitetura básica </vt:lpstr>
      <vt:lpstr>Arquivo index.html</vt:lpstr>
      <vt:lpstr>Arquitetura do sistema</vt:lpstr>
      <vt:lpstr>StrictMode</vt:lpstr>
      <vt:lpstr>createRoot</vt:lpstr>
      <vt:lpstr>Capitulo 1</vt:lpstr>
      <vt:lpstr>Comandos básicos </vt:lpstr>
      <vt:lpstr>Vite</vt:lpstr>
      <vt:lpstr>1)Instalando o Vite com React</vt:lpstr>
      <vt:lpstr>2)Instalando as dependências</vt:lpstr>
      <vt:lpstr>Arquitetura do Vite</vt:lpstr>
      <vt:lpstr>Estrutura básica do react</vt:lpstr>
      <vt:lpstr>Fundamentos</vt:lpstr>
      <vt:lpstr>Apresentação do PowerPoint</vt:lpstr>
      <vt:lpstr>Exportando</vt:lpstr>
      <vt:lpstr>Exportação Nomeada (export { ... })</vt:lpstr>
      <vt:lpstr>Importando</vt:lpstr>
      <vt:lpstr>Apresentação do PowerPoint</vt:lpstr>
      <vt:lpstr>Conhecendo JSX</vt:lpstr>
      <vt:lpstr>Comentários</vt:lpstr>
      <vt:lpstr>Template Expressions</vt:lpstr>
      <vt:lpstr>Template Expressions</vt:lpstr>
      <vt:lpstr>Template Expressions</vt:lpstr>
      <vt:lpstr>Hierarquia de componentes</vt:lpstr>
      <vt:lpstr>Hierarquia de componentes</vt:lpstr>
      <vt:lpstr>Eventos de click no React</vt:lpstr>
      <vt:lpstr>Funções nos eventos</vt:lpstr>
      <vt:lpstr>Funções de renderizações </vt:lpstr>
      <vt:lpstr>Funções de renderizações </vt:lpstr>
      <vt:lpstr>Imagens no React</vt:lpstr>
      <vt:lpstr>Imagens na assets</vt:lpstr>
      <vt:lpstr>Renderizando Listas</vt:lpstr>
      <vt:lpstr>Lista- propriedade Key</vt:lpstr>
      <vt:lpstr>Apresentação do PowerPoint</vt:lpstr>
      <vt:lpstr>Previous State</vt:lpstr>
      <vt:lpstr>Exemplo</vt:lpstr>
      <vt:lpstr>Projeto To do list</vt:lpstr>
      <vt:lpstr>Projeto To do list</vt:lpstr>
      <vt:lpstr>TO DO List- Avançado</vt:lpstr>
      <vt:lpstr>Criando o Json – tarefas.json</vt:lpstr>
      <vt:lpstr>Importando o Json dentro do APP</vt:lpstr>
      <vt:lpstr>Trabalhando com JSON</vt:lpstr>
      <vt:lpstr>Trabalhando com JSON</vt:lpstr>
      <vt:lpstr>Abrindo o servidor</vt:lpstr>
      <vt:lpstr>Importar useEffect</vt:lpstr>
      <vt:lpstr>useEffect</vt:lpstr>
      <vt:lpstr>Adicionar dados</vt:lpstr>
      <vt:lpstr>Atualizando dados</vt:lpstr>
      <vt:lpstr>Custom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Sobral Ribeiro</dc:creator>
  <cp:lastModifiedBy>Rogerio Sobral Ribeiro</cp:lastModifiedBy>
  <cp:revision>23</cp:revision>
  <dcterms:created xsi:type="dcterms:W3CDTF">2024-11-07T18:59:46Z</dcterms:created>
  <dcterms:modified xsi:type="dcterms:W3CDTF">2025-05-20T20:19:17Z</dcterms:modified>
</cp:coreProperties>
</file>