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8D4459-6E98-4C5D-ABF8-7665546034B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3D41713-2F22-4125-8B92-FB6B9C7591C4}">
      <dgm:prSet/>
      <dgm:spPr/>
      <dgm:t>
        <a:bodyPr/>
        <a:lstStyle/>
        <a:p>
          <a:r>
            <a:rPr lang="pt-BR"/>
            <a:t>Dentro do projeto você deve rodar o servidor:</a:t>
          </a:r>
          <a:endParaRPr lang="en-US"/>
        </a:p>
      </dgm:t>
    </dgm:pt>
    <dgm:pt modelId="{5AB82252-0975-4FF2-805B-13E070DB3D26}" type="parTrans" cxnId="{13F899FB-3647-44A4-940E-2A133871C52B}">
      <dgm:prSet/>
      <dgm:spPr/>
      <dgm:t>
        <a:bodyPr/>
        <a:lstStyle/>
        <a:p>
          <a:endParaRPr lang="en-US"/>
        </a:p>
      </dgm:t>
    </dgm:pt>
    <dgm:pt modelId="{02D6A083-D0ED-4863-B1FD-548289FBC0CF}" type="sibTrans" cxnId="{13F899FB-3647-44A4-940E-2A133871C52B}">
      <dgm:prSet/>
      <dgm:spPr/>
      <dgm:t>
        <a:bodyPr/>
        <a:lstStyle/>
        <a:p>
          <a:endParaRPr lang="en-US"/>
        </a:p>
      </dgm:t>
    </dgm:pt>
    <dgm:pt modelId="{DA8EB2D5-3B63-4930-9CC9-2FF5A0F54755}">
      <dgm:prSet/>
      <dgm:spPr/>
      <dgm:t>
        <a:bodyPr/>
        <a:lstStyle/>
        <a:p>
          <a:r>
            <a:rPr lang="pt-BR" b="1"/>
            <a:t>npm run server</a:t>
          </a:r>
          <a:endParaRPr lang="en-US"/>
        </a:p>
      </dgm:t>
    </dgm:pt>
    <dgm:pt modelId="{8673AAB8-9370-4FAB-A555-0D6AFAA11F4B}" type="parTrans" cxnId="{15A9EE75-59D4-4438-AAB4-92A2D0526A3A}">
      <dgm:prSet/>
      <dgm:spPr/>
      <dgm:t>
        <a:bodyPr/>
        <a:lstStyle/>
        <a:p>
          <a:endParaRPr lang="en-US"/>
        </a:p>
      </dgm:t>
    </dgm:pt>
    <dgm:pt modelId="{662A8504-E299-41B7-B1D5-6F2A5A32C622}" type="sibTrans" cxnId="{15A9EE75-59D4-4438-AAB4-92A2D0526A3A}">
      <dgm:prSet/>
      <dgm:spPr/>
      <dgm:t>
        <a:bodyPr/>
        <a:lstStyle/>
        <a:p>
          <a:endParaRPr lang="en-US"/>
        </a:p>
      </dgm:t>
    </dgm:pt>
    <dgm:pt modelId="{66E6F958-F89F-44C5-866C-1F9505DFD7DF}" type="pres">
      <dgm:prSet presAssocID="{008D4459-6E98-4C5D-ABF8-7665546034B1}" presName="outerComposite" presStyleCnt="0">
        <dgm:presLayoutVars>
          <dgm:chMax val="5"/>
          <dgm:dir/>
          <dgm:resizeHandles val="exact"/>
        </dgm:presLayoutVars>
      </dgm:prSet>
      <dgm:spPr/>
    </dgm:pt>
    <dgm:pt modelId="{8494A954-503D-465F-9B8E-E4D44217D380}" type="pres">
      <dgm:prSet presAssocID="{008D4459-6E98-4C5D-ABF8-7665546034B1}" presName="dummyMaxCanvas" presStyleCnt="0">
        <dgm:presLayoutVars/>
      </dgm:prSet>
      <dgm:spPr/>
    </dgm:pt>
    <dgm:pt modelId="{3A8167CE-FB82-4555-9B9A-85F835CDD009}" type="pres">
      <dgm:prSet presAssocID="{008D4459-6E98-4C5D-ABF8-7665546034B1}" presName="TwoNodes_1" presStyleLbl="node1" presStyleIdx="0" presStyleCnt="2">
        <dgm:presLayoutVars>
          <dgm:bulletEnabled val="1"/>
        </dgm:presLayoutVars>
      </dgm:prSet>
      <dgm:spPr/>
    </dgm:pt>
    <dgm:pt modelId="{329599B6-7A0B-4AC7-878F-7A27F7593CAF}" type="pres">
      <dgm:prSet presAssocID="{008D4459-6E98-4C5D-ABF8-7665546034B1}" presName="TwoNodes_2" presStyleLbl="node1" presStyleIdx="1" presStyleCnt="2">
        <dgm:presLayoutVars>
          <dgm:bulletEnabled val="1"/>
        </dgm:presLayoutVars>
      </dgm:prSet>
      <dgm:spPr/>
    </dgm:pt>
    <dgm:pt modelId="{8DE22EE2-658F-4C7C-B962-AF28E3E18A60}" type="pres">
      <dgm:prSet presAssocID="{008D4459-6E98-4C5D-ABF8-7665546034B1}" presName="TwoConn_1-2" presStyleLbl="fgAccFollowNode1" presStyleIdx="0" presStyleCnt="1">
        <dgm:presLayoutVars>
          <dgm:bulletEnabled val="1"/>
        </dgm:presLayoutVars>
      </dgm:prSet>
      <dgm:spPr/>
    </dgm:pt>
    <dgm:pt modelId="{E81A0734-BE9D-4990-B59F-FCE37BC3C8BA}" type="pres">
      <dgm:prSet presAssocID="{008D4459-6E98-4C5D-ABF8-7665546034B1}" presName="TwoNodes_1_text" presStyleLbl="node1" presStyleIdx="1" presStyleCnt="2">
        <dgm:presLayoutVars>
          <dgm:bulletEnabled val="1"/>
        </dgm:presLayoutVars>
      </dgm:prSet>
      <dgm:spPr/>
    </dgm:pt>
    <dgm:pt modelId="{F712B038-45F8-4D29-A143-BA46FB2C2A9E}" type="pres">
      <dgm:prSet presAssocID="{008D4459-6E98-4C5D-ABF8-7665546034B1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CE8BE715-19D3-4D78-85B7-D7E2ADA4D3E2}" type="presOf" srcId="{DA8EB2D5-3B63-4930-9CC9-2FF5A0F54755}" destId="{329599B6-7A0B-4AC7-878F-7A27F7593CAF}" srcOrd="0" destOrd="0" presId="urn:microsoft.com/office/officeart/2005/8/layout/vProcess5"/>
    <dgm:cxn modelId="{C31F495C-D487-44DD-8D4A-28F5B69B0AAE}" type="presOf" srcId="{B3D41713-2F22-4125-8B92-FB6B9C7591C4}" destId="{3A8167CE-FB82-4555-9B9A-85F835CDD009}" srcOrd="0" destOrd="0" presId="urn:microsoft.com/office/officeart/2005/8/layout/vProcess5"/>
    <dgm:cxn modelId="{15A9EE75-59D4-4438-AAB4-92A2D0526A3A}" srcId="{008D4459-6E98-4C5D-ABF8-7665546034B1}" destId="{DA8EB2D5-3B63-4930-9CC9-2FF5A0F54755}" srcOrd="1" destOrd="0" parTransId="{8673AAB8-9370-4FAB-A555-0D6AFAA11F4B}" sibTransId="{662A8504-E299-41B7-B1D5-6F2A5A32C622}"/>
    <dgm:cxn modelId="{08910977-7287-4DFC-9DA9-8EF18A31B3EC}" type="presOf" srcId="{02D6A083-D0ED-4863-B1FD-548289FBC0CF}" destId="{8DE22EE2-658F-4C7C-B962-AF28E3E18A60}" srcOrd="0" destOrd="0" presId="urn:microsoft.com/office/officeart/2005/8/layout/vProcess5"/>
    <dgm:cxn modelId="{CC4AE278-4192-4CA6-9671-21D392BB1098}" type="presOf" srcId="{008D4459-6E98-4C5D-ABF8-7665546034B1}" destId="{66E6F958-F89F-44C5-866C-1F9505DFD7DF}" srcOrd="0" destOrd="0" presId="urn:microsoft.com/office/officeart/2005/8/layout/vProcess5"/>
    <dgm:cxn modelId="{5DBAAE85-16D9-4494-BAF9-1407FE1A337E}" type="presOf" srcId="{B3D41713-2F22-4125-8B92-FB6B9C7591C4}" destId="{E81A0734-BE9D-4990-B59F-FCE37BC3C8BA}" srcOrd="1" destOrd="0" presId="urn:microsoft.com/office/officeart/2005/8/layout/vProcess5"/>
    <dgm:cxn modelId="{9174E7B7-FF8D-4996-A033-1E805B5D7BC7}" type="presOf" srcId="{DA8EB2D5-3B63-4930-9CC9-2FF5A0F54755}" destId="{F712B038-45F8-4D29-A143-BA46FB2C2A9E}" srcOrd="1" destOrd="0" presId="urn:microsoft.com/office/officeart/2005/8/layout/vProcess5"/>
    <dgm:cxn modelId="{13F899FB-3647-44A4-940E-2A133871C52B}" srcId="{008D4459-6E98-4C5D-ABF8-7665546034B1}" destId="{B3D41713-2F22-4125-8B92-FB6B9C7591C4}" srcOrd="0" destOrd="0" parTransId="{5AB82252-0975-4FF2-805B-13E070DB3D26}" sibTransId="{02D6A083-D0ED-4863-B1FD-548289FBC0CF}"/>
    <dgm:cxn modelId="{7BDD62EA-DA22-41B8-8013-A30070B0E41E}" type="presParOf" srcId="{66E6F958-F89F-44C5-866C-1F9505DFD7DF}" destId="{8494A954-503D-465F-9B8E-E4D44217D380}" srcOrd="0" destOrd="0" presId="urn:microsoft.com/office/officeart/2005/8/layout/vProcess5"/>
    <dgm:cxn modelId="{2A551B88-BD6A-4BDC-9B18-229B0C584B1F}" type="presParOf" srcId="{66E6F958-F89F-44C5-866C-1F9505DFD7DF}" destId="{3A8167CE-FB82-4555-9B9A-85F835CDD009}" srcOrd="1" destOrd="0" presId="urn:microsoft.com/office/officeart/2005/8/layout/vProcess5"/>
    <dgm:cxn modelId="{F4D77E54-1205-4A1E-8761-261C4B984CD9}" type="presParOf" srcId="{66E6F958-F89F-44C5-866C-1F9505DFD7DF}" destId="{329599B6-7A0B-4AC7-878F-7A27F7593CAF}" srcOrd="2" destOrd="0" presId="urn:microsoft.com/office/officeart/2005/8/layout/vProcess5"/>
    <dgm:cxn modelId="{1B8ACD45-8385-4B78-AE84-EDA1D48E5087}" type="presParOf" srcId="{66E6F958-F89F-44C5-866C-1F9505DFD7DF}" destId="{8DE22EE2-658F-4C7C-B962-AF28E3E18A60}" srcOrd="3" destOrd="0" presId="urn:microsoft.com/office/officeart/2005/8/layout/vProcess5"/>
    <dgm:cxn modelId="{991C9B23-5FFC-401A-97A1-72F36AD90578}" type="presParOf" srcId="{66E6F958-F89F-44C5-866C-1F9505DFD7DF}" destId="{E81A0734-BE9D-4990-B59F-FCE37BC3C8BA}" srcOrd="4" destOrd="0" presId="urn:microsoft.com/office/officeart/2005/8/layout/vProcess5"/>
    <dgm:cxn modelId="{A51B8C98-893F-45EA-9E92-81769C418F15}" type="presParOf" srcId="{66E6F958-F89F-44C5-866C-1F9505DFD7DF}" destId="{F712B038-45F8-4D29-A143-BA46FB2C2A9E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167CE-FB82-4555-9B9A-85F835CDD009}">
      <dsp:nvSpPr>
        <dsp:cNvPr id="0" name=""/>
        <dsp:cNvSpPr/>
      </dsp:nvSpPr>
      <dsp:spPr>
        <a:xfrm>
          <a:off x="0" y="0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/>
            <a:t>Dentro do projeto você deve rodar o servidor:</a:t>
          </a:r>
          <a:endParaRPr lang="en-US" sz="4300" kern="1200"/>
        </a:p>
      </dsp:txBody>
      <dsp:txXfrm>
        <a:off x="48627" y="48627"/>
        <a:ext cx="7572674" cy="1562978"/>
      </dsp:txXfrm>
    </dsp:sp>
    <dsp:sp modelId="{329599B6-7A0B-4AC7-878F-7A27F7593CAF}">
      <dsp:nvSpPr>
        <dsp:cNvPr id="0" name=""/>
        <dsp:cNvSpPr/>
      </dsp:nvSpPr>
      <dsp:spPr>
        <a:xfrm>
          <a:off x="1639174" y="2029172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b="1" kern="1200"/>
            <a:t>npm run server</a:t>
          </a:r>
          <a:endParaRPr lang="en-US" sz="4300" kern="1200"/>
        </a:p>
      </dsp:txBody>
      <dsp:txXfrm>
        <a:off x="1687801" y="2077799"/>
        <a:ext cx="6473075" cy="1562978"/>
      </dsp:txXfrm>
    </dsp:sp>
    <dsp:sp modelId="{8DE22EE2-658F-4C7C-B962-AF28E3E18A60}">
      <dsp:nvSpPr>
        <dsp:cNvPr id="0" name=""/>
        <dsp:cNvSpPr/>
      </dsp:nvSpPr>
      <dsp:spPr>
        <a:xfrm>
          <a:off x="8209503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52312" y="1305127"/>
        <a:ext cx="593532" cy="812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004E7-E3B6-D40B-FB3E-EF7ADC178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F84A02-FEBA-0793-DC8F-26C436428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066C29-2CD0-0B5B-AABC-E595A3CC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7ACDEB-5E9E-762C-B8E9-750826B1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2F50C3-13CC-A148-7C6D-2AC30424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69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B2393-3ABA-5CAA-198A-4EB7EA2A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ECCF91-5035-7104-A6F7-F6F08C614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FB19DA-DF6F-A9D8-7F55-A002832B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983801-6579-BF68-87FB-2FC09320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F325DC-A4C6-BCBA-136D-92FB19D8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36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AEDB92-7F17-9F47-6A4B-6B87DFFFC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0245AA-FBCC-4F7E-CCA6-E57950F1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F4AEFD-CDE3-80A2-5960-572F3C0A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B9C2EB-527B-394A-E4D8-C7C06F10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385272-02B6-50E7-17EE-A6ABDC4E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86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9813A-5562-E5E5-9B83-B23C362D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A3234D-01C1-A17C-92F4-AB231E50D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38E942-3A0C-BFB7-5AB8-AEE328F1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E7A718-F3DC-A025-094D-DF9EC819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BBA6F3-3418-B49F-E339-7C8E8EF1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3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379FD-8933-4FB5-1DFD-511D6E48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308782-205B-FF0E-D32E-BC733F447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36E55A-407E-2F5F-3F9F-2C63EAD5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3E74B6-EE0E-60DD-68A5-8DA2EEADD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D0CDF5-065B-C036-8C6F-47CB647B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74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67AD3-58A3-E13C-7C12-AD10CB49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65163D-2D45-3441-964E-3999B53F5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8E70B5-4E7F-DB25-0FA6-B2723B72D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B5B9D4-4A3A-9550-8CEF-AF732023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821627-0D31-3F8C-DAE5-E54BC5F8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426491-6E7C-9055-E89A-69532C04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1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B348D-2BD9-68FF-9F32-7D2AAD1F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F7C325-B015-A237-CFF8-B639BEA08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A14BFF-E01E-03E4-48FA-0BCD2FF30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AA55801-B101-75DE-77BC-9BC96FC38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B32C493-7515-60D5-1131-0069424C2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873484-3DEF-B546-0965-DFCA3363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4A3933F-DFD5-0F6B-A528-0E71A03D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FBE5EE-5670-69CC-1C6E-28FAFC49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57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B4557-7C6C-EEB0-969F-145FC924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47601D4-7BBF-AD6C-51AB-CBA3FBBB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E5244A-F720-770D-2527-53E666A2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15A056-D575-2D51-CD20-0C32FAF6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09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FBD87F6-C85E-BD7F-9A9D-688C85DE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A96B3E2-A13B-4C87-C643-462CFA77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052273-6BC4-956B-3E4B-A26D29E5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24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BA328-D438-080C-62DD-70FCDCAE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C595E-ED56-A7C3-F561-CCCBC1B79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24A7FC-B235-A0E7-07F7-E40483ACC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08F1B1-56BA-1A2C-F60F-54A283A8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F3597B-8472-D151-6167-E4D38EFA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AE166F-1C2E-AB6B-B318-6E266A37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19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E4970-A566-C5FC-65F7-8C2B84374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86D06D-691B-27B7-33EF-A24C260C0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29BBCC-CCB3-39FD-95BF-5534D1A88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E06A3A-3166-6C4C-09C5-DE08C9BB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9E660A-FB66-7F7D-61E0-77C54AE8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80DE2A-EEE8-6A34-D3B1-FBB29FD1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1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9900619-5CF7-AAFF-E997-B8005D7E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25A63E-D786-93A1-C41D-56B5DE67A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6C6D31-AF8B-345B-9BA7-C626E98A7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E63C55-2C78-4637-A6E7-BF8B7B1798D2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91024E-E1A5-BB7F-C684-53969F48A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7FA8DB-E919-6BF9-F530-8BD4DF579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53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0B6C8-3F79-FE92-83F2-9597583D98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5A1188-25A6-4552-A4A3-A62F0A086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231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95D69-9811-A3DA-237A-9EBAF38E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Comentários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F03EA2-FE86-619D-6297-3BE35CFE8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5271"/>
            <a:ext cx="10120745" cy="411760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BB5FA86-4209-736A-4CBB-A2E44CF55D29}"/>
              </a:ext>
            </a:extLst>
          </p:cNvPr>
          <p:cNvSpPr txBox="1"/>
          <p:nvPr/>
        </p:nvSpPr>
        <p:spPr>
          <a:xfrm>
            <a:off x="838200" y="1690688"/>
            <a:ext cx="865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Há dois tipos.</a:t>
            </a:r>
          </a:p>
        </p:txBody>
      </p:sp>
    </p:spTree>
    <p:extLst>
      <p:ext uri="{BB962C8B-B14F-4D97-AF65-F5344CB8AC3E}">
        <p14:creationId xmlns:p14="http://schemas.microsoft.com/office/powerpoint/2010/main" val="712965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C3430-EC6A-D2B2-C422-F48D542FC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Expressions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ECCBE1-99F0-4A46-C6F6-B0FFCFBD6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expressões de modelo no </a:t>
            </a:r>
            <a:r>
              <a:rPr lang="pt-BR" dirty="0" err="1"/>
              <a:t>React</a:t>
            </a:r>
            <a:r>
              <a:rPr lang="pt-BR" dirty="0"/>
              <a:t> são basicamente expressões </a:t>
            </a:r>
            <a:r>
              <a:rPr lang="pt-BR" dirty="0" err="1"/>
              <a:t>JavaScript</a:t>
            </a:r>
            <a:r>
              <a:rPr lang="pt-BR" dirty="0"/>
              <a:t> que permitem a inserção dinâmica de valores diretamente no JSX (</a:t>
            </a:r>
            <a:r>
              <a:rPr lang="pt-BR" dirty="0" err="1"/>
              <a:t>JavaScript</a:t>
            </a:r>
            <a:r>
              <a:rPr lang="pt-BR" dirty="0"/>
              <a:t> XML). JSX é uma sintaxe usada no </a:t>
            </a:r>
            <a:r>
              <a:rPr lang="pt-BR" dirty="0" err="1"/>
              <a:t>React</a:t>
            </a:r>
            <a:r>
              <a:rPr lang="pt-BR" dirty="0"/>
              <a:t> que permite misturar HTML com </a:t>
            </a:r>
            <a:r>
              <a:rPr lang="pt-BR" dirty="0" err="1"/>
              <a:t>JavaScript</a:t>
            </a:r>
            <a:r>
              <a:rPr lang="pt-BR" dirty="0"/>
              <a:t>. Quando usamos JSX, podemos usar { }p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2676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F2286-F50E-C92C-E5AF-545DD4AFC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Expressions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CCAB41-AE22-A416-A6DF-878431C68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2578"/>
          </a:xfrm>
        </p:spPr>
        <p:txBody>
          <a:bodyPr/>
          <a:lstStyle/>
          <a:p>
            <a:r>
              <a:rPr lang="pt-BR" dirty="0"/>
              <a:t>Exemplo básico de expressões de modelo no </a:t>
            </a:r>
            <a:r>
              <a:rPr lang="pt-BR" dirty="0" err="1"/>
              <a:t>React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Considere um componente </a:t>
            </a:r>
            <a:r>
              <a:rPr lang="pt-BR" dirty="0" err="1"/>
              <a:t>React</a:t>
            </a:r>
            <a:r>
              <a:rPr lang="pt-BR" dirty="0"/>
              <a:t> simples onde queremos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B252A1-7617-8681-2FD5-8805C9E2A2BC}"/>
              </a:ext>
            </a:extLst>
          </p:cNvPr>
          <p:cNvSpPr txBox="1"/>
          <p:nvPr/>
        </p:nvSpPr>
        <p:spPr>
          <a:xfrm>
            <a:off x="970809" y="3506190"/>
            <a:ext cx="4729347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chemeClr val="bg1"/>
                </a:solidFill>
              </a:rPr>
              <a:t>function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Welcome</a:t>
            </a:r>
            <a:r>
              <a:rPr lang="pt-BR" sz="2400" dirty="0">
                <a:solidFill>
                  <a:schemeClr val="bg1"/>
                </a:solidFill>
              </a:rPr>
              <a:t>() {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err="1">
                <a:solidFill>
                  <a:schemeClr val="bg1"/>
                </a:solidFill>
              </a:rPr>
              <a:t>const</a:t>
            </a:r>
            <a:r>
              <a:rPr lang="pt-BR" sz="2400" dirty="0">
                <a:solidFill>
                  <a:schemeClr val="bg1"/>
                </a:solidFill>
              </a:rPr>
              <a:t> nome = "João";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err="1">
                <a:solidFill>
                  <a:schemeClr val="bg1"/>
                </a:solidFill>
              </a:rPr>
              <a:t>return</a:t>
            </a:r>
            <a:r>
              <a:rPr lang="pt-BR" sz="2400" dirty="0">
                <a:solidFill>
                  <a:schemeClr val="bg1"/>
                </a:solidFill>
              </a:rPr>
              <a:t> (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  &lt;h1&gt;Olá, </a:t>
            </a:r>
            <a:r>
              <a:rPr lang="pt-BR" sz="2400" b="1" dirty="0">
                <a:solidFill>
                  <a:srgbClr val="FFC000"/>
                </a:solidFill>
              </a:rPr>
              <a:t>{nome} </a:t>
            </a:r>
            <a:r>
              <a:rPr lang="pt-BR" sz="2400" dirty="0">
                <a:solidFill>
                  <a:schemeClr val="bg1"/>
                </a:solidFill>
              </a:rPr>
              <a:t>!&lt;/h1&gt;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);</a:t>
            </a:r>
          </a:p>
          <a:p>
            <a:r>
              <a:rPr lang="pt-BR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56EF319-40A2-1317-C991-8F362D497D5B}"/>
              </a:ext>
            </a:extLst>
          </p:cNvPr>
          <p:cNvSpPr txBox="1"/>
          <p:nvPr/>
        </p:nvSpPr>
        <p:spPr>
          <a:xfrm>
            <a:off x="6896596" y="4660352"/>
            <a:ext cx="377932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&lt;p&gt;O resultado é: </a:t>
            </a:r>
            <a:r>
              <a:rPr lang="pt-BR" dirty="0">
                <a:solidFill>
                  <a:srgbClr val="FFC000"/>
                </a:solidFill>
              </a:rPr>
              <a:t>{2 + 2} 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863885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528F2-CAB9-A1DE-DE02-2720C4A4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Expressions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23C045-E5A7-73F7-EEBA-0655409DE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Restrições do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ExÉ</a:t>
            </a:r>
            <a:r>
              <a:rPr lang="pt-BR" dirty="0"/>
              <a:t> importante lembrar que as expressões dentro das chaves devem retornar um valor para serem exibidas. Não é permitido usar declarações (como </a:t>
            </a:r>
            <a:r>
              <a:rPr lang="pt-BR" dirty="0" err="1"/>
              <a:t>if</a:t>
            </a:r>
            <a:r>
              <a:rPr lang="pt-BR" dirty="0"/>
              <a:t> ou for)</a:t>
            </a:r>
          </a:p>
        </p:txBody>
      </p:sp>
    </p:spTree>
    <p:extLst>
      <p:ext uri="{BB962C8B-B14F-4D97-AF65-F5344CB8AC3E}">
        <p14:creationId xmlns:p14="http://schemas.microsoft.com/office/powerpoint/2010/main" val="720198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AFFF5-9B24-E63B-6BA7-FBF15B94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Hierarquia de 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B6CE26-9200-0757-A3BF-0F380D694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Os componentes podem ser reutilizados em outros componentes;</a:t>
            </a:r>
          </a:p>
          <a:p>
            <a:pPr algn="just"/>
            <a:r>
              <a:rPr lang="pt-BR" dirty="0"/>
              <a:t>Podemos montar também uma hierarquia, onde um componente é pai do outro ;</a:t>
            </a:r>
          </a:p>
          <a:p>
            <a:pPr algn="just"/>
            <a:r>
              <a:rPr lang="pt-BR" dirty="0"/>
              <a:t>E ao importar o componente pai, todos os outros vem juntos.</a:t>
            </a:r>
          </a:p>
        </p:txBody>
      </p:sp>
    </p:spTree>
    <p:extLst>
      <p:ext uri="{BB962C8B-B14F-4D97-AF65-F5344CB8AC3E}">
        <p14:creationId xmlns:p14="http://schemas.microsoft.com/office/powerpoint/2010/main" val="1761818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41BD0-5BA2-9759-794B-2D3CC590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Inter"/>
              </a:rPr>
              <a:t>Eventos de click no </a:t>
            </a:r>
            <a:r>
              <a:rPr lang="pt-BR" b="0" i="0" dirty="0" err="1">
                <a:effectLst/>
                <a:latin typeface="Inter"/>
              </a:rPr>
              <a:t>React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C4765C-B6C5-EB8E-804C-B42B9FD1A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468582"/>
            <a:ext cx="7886113" cy="53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08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2D28B-0E7D-5257-30C1-D1A65C7B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nos eventos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71B33D-3667-3203-704A-474344EBA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temos </a:t>
            </a:r>
            <a:r>
              <a:rPr lang="pt-BR" b="1" dirty="0">
                <a:solidFill>
                  <a:srgbClr val="FF0000"/>
                </a:solidFill>
              </a:rPr>
              <a:t>lógicas complexas</a:t>
            </a:r>
            <a:r>
              <a:rPr lang="pt-BR" dirty="0"/>
              <a:t>, é mais indicado criar uma função para o evento;</a:t>
            </a:r>
          </a:p>
          <a:p>
            <a:r>
              <a:rPr lang="pt-BR" dirty="0"/>
              <a:t>Isso vai separar as responsabilidades, e deixar nosso código mais de dar </a:t>
            </a:r>
            <a:r>
              <a:rPr lang="pt-BR" b="1" dirty="0">
                <a:solidFill>
                  <a:srgbClr val="FF0000"/>
                </a:solidFill>
              </a:rPr>
              <a:t>manutenção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27979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BB028-5DCD-87F6-92FC-CF263E5C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7" y="0"/>
            <a:ext cx="10515600" cy="1325563"/>
          </a:xfrm>
        </p:spPr>
        <p:txBody>
          <a:bodyPr/>
          <a:lstStyle/>
          <a:p>
            <a:r>
              <a:rPr lang="pt-BR" dirty="0"/>
              <a:t>Funções de renderizações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C689AD-43F1-22D3-6FD7-45F00E079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27" y="998311"/>
            <a:ext cx="10515600" cy="2042762"/>
          </a:xfrm>
        </p:spPr>
        <p:txBody>
          <a:bodyPr/>
          <a:lstStyle/>
          <a:p>
            <a:r>
              <a:rPr lang="pt-BR" dirty="0"/>
              <a:t>Podemos criar funções nos componentes que </a:t>
            </a:r>
            <a:r>
              <a:rPr lang="pt-BR" dirty="0" err="1"/>
              <a:t>renornam</a:t>
            </a:r>
            <a:r>
              <a:rPr lang="pt-BR" dirty="0"/>
              <a:t> JSX.</a:t>
            </a:r>
          </a:p>
          <a:p>
            <a:r>
              <a:rPr lang="pt-BR" dirty="0"/>
              <a:t>Isso pode ser utilizada para uma renderização condicional, por exemplo;</a:t>
            </a:r>
          </a:p>
          <a:p>
            <a:r>
              <a:rPr lang="pt-BR" dirty="0"/>
              <a:t>Fazendo que o </a:t>
            </a:r>
            <a:r>
              <a:rPr lang="pt-BR" dirty="0" err="1"/>
              <a:t>jsx</a:t>
            </a:r>
            <a:r>
              <a:rPr lang="pt-BR" dirty="0"/>
              <a:t> varie dependendo do resultado da operação;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8DB123-C6CD-E752-0F84-3B7BDC5A6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10" y="2874818"/>
            <a:ext cx="105632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04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CC182-5E8A-C38E-FBC2-D7E66CAD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818"/>
            <a:ext cx="335280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Funções de renderizações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32E407-E2B0-8616-CCA3-3CE3DB977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428" y="207818"/>
            <a:ext cx="8960572" cy="6858000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22F797D-AFAB-237A-8852-6BECE426224E}"/>
              </a:ext>
            </a:extLst>
          </p:cNvPr>
          <p:cNvCxnSpPr/>
          <p:nvPr/>
        </p:nvCxnSpPr>
        <p:spPr>
          <a:xfrm flipH="1" flipV="1">
            <a:off x="2202873" y="1533381"/>
            <a:ext cx="2216727" cy="3329564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173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DBA463-2251-A36F-7E1D-7A44FFCA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pt-BR" sz="3600"/>
              <a:t>Imagens no React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AD18E5-0E38-A0E9-D4E4-E506BAEE5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pt-BR" sz="1800"/>
              <a:t>As imagens do projeto podem ficar na pasta </a:t>
            </a:r>
            <a:r>
              <a:rPr lang="pt-BR" sz="1800" b="1"/>
              <a:t>public</a:t>
            </a:r>
            <a:r>
              <a:rPr lang="pt-BR" sz="1800"/>
              <a:t> ;</a:t>
            </a:r>
          </a:p>
          <a:p>
            <a:r>
              <a:rPr lang="pt-BR" sz="1800"/>
              <a:t>Estando lá, elas podem ser utilizadas diretamente no projeto.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Tela de celular&#10;&#10;Descrição gerada automaticamente">
            <a:extLst>
              <a:ext uri="{FF2B5EF4-FFF2-40B4-BE49-F238E27FC236}">
                <a16:creationId xmlns:a16="http://schemas.microsoft.com/office/drawing/2014/main" id="{AAC8F0F1-0199-F7D6-F87C-C65839E88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587" y="901032"/>
            <a:ext cx="2553064" cy="51162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71BD284F-BDFB-51E2-5A9E-DEF013FE195F}"/>
              </a:ext>
            </a:extLst>
          </p:cNvPr>
          <p:cNvSpPr/>
          <p:nvPr/>
        </p:nvSpPr>
        <p:spPr>
          <a:xfrm>
            <a:off x="7572375" y="2216073"/>
            <a:ext cx="600075" cy="26729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84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AA0A5-4634-04F2-A726-EBEE64ADB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dirty="0"/>
              <a:t>Comandos básicos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73459C-264C-56E7-89FC-32AB9E75D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138681"/>
            <a:ext cx="11001375" cy="5462144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Gerenciador de pacotes</a:t>
            </a:r>
          </a:p>
          <a:p>
            <a:pPr marL="0" indent="0">
              <a:buNone/>
            </a:pPr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create</a:t>
            </a:r>
            <a:r>
              <a:rPr lang="pt-BR" b="1" dirty="0"/>
              <a:t> </a:t>
            </a:r>
            <a:r>
              <a:rPr lang="pt-BR" b="1" dirty="0" err="1"/>
              <a:t>vite@latest</a:t>
            </a:r>
            <a:r>
              <a:rPr lang="pt-BR" b="1" dirty="0"/>
              <a:t> </a:t>
            </a:r>
            <a:r>
              <a:rPr lang="pt-BR" b="1" dirty="0" err="1"/>
              <a:t>baby_name</a:t>
            </a:r>
            <a:r>
              <a:rPr lang="pt-BR" b="1" dirty="0"/>
              <a:t> -- --</a:t>
            </a:r>
            <a:r>
              <a:rPr lang="pt-BR" b="1" dirty="0" err="1"/>
              <a:t>template</a:t>
            </a:r>
            <a:r>
              <a:rPr lang="pt-BR" b="1" dirty="0"/>
              <a:t> </a:t>
            </a:r>
            <a:r>
              <a:rPr lang="pt-BR" b="1" dirty="0" err="1"/>
              <a:t>react</a:t>
            </a:r>
            <a:endParaRPr lang="pt-BR" b="1" dirty="0"/>
          </a:p>
          <a:p>
            <a:endParaRPr lang="pt-BR" dirty="0"/>
          </a:p>
          <a:p>
            <a:r>
              <a:rPr lang="pt-BR" dirty="0" err="1"/>
              <a:t>Icons</a:t>
            </a:r>
            <a:endParaRPr lang="pt-BR" dirty="0"/>
          </a:p>
          <a:p>
            <a:pPr marL="0" indent="0">
              <a:buNone/>
            </a:pPr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r>
              <a:rPr lang="pt-BR" b="1" dirty="0"/>
              <a:t> </a:t>
            </a:r>
            <a:r>
              <a:rPr lang="pt-BR" b="1" dirty="0" err="1"/>
              <a:t>react-icons</a:t>
            </a: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r>
              <a:rPr lang="pt-BR" dirty="0"/>
              <a:t>para abrir : </a:t>
            </a:r>
            <a:r>
              <a:rPr lang="pt-BR" dirty="0" err="1"/>
              <a:t>code</a:t>
            </a:r>
            <a:r>
              <a:rPr lang="pt-BR" dirty="0"/>
              <a:t> .</a:t>
            </a:r>
          </a:p>
          <a:p>
            <a:pPr marL="0" indent="0">
              <a:buNone/>
            </a:pPr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endParaRPr lang="pt-BR" b="1" dirty="0"/>
          </a:p>
          <a:p>
            <a:endParaRPr lang="pt-BR" dirty="0"/>
          </a:p>
          <a:p>
            <a:r>
              <a:rPr lang="pt-BR" dirty="0"/>
              <a:t>para rodar use o :</a:t>
            </a:r>
          </a:p>
          <a:p>
            <a:pPr marL="0" indent="0">
              <a:buNone/>
            </a:pPr>
            <a:r>
              <a:rPr lang="pt-BR" b="1" dirty="0" err="1"/>
              <a:t>npm</a:t>
            </a:r>
            <a:r>
              <a:rPr lang="pt-BR" b="1" dirty="0"/>
              <a:t> rum </a:t>
            </a:r>
            <a:r>
              <a:rPr lang="pt-BR" b="1" dirty="0" err="1"/>
              <a:t>dev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para parar a aplicação de um </a:t>
            </a:r>
            <a:r>
              <a:rPr lang="pt-BR" b="1" dirty="0" err="1"/>
              <a:t>control+C</a:t>
            </a:r>
            <a:endParaRPr lang="pt-BR" dirty="0"/>
          </a:p>
          <a:p>
            <a:r>
              <a:rPr lang="pt-BR" dirty="0"/>
              <a:t>Rotas:</a:t>
            </a:r>
          </a:p>
          <a:p>
            <a:pPr marL="0" indent="0">
              <a:buNone/>
            </a:pPr>
            <a:r>
              <a:rPr lang="pt-BR" b="1" dirty="0" err="1"/>
              <a:t>npm</a:t>
            </a:r>
            <a:r>
              <a:rPr lang="pt-BR" b="1" dirty="0"/>
              <a:t> i </a:t>
            </a:r>
            <a:r>
              <a:rPr lang="pt-BR" b="1" dirty="0" err="1"/>
              <a:t>react</a:t>
            </a:r>
            <a:r>
              <a:rPr lang="pt-BR" b="1" dirty="0"/>
              <a:t>-</a:t>
            </a:r>
            <a:r>
              <a:rPr lang="pt-BR" b="1" dirty="0" err="1"/>
              <a:t>router</a:t>
            </a:r>
            <a:r>
              <a:rPr lang="pt-BR" b="1" dirty="0"/>
              <a:t>-dom</a:t>
            </a:r>
          </a:p>
          <a:p>
            <a:pPr marL="0" indent="0">
              <a:buNone/>
            </a:pPr>
            <a:r>
              <a:rPr lang="pt-BR" b="1" dirty="0" err="1"/>
              <a:t>npm</a:t>
            </a:r>
            <a:r>
              <a:rPr lang="pt-BR" b="1" dirty="0"/>
              <a:t> i </a:t>
            </a:r>
            <a:r>
              <a:rPr lang="pt-BR" b="1" dirty="0" err="1"/>
              <a:t>json</a:t>
            </a:r>
            <a:r>
              <a:rPr lang="pt-BR" b="1" dirty="0"/>
              <a:t>-serve</a:t>
            </a:r>
          </a:p>
        </p:txBody>
      </p:sp>
    </p:spTree>
    <p:extLst>
      <p:ext uri="{BB962C8B-B14F-4D97-AF65-F5344CB8AC3E}">
        <p14:creationId xmlns:p14="http://schemas.microsoft.com/office/powerpoint/2010/main" val="3517574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0E71B2-D0A1-F547-3978-49C3443E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Imagens na assets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2587AB-CBE7-CD58-FFCE-4495E88FD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908" y="5086350"/>
            <a:ext cx="2446465" cy="11782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 assets precisamos importar a imagem</a:t>
            </a: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9FDEB1-DCE3-8C83-38FD-48A5F97A0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258070"/>
            <a:ext cx="7608304" cy="441281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6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48945-6F88-34D3-6C1F-49FE3341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Renderizando 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15601D-5943-19BF-FF47-D1C1CF116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1438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4D4A8-12A0-171F-3396-EFD9CAFA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Lista- propriedade Key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0AF0B5-2526-11AE-94E7-28A4C7F1D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Iterar uma lista sem a propriedade Key, gera um erro no console;</a:t>
            </a:r>
          </a:p>
          <a:p>
            <a:r>
              <a:rPr lang="pt-BR" dirty="0"/>
              <a:t>O </a:t>
            </a:r>
            <a:r>
              <a:rPr lang="pt-BR" dirty="0" err="1"/>
              <a:t>react</a:t>
            </a:r>
            <a:r>
              <a:rPr lang="pt-BR" dirty="0"/>
              <a:t> precisa de uma chave única para cada elemento .</a:t>
            </a:r>
          </a:p>
          <a:p>
            <a:r>
              <a:rPr lang="pt-BR" dirty="0"/>
              <a:t>Isso vai servir para renderizar cada componente.</a:t>
            </a:r>
          </a:p>
          <a:p>
            <a:r>
              <a:rPr lang="pt-BR" dirty="0" err="1"/>
              <a:t>React</a:t>
            </a:r>
            <a:r>
              <a:rPr lang="pt-BR" dirty="0"/>
              <a:t> usa para a manipulação dos Itens.</a:t>
            </a:r>
          </a:p>
        </p:txBody>
      </p:sp>
    </p:spTree>
    <p:extLst>
      <p:ext uri="{BB962C8B-B14F-4D97-AF65-F5344CB8AC3E}">
        <p14:creationId xmlns:p14="http://schemas.microsoft.com/office/powerpoint/2010/main" val="1746361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17AE8-D320-6E7F-B8B4-724C5B8B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8E699C-CA11-25B6-88CE-6EB530041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28575"/>
            <a:ext cx="11706225" cy="34004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72491CC-D28B-0F70-FB1A-0B292FB9D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3637684"/>
            <a:ext cx="100584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53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3AEEB-DE21-22BC-DF90-BE06A9206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Previous</a:t>
            </a:r>
            <a:r>
              <a:rPr lang="pt-BR" dirty="0"/>
              <a:t> </a:t>
            </a:r>
            <a:r>
              <a:rPr lang="pt-BR" dirty="0" err="1"/>
              <a:t>State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2BF013-2C35-F6D2-0B9C-EA44C2F44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É um recurso do Hook </a:t>
            </a:r>
            <a:r>
              <a:rPr lang="pt-BR" dirty="0" err="1"/>
              <a:t>useState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Podemos pegar o valor original dos dados, e fazer alguma alteração;</a:t>
            </a:r>
          </a:p>
          <a:p>
            <a:pPr marL="0" indent="0">
              <a:buNone/>
            </a:pPr>
            <a:r>
              <a:rPr lang="pt-BR" dirty="0"/>
              <a:t>Muito utilizado em listas pois pegamos o valor antigo e o modificamos;</a:t>
            </a:r>
          </a:p>
          <a:p>
            <a:pPr marL="0" indent="0">
              <a:buNone/>
            </a:pPr>
            <a:r>
              <a:rPr lang="pt-BR" dirty="0"/>
              <a:t>O primeiro argumento do set sempre é o </a:t>
            </a:r>
            <a:r>
              <a:rPr lang="pt-BR" dirty="0" err="1"/>
              <a:t>previous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9228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52F01-4C7A-C397-05D3-5AFD0678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JSON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3291D-D3B0-4115-4F06-64191F4A1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1825625"/>
            <a:ext cx="9229725" cy="466725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Instalação </a:t>
            </a:r>
          </a:p>
          <a:p>
            <a:pPr marL="0" indent="0">
              <a:buNone/>
            </a:pPr>
            <a:r>
              <a:rPr lang="pt-BR" b="1" dirty="0" err="1"/>
              <a:t>npm</a:t>
            </a:r>
            <a:r>
              <a:rPr lang="pt-BR" b="1" dirty="0"/>
              <a:t> i </a:t>
            </a:r>
            <a:r>
              <a:rPr lang="pt-BR" b="1" dirty="0" err="1"/>
              <a:t>json</a:t>
            </a:r>
            <a:r>
              <a:rPr lang="pt-BR" b="1" dirty="0"/>
              <a:t>-serve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Configurar o </a:t>
            </a:r>
            <a:r>
              <a:rPr lang="pt-BR" b="1" dirty="0" err="1"/>
              <a:t>package.json</a:t>
            </a:r>
            <a:r>
              <a:rPr lang="pt-BR" b="1" dirty="0"/>
              <a:t>: </a:t>
            </a:r>
          </a:p>
          <a:p>
            <a:pPr>
              <a:lnSpc>
                <a:spcPts val="2325"/>
              </a:lnSpc>
              <a:buNone/>
            </a:pP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>
              <a:lnSpc>
                <a:spcPts val="2325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vite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325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vite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build"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325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lint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."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325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"preview"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vite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preview"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325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"server"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-server --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watch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data/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dp.json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325"/>
              </a:lnSpc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pPr marL="0" indent="0">
              <a:buNone/>
            </a:pPr>
            <a:endParaRPr lang="pt-BR" b="1" dirty="0"/>
          </a:p>
          <a:p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214E9C-DF4D-AFFE-7D79-79302E7FC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275" y="2783870"/>
            <a:ext cx="38195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comando diz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ao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json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-server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para "vigiar" (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watch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o arquivo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data/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dp.json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Ou seja, ele vai usar esse arquivo JSON para servir como um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banco de dados falso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 ficará atento a qualquer mudança nesse arquivo em tempo real. 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354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13375-606D-955A-C4D8-D2F0BD61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JSON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335FA5-5CA6-B821-7D71-C45D4C19B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Precisa criar o arquivo e a pasta: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F1E9EA-591D-6B86-ABD0-EAD7B44AC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873" y="2332316"/>
            <a:ext cx="2753109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12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859361-C9A7-15C5-68B6-B49BEFE8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Abrindo o servidor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F7EF1959-E606-DAC1-FEB4-FF3CFA5815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57711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2896C1F2-29AA-25C0-29FE-C8FEE047CE28}"/>
              </a:ext>
            </a:extLst>
          </p:cNvPr>
          <p:cNvSpPr txBox="1"/>
          <p:nvPr/>
        </p:nvSpPr>
        <p:spPr>
          <a:xfrm>
            <a:off x="390525" y="6426362"/>
            <a:ext cx="9658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Quer saber mais: </a:t>
            </a:r>
            <a:r>
              <a:rPr lang="pt-BR" dirty="0"/>
              <a:t>https://www.npmjs.com/package/json-server</a:t>
            </a:r>
          </a:p>
        </p:txBody>
      </p:sp>
    </p:spTree>
    <p:extLst>
      <p:ext uri="{BB962C8B-B14F-4D97-AF65-F5344CB8AC3E}">
        <p14:creationId xmlns:p14="http://schemas.microsoft.com/office/powerpoint/2010/main" val="271159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1DB13-542A-CA0A-6FD1-6B0258C9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Importar </a:t>
            </a:r>
            <a:r>
              <a:rPr lang="pt-BR" dirty="0" err="1"/>
              <a:t>useEffect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460BD6-6F9F-D49E-66F8-BCC5A179D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Faz com que seja possível controlar a execução de uma ação;</a:t>
            </a:r>
          </a:p>
          <a:p>
            <a:r>
              <a:rPr lang="pt-BR" dirty="0"/>
              <a:t>Isso é importante pois se não o utilizamos o recurso pode ser reexecutados a cada </a:t>
            </a:r>
            <a:r>
              <a:rPr lang="pt-BR" dirty="0" err="1"/>
              <a:t>re-renderização</a:t>
            </a:r>
            <a:r>
              <a:rPr lang="pt-BR" dirty="0"/>
              <a:t>;</a:t>
            </a:r>
          </a:p>
          <a:p>
            <a:r>
              <a:rPr lang="pt-BR" dirty="0"/>
              <a:t>O </a:t>
            </a:r>
            <a:r>
              <a:rPr lang="pt-BR" dirty="0" err="1"/>
              <a:t>useEffect</a:t>
            </a:r>
            <a:r>
              <a:rPr lang="pt-BR" dirty="0"/>
              <a:t> possui um </a:t>
            </a:r>
            <a:r>
              <a:rPr lang="pt-BR" dirty="0" err="1"/>
              <a:t>array</a:t>
            </a:r>
            <a:r>
              <a:rPr lang="pt-BR" dirty="0"/>
              <a:t> de dependências que coordena o que permite a execução do código;</a:t>
            </a:r>
          </a:p>
          <a:p>
            <a:r>
              <a:rPr lang="pt-BR" dirty="0"/>
              <a:t>O </a:t>
            </a:r>
            <a:r>
              <a:rPr lang="pt-BR" dirty="0" err="1"/>
              <a:t>useEffect</a:t>
            </a:r>
            <a:r>
              <a:rPr lang="pt-BR" dirty="0"/>
              <a:t> é comum nas requisições HTTP</a:t>
            </a:r>
          </a:p>
        </p:txBody>
      </p:sp>
    </p:spTree>
    <p:extLst>
      <p:ext uri="{BB962C8B-B14F-4D97-AF65-F5344CB8AC3E}">
        <p14:creationId xmlns:p14="http://schemas.microsoft.com/office/powerpoint/2010/main" val="1841657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77AE83-FC56-81FA-AB5F-9EEE9E21D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pPr algn="ctr"/>
            <a:r>
              <a:rPr lang="pt-BR" sz="4800" b="1" u="none" strike="noStrike" dirty="0" err="1">
                <a:solidFill>
                  <a:schemeClr val="bg1"/>
                </a:solidFill>
                <a:effectLst/>
              </a:rPr>
              <a:t>useEffect</a:t>
            </a:r>
            <a:endParaRPr lang="pt-BR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1BE255C-C9F8-2C7C-68E9-3E7BFF403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921224"/>
              </p:ext>
            </p:extLst>
          </p:nvPr>
        </p:nvGraphicFramePr>
        <p:xfrm>
          <a:off x="1637528" y="3203939"/>
          <a:ext cx="9571077" cy="340842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571077">
                  <a:extLst>
                    <a:ext uri="{9D8B030D-6E8A-4147-A177-3AD203B41FA5}">
                      <a16:colId xmlns:a16="http://schemas.microsoft.com/office/drawing/2014/main" val="2361666419"/>
                    </a:ext>
                  </a:extLst>
                </a:gridCol>
              </a:tblGrid>
              <a:tr h="56807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3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Exemplos típicos do uso do </a:t>
                      </a:r>
                      <a:r>
                        <a:rPr lang="pt-BR" sz="3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useEffect</a:t>
                      </a:r>
                      <a:endParaRPr lang="pt-BR" sz="5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/>
                </a:tc>
                <a:extLst>
                  <a:ext uri="{0D108BD9-81ED-4DB2-BD59-A6C34878D82A}">
                    <a16:rowId xmlns:a16="http://schemas.microsoft.com/office/drawing/2014/main" val="1868208897"/>
                  </a:ext>
                </a:extLst>
              </a:tr>
              <a:tr h="56807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pt-BR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Buscar dados de uma API (fetch)</a:t>
                      </a:r>
                      <a:endParaRPr lang="pt-B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/>
                </a:tc>
                <a:extLst>
                  <a:ext uri="{0D108BD9-81ED-4DB2-BD59-A6C34878D82A}">
                    <a16:rowId xmlns:a16="http://schemas.microsoft.com/office/drawing/2014/main" val="850222032"/>
                  </a:ext>
                </a:extLst>
              </a:tr>
              <a:tr h="56807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pt-BR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Atualizar o </a:t>
                      </a:r>
                      <a:r>
                        <a:rPr lang="pt-BR" sz="3000" b="0" u="none" strike="noStrike" err="1">
                          <a:solidFill>
                            <a:srgbClr val="000000"/>
                          </a:solidFill>
                          <a:effectLst/>
                        </a:rPr>
                        <a:t>localStorage</a:t>
                      </a:r>
                      <a:endParaRPr lang="pt-B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/>
                </a:tc>
                <a:extLst>
                  <a:ext uri="{0D108BD9-81ED-4DB2-BD59-A6C34878D82A}">
                    <a16:rowId xmlns:a16="http://schemas.microsoft.com/office/drawing/2014/main" val="2511171837"/>
                  </a:ext>
                </a:extLst>
              </a:tr>
              <a:tr h="56807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pt-BR" sz="3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Manipular DOM manualmente</a:t>
                      </a:r>
                      <a:endParaRPr lang="pt-BR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/>
                </a:tc>
                <a:extLst>
                  <a:ext uri="{0D108BD9-81ED-4DB2-BD59-A6C34878D82A}">
                    <a16:rowId xmlns:a16="http://schemas.microsoft.com/office/drawing/2014/main" val="3567648009"/>
                  </a:ext>
                </a:extLst>
              </a:tr>
              <a:tr h="56807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pt-BR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Iniciar ou limpar um timer</a:t>
                      </a:r>
                      <a:endParaRPr lang="pt-B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/>
                </a:tc>
                <a:extLst>
                  <a:ext uri="{0D108BD9-81ED-4DB2-BD59-A6C34878D82A}">
                    <a16:rowId xmlns:a16="http://schemas.microsoft.com/office/drawing/2014/main" val="2413303898"/>
                  </a:ext>
                </a:extLst>
              </a:tr>
              <a:tr h="56807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pt-BR" sz="3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Subscrições (</a:t>
                      </a:r>
                      <a:r>
                        <a:rPr lang="pt-BR" sz="33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WebSocket</a:t>
                      </a:r>
                      <a:r>
                        <a:rPr lang="pt-BR" sz="3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eventos, etc.)</a:t>
                      </a:r>
                      <a:endParaRPr lang="pt-BR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/>
                </a:tc>
                <a:extLst>
                  <a:ext uri="{0D108BD9-81ED-4DB2-BD59-A6C34878D82A}">
                    <a16:rowId xmlns:a16="http://schemas.microsoft.com/office/drawing/2014/main" val="368147400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02ADE54-99E8-D518-25F2-32DC87391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528" y="2588606"/>
            <a:ext cx="97409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Você só precisa do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useEffect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quando quiser executar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efeitos colaterais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side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como: </a:t>
            </a:r>
          </a:p>
        </p:txBody>
      </p:sp>
    </p:spTree>
    <p:extLst>
      <p:ext uri="{BB962C8B-B14F-4D97-AF65-F5344CB8AC3E}">
        <p14:creationId xmlns:p14="http://schemas.microsoft.com/office/powerpoint/2010/main" val="90541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3F294-A3B6-1079-5C21-629202AF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 do </a:t>
            </a:r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7903B8-1DBD-F77B-71F0-A5DF029DF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node_modules</a:t>
            </a:r>
            <a:r>
              <a:rPr lang="pt-BR" b="1" dirty="0"/>
              <a:t>: </a:t>
            </a:r>
            <a:r>
              <a:rPr lang="pt-BR" dirty="0"/>
              <a:t>dependências do projeto;</a:t>
            </a:r>
          </a:p>
          <a:p>
            <a:r>
              <a:rPr lang="pt-BR" b="1" dirty="0" err="1"/>
              <a:t>public</a:t>
            </a:r>
            <a:r>
              <a:rPr lang="pt-BR" dirty="0"/>
              <a:t>: </a:t>
            </a:r>
            <a:r>
              <a:rPr lang="pt-BR" dirty="0" err="1"/>
              <a:t>assets</a:t>
            </a:r>
            <a:r>
              <a:rPr lang="pt-BR" dirty="0"/>
              <a:t> e arquivos estáticos;</a:t>
            </a:r>
          </a:p>
          <a:p>
            <a:r>
              <a:rPr lang="pt-BR" b="1" dirty="0" err="1"/>
              <a:t>src</a:t>
            </a:r>
            <a:r>
              <a:rPr lang="pt-BR" dirty="0"/>
              <a:t>: onde escrevemos o código da aplicação;</a:t>
            </a:r>
          </a:p>
          <a:p>
            <a:r>
              <a:rPr lang="pt-BR" b="1" dirty="0" err="1"/>
              <a:t>src</a:t>
            </a:r>
            <a:r>
              <a:rPr lang="pt-BR" b="1" dirty="0"/>
              <a:t>/index.js</a:t>
            </a:r>
            <a:r>
              <a:rPr lang="pt-BR" dirty="0"/>
              <a:t>:  arquivo da inicialização da aplicação</a:t>
            </a:r>
          </a:p>
          <a:p>
            <a:r>
              <a:rPr lang="pt-BR" b="1" dirty="0" err="1"/>
              <a:t>src</a:t>
            </a:r>
            <a:r>
              <a:rPr lang="pt-BR" b="1" dirty="0"/>
              <a:t>/App: </a:t>
            </a:r>
            <a:r>
              <a:rPr lang="pt-BR" dirty="0"/>
              <a:t>Componente principal da aplicação</a:t>
            </a:r>
          </a:p>
        </p:txBody>
      </p:sp>
    </p:spTree>
    <p:extLst>
      <p:ext uri="{BB962C8B-B14F-4D97-AF65-F5344CB8AC3E}">
        <p14:creationId xmlns:p14="http://schemas.microsoft.com/office/powerpoint/2010/main" val="3461168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6E568-F082-9A96-2CC4-DE752740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Adicionar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7318D5-4F00-D0C0-D807-F88C7917E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4171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6FB06-44CD-6BCA-5779-F5151585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Atualizando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32439D-0FCE-8243-0FB3-BEAAD3A45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1825625"/>
            <a:ext cx="11487150" cy="4351338"/>
          </a:xfrm>
        </p:spPr>
        <p:txBody>
          <a:bodyPr/>
          <a:lstStyle/>
          <a:p>
            <a:pPr>
              <a:lnSpc>
                <a:spcPts val="2325"/>
              </a:lnSpc>
              <a:buNone/>
            </a:pP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3) Carregamento dinâmico 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325"/>
              </a:lnSpc>
              <a:buNone/>
            </a:pP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addProduct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25"/>
              </a:lnSpc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Ele vai acessar o modificador de estado, pegar o antigo estado e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 novo valor junto com o antigo 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325"/>
              </a:lnSpc>
              <a:buNone/>
            </a:pP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setProduct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prevProduct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prevProduct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addProduct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165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F6DD0-9705-D99B-0EB3-0EBEC31F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Custom </a:t>
            </a:r>
            <a:r>
              <a:rPr lang="pt-BR" b="1" dirty="0" err="1"/>
              <a:t>hooks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B05B68-122F-33BC-C2EF-515A0E7E2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criar nossos próprios </a:t>
            </a:r>
            <a:r>
              <a:rPr lang="pt-BR" dirty="0" err="1"/>
              <a:t>hooks</a:t>
            </a:r>
            <a:r>
              <a:rPr lang="pt-BR" dirty="0"/>
              <a:t> </a:t>
            </a:r>
          </a:p>
          <a:p>
            <a:r>
              <a:rPr lang="pt-BR" dirty="0"/>
              <a:t>Eles devem ficar na pasta </a:t>
            </a:r>
            <a:r>
              <a:rPr lang="pt-BR" dirty="0" err="1"/>
              <a:t>hook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542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11ABE-5F56-379B-1EB3-1920D196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Extensão para </a:t>
            </a:r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D5B47F-BDC7-42D6-F378-EB0A9C93B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deve instalar na extensões do VSC</a:t>
            </a:r>
          </a:p>
          <a:p>
            <a:r>
              <a:rPr lang="pt-BR" b="1" dirty="0"/>
              <a:t>Es7 </a:t>
            </a:r>
            <a:r>
              <a:rPr lang="pt-BR" b="1" dirty="0" err="1"/>
              <a:t>react</a:t>
            </a:r>
            <a:r>
              <a:rPr lang="pt-BR" b="1" dirty="0"/>
              <a:t> </a:t>
            </a:r>
            <a:r>
              <a:rPr lang="pt-BR" b="1" dirty="0" err="1"/>
              <a:t>snippets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4123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4C9B8-D7C4-D724-C7E4-31650120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Fundamentos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1957A-737B-D071-DB88-83B36F5C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componentes ficam dentro de uma pasta chamada </a:t>
            </a:r>
            <a:r>
              <a:rPr lang="pt-BR" i="1" dirty="0" err="1"/>
              <a:t>components</a:t>
            </a:r>
            <a:r>
              <a:rPr lang="pt-BR" dirty="0"/>
              <a:t>,  que criamos em </a:t>
            </a:r>
            <a:r>
              <a:rPr lang="pt-BR" dirty="0" err="1"/>
              <a:t>src</a:t>
            </a:r>
            <a:r>
              <a:rPr lang="pt-BR" dirty="0"/>
              <a:t>;</a:t>
            </a:r>
          </a:p>
          <a:p>
            <a:r>
              <a:rPr lang="pt-BR" dirty="0"/>
              <a:t>Eles são nomeados em </a:t>
            </a:r>
            <a:r>
              <a:rPr lang="pt-BR" dirty="0" err="1"/>
              <a:t>CamelCase</a:t>
            </a:r>
            <a:r>
              <a:rPr lang="pt-BR" dirty="0"/>
              <a:t>: </a:t>
            </a:r>
            <a:r>
              <a:rPr lang="pt-BR" b="1" dirty="0" err="1"/>
              <a:t>FirstComponent.jsx</a:t>
            </a:r>
            <a:r>
              <a:rPr lang="pt-BR" b="1" dirty="0"/>
              <a:t>.</a:t>
            </a:r>
          </a:p>
          <a:p>
            <a:r>
              <a:rPr lang="pt-BR" dirty="0"/>
              <a:t>Dentro do componente precisamos criar e exportar uma função, o qual é a logica dele.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65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C8029E-E679-5CC4-DE1F-B1AA3745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5966048"/>
            <a:ext cx="104775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0FEB3A9-6B20-5B74-1532-F3DC45DD3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7342"/>
            <a:ext cx="12192000" cy="508065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06FCD0-6A55-760D-EB7B-6F0E5CC409F4}"/>
              </a:ext>
            </a:extLst>
          </p:cNvPr>
          <p:cNvSpPr txBox="1"/>
          <p:nvPr/>
        </p:nvSpPr>
        <p:spPr>
          <a:xfrm>
            <a:off x="1399309" y="429491"/>
            <a:ext cx="6802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Exportando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615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DCCF8-B036-727E-77AF-09E6274C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F83F08-F884-5009-A438-0B82B7D2D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55" y="1520825"/>
            <a:ext cx="11834868" cy="1493979"/>
          </a:xfrm>
        </p:spPr>
        <p:txBody>
          <a:bodyPr/>
          <a:lstStyle/>
          <a:p>
            <a:r>
              <a:rPr lang="pt-BR" dirty="0"/>
              <a:t>Sintaxe é : </a:t>
            </a:r>
            <a:r>
              <a:rPr lang="pt-BR" b="1" dirty="0" err="1"/>
              <a:t>import</a:t>
            </a:r>
            <a:r>
              <a:rPr lang="pt-BR" dirty="0"/>
              <a:t> </a:t>
            </a:r>
            <a:r>
              <a:rPr lang="pt-BR" dirty="0" err="1"/>
              <a:t>nomQualquer</a:t>
            </a:r>
            <a:r>
              <a:rPr lang="pt-BR" dirty="0"/>
              <a:t> </a:t>
            </a:r>
            <a:r>
              <a:rPr lang="pt-BR" b="1" dirty="0" err="1"/>
              <a:t>from</a:t>
            </a:r>
            <a:r>
              <a:rPr lang="pt-BR" dirty="0"/>
              <a:t> “./componentes/ </a:t>
            </a:r>
            <a:r>
              <a:rPr lang="pt-BR" dirty="0" err="1"/>
              <a:t>nomQualquer.jsx</a:t>
            </a:r>
            <a:r>
              <a:rPr lang="pt-BR" dirty="0"/>
              <a:t>”</a:t>
            </a:r>
          </a:p>
          <a:p>
            <a:r>
              <a:rPr lang="pt-BR" dirty="0"/>
              <a:t>Para inserir o componente você deve usar: </a:t>
            </a:r>
            <a:r>
              <a:rPr lang="pt-BR" b="1" dirty="0"/>
              <a:t>&lt; </a:t>
            </a:r>
            <a:r>
              <a:rPr lang="pt-BR" b="1" dirty="0" err="1"/>
              <a:t>nomQualquer</a:t>
            </a:r>
            <a:r>
              <a:rPr lang="pt-BR" b="1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4163365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0C607-3589-F2D4-D5EE-9B2868989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2746F3-00BB-EDDF-AA74-3AA02C48B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B23F3E-3D45-0D93-F411-8831BA74B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85" y="0"/>
            <a:ext cx="111134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2F88E-870E-C9D4-0ED7-7411205E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Conhecendo JSX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D4F0A1-4B86-DABD-78B9-D759FB375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81" y="1460500"/>
            <a:ext cx="10515600" cy="5032375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“é uma extensão de sintaxe para </a:t>
            </a:r>
            <a:r>
              <a:rPr lang="pt-BR" dirty="0" err="1"/>
              <a:t>JavaScript</a:t>
            </a:r>
            <a:r>
              <a:rPr lang="pt-BR" dirty="0"/>
              <a:t> usada em </a:t>
            </a:r>
            <a:r>
              <a:rPr lang="pt-BR" dirty="0" err="1"/>
              <a:t>React</a:t>
            </a:r>
            <a:r>
              <a:rPr lang="pt-BR" dirty="0"/>
              <a:t>. Ela permite escrever código que se parece com HTML diretamente no </a:t>
            </a:r>
            <a:r>
              <a:rPr lang="pt-BR" dirty="0" err="1"/>
              <a:t>JavaScript</a:t>
            </a:r>
            <a:r>
              <a:rPr lang="pt-BR" dirty="0"/>
              <a:t>, o que torna a criação de interfaces de usuário mais intuitiva. Com JSX, você pode descrever a estrutura da interface visual usando uma sintaxe semelhante ao HTML, o que facilita a visualização da hierarquia dos componentes e como eles se relacionam.”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Como o JSX funciona: </a:t>
            </a:r>
            <a:r>
              <a:rPr lang="pt-BR" dirty="0"/>
              <a:t>internamente JSX não é um código que o navegador entende diretamente. Durante a compilação, ele é convertido em chamadas de funções </a:t>
            </a:r>
            <a:r>
              <a:rPr lang="pt-BR" dirty="0" err="1"/>
              <a:t>JavaScript</a:t>
            </a:r>
            <a:r>
              <a:rPr lang="pt-BR" dirty="0"/>
              <a:t>, como </a:t>
            </a:r>
            <a:r>
              <a:rPr lang="pt-BR" dirty="0" err="1"/>
              <a:t>React.createElement</a:t>
            </a:r>
            <a:r>
              <a:rPr lang="pt-BR" dirty="0"/>
              <a:t>, para criar a árvore de elementos que o </a:t>
            </a:r>
            <a:r>
              <a:rPr lang="pt-BR" dirty="0" err="1"/>
              <a:t>React</a:t>
            </a:r>
            <a:r>
              <a:rPr lang="pt-BR" dirty="0"/>
              <a:t> usa para renderizar a interface.</a:t>
            </a:r>
          </a:p>
        </p:txBody>
      </p:sp>
    </p:spTree>
    <p:extLst>
      <p:ext uri="{BB962C8B-B14F-4D97-AF65-F5344CB8AC3E}">
        <p14:creationId xmlns:p14="http://schemas.microsoft.com/office/powerpoint/2010/main" val="24102745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1012</Words>
  <Application>Microsoft Office PowerPoint</Application>
  <PresentationFormat>Widescreen</PresentationFormat>
  <Paragraphs>124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9" baseType="lpstr">
      <vt:lpstr>Aptos</vt:lpstr>
      <vt:lpstr>Aptos Display</vt:lpstr>
      <vt:lpstr>Arial</vt:lpstr>
      <vt:lpstr>Arial Unicode MS</vt:lpstr>
      <vt:lpstr>Consolas</vt:lpstr>
      <vt:lpstr>Inter</vt:lpstr>
      <vt:lpstr>Tema do Office</vt:lpstr>
      <vt:lpstr>React</vt:lpstr>
      <vt:lpstr>Comandos básicos </vt:lpstr>
      <vt:lpstr>Estrutura básica do react</vt:lpstr>
      <vt:lpstr>Extensão para react</vt:lpstr>
      <vt:lpstr>Fundamentos</vt:lpstr>
      <vt:lpstr>Apresentação do PowerPoint</vt:lpstr>
      <vt:lpstr>Importando</vt:lpstr>
      <vt:lpstr>Apresentação do PowerPoint</vt:lpstr>
      <vt:lpstr>Conhecendo JSX</vt:lpstr>
      <vt:lpstr>Comentários</vt:lpstr>
      <vt:lpstr>Template Expressions</vt:lpstr>
      <vt:lpstr>Template Expressions</vt:lpstr>
      <vt:lpstr>Template Expressions</vt:lpstr>
      <vt:lpstr>Hierarquia de componentes</vt:lpstr>
      <vt:lpstr>Eventos de click no React</vt:lpstr>
      <vt:lpstr>Funções nos eventos</vt:lpstr>
      <vt:lpstr>Funções de renderizações </vt:lpstr>
      <vt:lpstr>Funções de renderizações </vt:lpstr>
      <vt:lpstr>Imagens no React</vt:lpstr>
      <vt:lpstr>Imagens na assets</vt:lpstr>
      <vt:lpstr>Renderizando Listas</vt:lpstr>
      <vt:lpstr>Lista- propriedade Key</vt:lpstr>
      <vt:lpstr>Apresentação do PowerPoint</vt:lpstr>
      <vt:lpstr>Previous State</vt:lpstr>
      <vt:lpstr>Trabalhando com JSON</vt:lpstr>
      <vt:lpstr>Trabalhando com JSON</vt:lpstr>
      <vt:lpstr>Abrindo o servidor</vt:lpstr>
      <vt:lpstr>Importar useEffect</vt:lpstr>
      <vt:lpstr>useEffect</vt:lpstr>
      <vt:lpstr>Adicionar dados</vt:lpstr>
      <vt:lpstr>Atualizando dados</vt:lpstr>
      <vt:lpstr>Custom hooks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Rogerio Sobral Ribeiro</dc:creator>
  <cp:lastModifiedBy>Rogerio Sobral Ribeiro</cp:lastModifiedBy>
  <cp:revision>20</cp:revision>
  <dcterms:created xsi:type="dcterms:W3CDTF">2024-11-07T18:59:46Z</dcterms:created>
  <dcterms:modified xsi:type="dcterms:W3CDTF">2025-03-28T11:22:14Z</dcterms:modified>
</cp:coreProperties>
</file>