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62" r:id="rId16"/>
    <p:sldId id="264" r:id="rId17"/>
    <p:sldId id="265" r:id="rId18"/>
    <p:sldId id="266" r:id="rId19"/>
    <p:sldId id="267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6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cha.roge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3540" y="942142"/>
            <a:ext cx="7736919" cy="355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Aplicação de Ciência de Dados na Mineração: </a:t>
            </a: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Explorando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Potenciais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Preditivos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703540" y="5481757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Previsão</a:t>
            </a: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qualidade em um processo de mineração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703540" y="5974199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Rogério Rocha, Cientista de Dados</a:t>
            </a:r>
            <a:endParaRPr lang="en-US" b="1" dirty="0"/>
          </a:p>
        </p:txBody>
      </p:sp>
      <p:sp>
        <p:nvSpPr>
          <p:cNvPr id="8" name="Text 5"/>
          <p:cNvSpPr/>
          <p:nvPr/>
        </p:nvSpPr>
        <p:spPr>
          <a:xfrm>
            <a:off x="703540" y="6466642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Data: 21/06/2024</a:t>
            </a:r>
            <a:endParaRPr lang="en-US" b="1" dirty="0"/>
          </a:p>
        </p:txBody>
      </p:sp>
      <p:sp>
        <p:nvSpPr>
          <p:cNvPr id="9" name="Shape 6"/>
          <p:cNvSpPr/>
          <p:nvPr/>
        </p:nvSpPr>
        <p:spPr>
          <a:xfrm>
            <a:off x="703540" y="6973133"/>
            <a:ext cx="300157" cy="300157"/>
          </a:xfrm>
          <a:prstGeom prst="roundRect">
            <a:avLst>
              <a:gd name="adj" fmla="val 3046101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-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</a:t>
            </a:r>
            <a:endParaRPr lang="en-US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94A587-BD7F-4865-8B6F-29843368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5" y="1099318"/>
            <a:ext cx="4550736" cy="7119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BBEA73-63DD-4E97-833B-073B503E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77" y="3191732"/>
            <a:ext cx="9603343" cy="45952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32F3E-C25C-4E12-822E-502418814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059" y="1667555"/>
            <a:ext cx="7632613" cy="10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– Regression</a:t>
            </a:r>
            <a:endParaRPr lang="en-US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43272B-CA9C-4C7F-8A04-C5623172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2" y="1778738"/>
            <a:ext cx="5393037" cy="40585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147165-0505-423E-AB1A-100010D5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5" y="1165860"/>
            <a:ext cx="6135252" cy="69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–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</a:t>
            </a:r>
            <a:endParaRPr lang="en-US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52D666-9DF6-451F-AE1B-D264152C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99" y="1797256"/>
            <a:ext cx="6082893" cy="56667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4C19C9-D89D-429F-B847-C117C921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82" y="1797256"/>
            <a:ext cx="4411388" cy="51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–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</a:t>
            </a:r>
            <a:endParaRPr lang="en-US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48AF10-502E-429F-B4CB-B02D3489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44" y="1734169"/>
            <a:ext cx="10960046" cy="54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7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68041" y="682228"/>
            <a:ext cx="4729877" cy="528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63"/>
              </a:lnSpc>
              <a:buNone/>
            </a:pPr>
            <a:r>
              <a:rPr lang="en-US" sz="3331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Metodologia Utilizada</a:t>
            </a:r>
            <a:endParaRPr lang="en-US" sz="333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41" y="1451967"/>
            <a:ext cx="803553" cy="15978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12576" y="1612583"/>
            <a:ext cx="2114907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Divisão dos Dados</a:t>
            </a:r>
            <a:endParaRPr lang="en-US" sz="1665" dirty="0"/>
          </a:p>
        </p:txBody>
      </p:sp>
      <p:sp>
        <p:nvSpPr>
          <p:cNvPr id="8" name="Text 4"/>
          <p:cNvSpPr/>
          <p:nvPr/>
        </p:nvSpPr>
        <p:spPr>
          <a:xfrm>
            <a:off x="2512576" y="197322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Distribuição da divisão entre dados de treinamento e validação.</a:t>
            </a:r>
            <a:endParaRPr lang="en-US" sz="1266" dirty="0"/>
          </a:p>
        </p:txBody>
      </p:sp>
      <p:sp>
        <p:nvSpPr>
          <p:cNvPr id="9" name="Text 5"/>
          <p:cNvSpPr/>
          <p:nvPr/>
        </p:nvSpPr>
        <p:spPr>
          <a:xfrm>
            <a:off x="2512576" y="2310646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Treinamento: 3281 registros</a:t>
            </a:r>
            <a:endParaRPr lang="en-US" sz="1266" dirty="0"/>
          </a:p>
        </p:txBody>
      </p:sp>
      <p:sp>
        <p:nvSpPr>
          <p:cNvPr id="10" name="Text 6"/>
          <p:cNvSpPr/>
          <p:nvPr/>
        </p:nvSpPr>
        <p:spPr>
          <a:xfrm>
            <a:off x="2512576" y="2648069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Validação: 816 registros</a:t>
            </a:r>
            <a:endParaRPr lang="en-US" sz="126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41" y="3049786"/>
            <a:ext cx="803553" cy="14051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12576" y="3210401"/>
            <a:ext cx="2114907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Modelo Naive</a:t>
            </a:r>
            <a:endParaRPr lang="en-US" sz="1665" dirty="0"/>
          </a:p>
        </p:txBody>
      </p:sp>
      <p:sp>
        <p:nvSpPr>
          <p:cNvPr id="13" name="Text 8"/>
          <p:cNvSpPr/>
          <p:nvPr/>
        </p:nvSpPr>
        <p:spPr>
          <a:xfrm>
            <a:off x="2512576" y="3571042"/>
            <a:ext cx="6992064" cy="723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 dos modelos mais simples e básicos para previsão de séries temporais e é frequentemente usado como um benchmark (referência) para avaliar o desempenho de modelos mais complexos.</a:t>
            </a:r>
            <a:endParaRPr lang="en-US" sz="1266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041" y="4454962"/>
            <a:ext cx="803553" cy="3092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512576" y="4615577"/>
            <a:ext cx="2606635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 Preliminares</a:t>
            </a:r>
            <a:endParaRPr lang="en-US" sz="1665" dirty="0"/>
          </a:p>
        </p:txBody>
      </p:sp>
      <p:sp>
        <p:nvSpPr>
          <p:cNvPr id="16" name="Text 10"/>
          <p:cNvSpPr/>
          <p:nvPr/>
        </p:nvSpPr>
        <p:spPr>
          <a:xfrm>
            <a:off x="2512576" y="4976217"/>
            <a:ext cx="6992064" cy="723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 dos modelos mais simples e básicos para previsão de séries temporais e é frequentemente usado como um benchmark (referência) para avaliar o desempenho de modelos mais complexos.</a:t>
            </a:r>
            <a:endParaRPr lang="en-US" sz="1266" dirty="0"/>
          </a:p>
        </p:txBody>
      </p:sp>
      <p:sp>
        <p:nvSpPr>
          <p:cNvPr id="17" name="Text 11"/>
          <p:cNvSpPr/>
          <p:nvPr/>
        </p:nvSpPr>
        <p:spPr>
          <a:xfrm>
            <a:off x="2512576" y="579584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Métricas de Erro:</a:t>
            </a:r>
            <a:endParaRPr lang="en-US" sz="1266" dirty="0"/>
          </a:p>
        </p:txBody>
      </p:sp>
      <p:sp>
        <p:nvSpPr>
          <p:cNvPr id="18" name="Text 12"/>
          <p:cNvSpPr/>
          <p:nvPr/>
        </p:nvSpPr>
        <p:spPr>
          <a:xfrm>
            <a:off x="2512576" y="6133267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Quadrático Médio (MSE) - Treinamento: 1.56</a:t>
            </a:r>
            <a:endParaRPr lang="en-US" sz="1266" dirty="0"/>
          </a:p>
        </p:txBody>
      </p:sp>
      <p:sp>
        <p:nvSpPr>
          <p:cNvPr id="19" name="Text 13"/>
          <p:cNvSpPr/>
          <p:nvPr/>
        </p:nvSpPr>
        <p:spPr>
          <a:xfrm>
            <a:off x="2512576" y="6470690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Quadrático Médio (MSE) - Validação: 1.68</a:t>
            </a:r>
            <a:endParaRPr lang="en-US" sz="1266" dirty="0"/>
          </a:p>
        </p:txBody>
      </p:sp>
      <p:sp>
        <p:nvSpPr>
          <p:cNvPr id="20" name="Text 14"/>
          <p:cNvSpPr/>
          <p:nvPr/>
        </p:nvSpPr>
        <p:spPr>
          <a:xfrm>
            <a:off x="2512576" y="680811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Médio Absoluto (MAE) - Treinamento: 0.88</a:t>
            </a:r>
            <a:endParaRPr lang="en-US" sz="1266" dirty="0"/>
          </a:p>
        </p:txBody>
      </p:sp>
      <p:sp>
        <p:nvSpPr>
          <p:cNvPr id="21" name="Text 15"/>
          <p:cNvSpPr/>
          <p:nvPr/>
        </p:nvSpPr>
        <p:spPr>
          <a:xfrm>
            <a:off x="2512576" y="7145536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Médio Absoluto (MAE) - Validação: 0.91</a:t>
            </a:r>
            <a:endParaRPr lang="en-US" sz="126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633"/>
            <a:ext cx="14630400" cy="8229957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565083" y="522446"/>
            <a:ext cx="7145774" cy="6250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1"/>
              </a:lnSpc>
              <a:buNone/>
            </a:pPr>
            <a:r>
              <a:rPr lang="en-US" sz="393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Visualização dos Resultados</a:t>
            </a:r>
            <a:endParaRPr lang="en-US" sz="3937" dirty="0"/>
          </a:p>
        </p:txBody>
      </p:sp>
      <p:sp>
        <p:nvSpPr>
          <p:cNvPr id="5" name="Shape 3"/>
          <p:cNvSpPr/>
          <p:nvPr/>
        </p:nvSpPr>
        <p:spPr>
          <a:xfrm>
            <a:off x="1041991" y="1527453"/>
            <a:ext cx="6178198" cy="2163127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03927" y="1724978"/>
            <a:ext cx="2499955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1"/>
              </a:lnSpc>
              <a:buNone/>
            </a:pPr>
            <a:r>
              <a:rPr lang="en-US" sz="19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Interpretação</a:t>
            </a:r>
            <a:endParaRPr lang="en-US" sz="1969" dirty="0"/>
          </a:p>
        </p:txBody>
      </p:sp>
      <p:sp>
        <p:nvSpPr>
          <p:cNvPr id="7" name="Text 5"/>
          <p:cNvSpPr/>
          <p:nvPr/>
        </p:nvSpPr>
        <p:spPr>
          <a:xfrm>
            <a:off x="1103927" y="2151459"/>
            <a:ext cx="6029870" cy="1539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Ao aplicar o modelo naive aos dados de teste, o resultado produzido é uma reta constante. Essa reta representa a previsão do modelo, que permanece inalterada ao longo do tempo, refletindo o valor mais recente da variável alvo (% de sílica no concentrado de minério de ferro) no conjunto de treinamento.</a:t>
            </a:r>
            <a:endParaRPr lang="en-US" sz="1496" dirty="0"/>
          </a:p>
        </p:txBody>
      </p:sp>
      <p:sp>
        <p:nvSpPr>
          <p:cNvPr id="8" name="Shape 6"/>
          <p:cNvSpPr/>
          <p:nvPr/>
        </p:nvSpPr>
        <p:spPr>
          <a:xfrm>
            <a:off x="7410093" y="1527453"/>
            <a:ext cx="4655106" cy="6180058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07618" y="1724978"/>
            <a:ext cx="2499955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1"/>
              </a:lnSpc>
              <a:buNone/>
            </a:pPr>
            <a:r>
              <a:rPr lang="en-US" sz="19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Considerações</a:t>
            </a:r>
            <a:endParaRPr lang="en-US" sz="1969" dirty="0"/>
          </a:p>
        </p:txBody>
      </p:sp>
      <p:sp>
        <p:nvSpPr>
          <p:cNvPr id="10" name="Text 8"/>
          <p:cNvSpPr/>
          <p:nvPr/>
        </p:nvSpPr>
        <p:spPr>
          <a:xfrm>
            <a:off x="7607618" y="2151459"/>
            <a:ext cx="4260056" cy="1425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Simplicidade: O modelo naive é extremamente simples e serve como um benchmark inicial. Ele é útil para entender se modelos mais complexos realmente oferecem melhorias significativas.</a:t>
            </a:r>
            <a:endParaRPr lang="en-US" sz="1496" dirty="0"/>
          </a:p>
        </p:txBody>
      </p:sp>
      <p:sp>
        <p:nvSpPr>
          <p:cNvPr id="11" name="Text 9"/>
          <p:cNvSpPr/>
          <p:nvPr/>
        </p:nvSpPr>
        <p:spPr>
          <a:xfrm>
            <a:off x="7607618" y="3690580"/>
            <a:ext cx="4260056" cy="1710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Estabilidade: Em processos onde a variável alvo é relativamente estável ao longo do tempo, o modelo naive pode ser razoavelmente eficaz. No entanto, em cenários com alta variabilidade, ele tende a ser impreciso.</a:t>
            </a:r>
            <a:endParaRPr lang="en-US" sz="1496" dirty="0"/>
          </a:p>
        </p:txBody>
      </p:sp>
      <p:sp>
        <p:nvSpPr>
          <p:cNvPr id="12" name="Text 10"/>
          <p:cNvSpPr/>
          <p:nvPr/>
        </p:nvSpPr>
        <p:spPr>
          <a:xfrm>
            <a:off x="7607618" y="5514737"/>
            <a:ext cx="4260056" cy="1995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Base de Comparação: O desempenho do modelo naive deve ser comparado com modelos mais sofisticados. Um desempenho significativamente melhor de modelos mais complexos validaria a exploração de técnicas avançadas de previsão.</a:t>
            </a:r>
            <a:endParaRPr lang="en-US" sz="1496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061A07-AC77-46E0-BFF5-F0473E7C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1" y="3804523"/>
            <a:ext cx="7035419" cy="39029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11605"/>
            <a:ext cx="8996482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Interpretação e Considerações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269783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Simplicidade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3285530"/>
            <a:ext cx="3341608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extremamente simples e serve como um benchmark inicial. Ele é útil para entender se modelos mais complexos realmente oferecem melhorias significativas.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269783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Estabilidade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285530"/>
            <a:ext cx="3341608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Em processos onde a variável alvo é relativamente estável ao longo do tempo, o modelo naive pode ser razoavelmente eficaz. No entanto, em cenários com alta variabilidade, ele tende a ser impreciso.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2697837"/>
            <a:ext cx="310776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Base de Comparação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285530"/>
            <a:ext cx="3341608" cy="3332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desempenho do modelo naive deve ser comparado com modelos mais sofisticados. Um desempenho significativamente melhor de modelos mais complexos validaria a exploração de técnicas avançadas de previsão.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36483" y="548402"/>
            <a:ext cx="9957435" cy="1310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8"/>
              </a:lnSpc>
              <a:buNone/>
            </a:pPr>
            <a:r>
              <a:rPr lang="en-US" sz="412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Potencial Preditivo e Próximos Passos</a:t>
            </a:r>
            <a:endParaRPr lang="en-US" sz="4127" dirty="0"/>
          </a:p>
        </p:txBody>
      </p:sp>
      <p:sp>
        <p:nvSpPr>
          <p:cNvPr id="5" name="Shape 3"/>
          <p:cNvSpPr/>
          <p:nvPr/>
        </p:nvSpPr>
        <p:spPr>
          <a:xfrm>
            <a:off x="2336483" y="2480786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498646" y="2547580"/>
            <a:ext cx="123587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76" dirty="0"/>
          </a:p>
        </p:txBody>
      </p:sp>
      <p:sp>
        <p:nvSpPr>
          <p:cNvPr id="7" name="Text 5"/>
          <p:cNvSpPr/>
          <p:nvPr/>
        </p:nvSpPr>
        <p:spPr>
          <a:xfrm>
            <a:off x="2983587" y="2480786"/>
            <a:ext cx="2620328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Próximos Passos</a:t>
            </a:r>
            <a:endParaRPr lang="en-US" sz="2063" dirty="0"/>
          </a:p>
        </p:txBody>
      </p:sp>
      <p:sp>
        <p:nvSpPr>
          <p:cNvPr id="8" name="Text 6"/>
          <p:cNvSpPr/>
          <p:nvPr/>
        </p:nvSpPr>
        <p:spPr>
          <a:xfrm>
            <a:off x="2983587" y="2927747"/>
            <a:ext cx="4232077" cy="2389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uma abordagem inicial e fundamental para estabelecer um ponto de comparação. A simplicidade e os resultados constantes indicam a necessidade de metodologias mais avançadas para capturar a dinâmica do processo de flotação de minério de ferro com maior precisão.</a:t>
            </a:r>
            <a:endParaRPr lang="en-US" sz="1568" dirty="0"/>
          </a:p>
        </p:txBody>
      </p:sp>
      <p:sp>
        <p:nvSpPr>
          <p:cNvPr id="9" name="Shape 7"/>
          <p:cNvSpPr/>
          <p:nvPr/>
        </p:nvSpPr>
        <p:spPr>
          <a:xfrm>
            <a:off x="7414736" y="2480786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44872" y="2547580"/>
            <a:ext cx="187762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76" dirty="0"/>
          </a:p>
        </p:txBody>
      </p:sp>
      <p:sp>
        <p:nvSpPr>
          <p:cNvPr id="11" name="Text 9"/>
          <p:cNvSpPr/>
          <p:nvPr/>
        </p:nvSpPr>
        <p:spPr>
          <a:xfrm>
            <a:off x="8061841" y="2480786"/>
            <a:ext cx="4232077" cy="655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Exploração de Modelos Mais Complexos</a:t>
            </a:r>
            <a:endParaRPr lang="en-US" sz="2063" dirty="0"/>
          </a:p>
        </p:txBody>
      </p:sp>
      <p:sp>
        <p:nvSpPr>
          <p:cNvPr id="12" name="Text 10"/>
          <p:cNvSpPr/>
          <p:nvPr/>
        </p:nvSpPr>
        <p:spPr>
          <a:xfrm>
            <a:off x="8061841" y="3255288"/>
            <a:ext cx="4232077" cy="17923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Considerar a aplicação de modelos mais avançados como ARIMA, modelos baseados em aprendizado de máquina (e.g., regressão linear, árvores de decisão), ou redes neurais, que podem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capturar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padrões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mais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complexos nos dados.</a:t>
            </a:r>
            <a:endParaRPr lang="en-US" sz="1568" dirty="0"/>
          </a:p>
        </p:txBody>
      </p:sp>
      <p:sp>
        <p:nvSpPr>
          <p:cNvPr id="13" name="Shape 11"/>
          <p:cNvSpPr/>
          <p:nvPr/>
        </p:nvSpPr>
        <p:spPr>
          <a:xfrm>
            <a:off x="2336483" y="5740598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466499" y="5807393"/>
            <a:ext cx="18800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76" dirty="0"/>
          </a:p>
        </p:txBody>
      </p:sp>
      <p:sp>
        <p:nvSpPr>
          <p:cNvPr id="15" name="Text 13"/>
          <p:cNvSpPr/>
          <p:nvPr/>
        </p:nvSpPr>
        <p:spPr>
          <a:xfrm>
            <a:off x="2983587" y="5740598"/>
            <a:ext cx="3220045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de Variabilidade</a:t>
            </a:r>
            <a:endParaRPr lang="en-US" sz="2063" dirty="0"/>
          </a:p>
        </p:txBody>
      </p:sp>
      <p:sp>
        <p:nvSpPr>
          <p:cNvPr id="16" name="Text 14"/>
          <p:cNvSpPr/>
          <p:nvPr/>
        </p:nvSpPr>
        <p:spPr>
          <a:xfrm>
            <a:off x="2983587" y="6187559"/>
            <a:ext cx="4232077" cy="1493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Investigar a variabilidade e os padrões nos dados históricos para determinar se há sazonalidades, tendências ou outros fatores que um modelo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mais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avançado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poderia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68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captar</a:t>
            </a: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568" dirty="0"/>
          </a:p>
        </p:txBody>
      </p:sp>
      <p:sp>
        <p:nvSpPr>
          <p:cNvPr id="17" name="Shape 15"/>
          <p:cNvSpPr/>
          <p:nvPr/>
        </p:nvSpPr>
        <p:spPr>
          <a:xfrm>
            <a:off x="7414736" y="5740598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43919" y="5807393"/>
            <a:ext cx="1895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476" dirty="0"/>
          </a:p>
        </p:txBody>
      </p:sp>
      <p:sp>
        <p:nvSpPr>
          <p:cNvPr id="19" name="Text 17"/>
          <p:cNvSpPr/>
          <p:nvPr/>
        </p:nvSpPr>
        <p:spPr>
          <a:xfrm>
            <a:off x="8061841" y="5740598"/>
            <a:ext cx="3690699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Engajamento com o Cliente</a:t>
            </a:r>
            <a:endParaRPr lang="en-US" sz="2063" dirty="0"/>
          </a:p>
        </p:txBody>
      </p:sp>
      <p:sp>
        <p:nvSpPr>
          <p:cNvPr id="20" name="Text 18"/>
          <p:cNvSpPr/>
          <p:nvPr/>
        </p:nvSpPr>
        <p:spPr>
          <a:xfrm>
            <a:off x="8061841" y="6187559"/>
            <a:ext cx="4232077" cy="1493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Explicar claramente ao cliente o propósito do modelo naive como um ponto de partida e a necessidade de modelos mais sofisticados para melhorar a precisão das previsões.</a:t>
            </a:r>
            <a:endParaRPr lang="en-US" sz="1568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36483" y="548402"/>
            <a:ext cx="9957435" cy="1310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8"/>
              </a:lnSpc>
              <a:buNone/>
            </a:pPr>
            <a:r>
              <a:rPr lang="en-US" sz="4127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Conclusão</a:t>
            </a:r>
            <a:r>
              <a:rPr lang="en-US" sz="412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e </a:t>
            </a:r>
            <a:r>
              <a:rPr lang="en-US" sz="4127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Discussão</a:t>
            </a:r>
            <a:endParaRPr lang="en-US" sz="4127" dirty="0"/>
          </a:p>
        </p:txBody>
      </p:sp>
      <p:sp>
        <p:nvSpPr>
          <p:cNvPr id="14" name="Text 12"/>
          <p:cNvSpPr/>
          <p:nvPr/>
        </p:nvSpPr>
        <p:spPr>
          <a:xfrm>
            <a:off x="2466499" y="5807393"/>
            <a:ext cx="18800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endParaRPr lang="en-US" sz="2476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73A10266-37A7-42F9-909F-D5FE937C3AB0}"/>
              </a:ext>
            </a:extLst>
          </p:cNvPr>
          <p:cNvSpPr/>
          <p:nvPr/>
        </p:nvSpPr>
        <p:spPr>
          <a:xfrm>
            <a:off x="2466499" y="3598340"/>
            <a:ext cx="8801122" cy="1792367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654499" y="3745919"/>
            <a:ext cx="8439361" cy="17923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pt-BR" sz="1568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</a:t>
            </a:r>
            <a:r>
              <a:rPr lang="pt-BR" sz="1568" b="1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</a:t>
            </a:r>
            <a:r>
              <a:rPr lang="pt-BR" sz="1568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é uma abordagem inicial e fundamental para estabelecer um ponto de comparação, entretanto devido aos problemas nos dados de entrada, se faz necessário um melhor entendimento com a área de negócio e com os envolvidos na captura dos dados, a fim de entender as causas dos problemas e buscar formas de contorna-los.</a:t>
            </a:r>
            <a:endParaRPr lang="en-US" sz="1568" b="1" dirty="0"/>
          </a:p>
        </p:txBody>
      </p:sp>
    </p:spTree>
    <p:extLst>
      <p:ext uri="{BB962C8B-B14F-4D97-AF65-F5344CB8AC3E}">
        <p14:creationId xmlns:p14="http://schemas.microsoft.com/office/powerpoint/2010/main" val="60028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3540" y="942142"/>
            <a:ext cx="7736919" cy="355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Obrigado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!</a:t>
            </a:r>
            <a:endParaRPr lang="en-US" sz="4400" dirty="0"/>
          </a:p>
        </p:txBody>
      </p:sp>
      <p:sp>
        <p:nvSpPr>
          <p:cNvPr id="7" name="Text 4"/>
          <p:cNvSpPr/>
          <p:nvPr/>
        </p:nvSpPr>
        <p:spPr>
          <a:xfrm>
            <a:off x="703540" y="5974199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Rogério Rocha, Cientista de Dados</a:t>
            </a:r>
            <a:endParaRPr lang="en-US" b="1" dirty="0"/>
          </a:p>
        </p:txBody>
      </p:sp>
      <p:sp>
        <p:nvSpPr>
          <p:cNvPr id="8" name="Text 5"/>
          <p:cNvSpPr/>
          <p:nvPr/>
        </p:nvSpPr>
        <p:spPr>
          <a:xfrm>
            <a:off x="703539" y="6332934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  <a:hlinkClick r:id="rId4"/>
              </a:rPr>
              <a:t>rocha.roger@gmail.com</a:t>
            </a:r>
            <a:b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(11) 97135-8960</a:t>
            </a:r>
            <a:b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b="1" dirty="0"/>
          </a:p>
        </p:txBody>
      </p:sp>
      <p:sp>
        <p:nvSpPr>
          <p:cNvPr id="9" name="Shape 6"/>
          <p:cNvSpPr/>
          <p:nvPr/>
        </p:nvSpPr>
        <p:spPr>
          <a:xfrm>
            <a:off x="703540" y="6973133"/>
            <a:ext cx="300157" cy="300157"/>
          </a:xfrm>
          <a:prstGeom prst="roundRect">
            <a:avLst>
              <a:gd name="adj" fmla="val 3046101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8729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67264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Agenda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1195" y="2466856"/>
            <a:ext cx="13787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5"/>
          <p:cNvSpPr/>
          <p:nvPr/>
        </p:nvSpPr>
        <p:spPr>
          <a:xfrm>
            <a:off x="2482334" y="2392323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Introdução ao Projeto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2482334" y="3256598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Introdução ao Projeto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37597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682853" y="2466856"/>
            <a:ext cx="209431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9"/>
          <p:cNvSpPr/>
          <p:nvPr/>
        </p:nvSpPr>
        <p:spPr>
          <a:xfrm>
            <a:off x="6259711" y="2392323"/>
            <a:ext cx="283309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Objetivos e Escopo</a:t>
            </a:r>
            <a:endParaRPr lang="en-US" sz="2302" dirty="0"/>
          </a:p>
        </p:txBody>
      </p:sp>
      <p:sp>
        <p:nvSpPr>
          <p:cNvPr id="12" name="Text 10"/>
          <p:cNvSpPr/>
          <p:nvPr/>
        </p:nvSpPr>
        <p:spPr>
          <a:xfrm>
            <a:off x="6259711" y="2891076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Objetivos e Escopo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314974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459992" y="2466856"/>
            <a:ext cx="209788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3"/>
          <p:cNvSpPr/>
          <p:nvPr/>
        </p:nvSpPr>
        <p:spPr>
          <a:xfrm>
            <a:off x="10037088" y="2392323"/>
            <a:ext cx="2833092" cy="1096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10037088" y="3622119"/>
            <a:ext cx="283309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Análise Exploratória dos Dados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760220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405" y="4835247"/>
            <a:ext cx="21157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7"/>
          <p:cNvSpPr/>
          <p:nvPr/>
        </p:nvSpPr>
        <p:spPr>
          <a:xfrm>
            <a:off x="2482334" y="4760714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Metodologia Utilizada</a:t>
            </a:r>
            <a:endParaRPr lang="en-US" sz="2302" dirty="0"/>
          </a:p>
        </p:txBody>
      </p:sp>
      <p:sp>
        <p:nvSpPr>
          <p:cNvPr id="20" name="Text 18"/>
          <p:cNvSpPr/>
          <p:nvPr/>
        </p:nvSpPr>
        <p:spPr>
          <a:xfrm>
            <a:off x="2482334" y="5624989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Metodologia Utilizada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5537597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5678210" y="4835247"/>
            <a:ext cx="21859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5</a:t>
            </a:r>
            <a:endParaRPr lang="en-US" sz="2763" dirty="0"/>
          </a:p>
        </p:txBody>
      </p:sp>
      <p:sp>
        <p:nvSpPr>
          <p:cNvPr id="23" name="Text 21"/>
          <p:cNvSpPr/>
          <p:nvPr/>
        </p:nvSpPr>
        <p:spPr>
          <a:xfrm>
            <a:off x="6259711" y="4760714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 Preliminares</a:t>
            </a:r>
            <a:endParaRPr lang="en-US" sz="2302" dirty="0"/>
          </a:p>
        </p:txBody>
      </p:sp>
      <p:sp>
        <p:nvSpPr>
          <p:cNvPr id="24" name="Text 22"/>
          <p:cNvSpPr/>
          <p:nvPr/>
        </p:nvSpPr>
        <p:spPr>
          <a:xfrm>
            <a:off x="6259711" y="5624989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Resultados Preliminares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9314974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9454039" y="4835247"/>
            <a:ext cx="22169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6</a:t>
            </a:r>
            <a:endParaRPr lang="en-US" sz="2763" dirty="0"/>
          </a:p>
        </p:txBody>
      </p:sp>
      <p:sp>
        <p:nvSpPr>
          <p:cNvPr id="27" name="Text 25"/>
          <p:cNvSpPr/>
          <p:nvPr/>
        </p:nvSpPr>
        <p:spPr>
          <a:xfrm>
            <a:off x="10037088" y="4760714"/>
            <a:ext cx="283309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Próximos Passos</a:t>
            </a:r>
            <a:endParaRPr lang="en-US" sz="2302" dirty="0"/>
          </a:p>
        </p:txBody>
      </p:sp>
      <p:sp>
        <p:nvSpPr>
          <p:cNvPr id="28" name="Text 26"/>
          <p:cNvSpPr/>
          <p:nvPr/>
        </p:nvSpPr>
        <p:spPr>
          <a:xfrm>
            <a:off x="10037088" y="5259467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Próximos Passos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1760220" y="64303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1908096" y="6504861"/>
            <a:ext cx="204192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7</a:t>
            </a:r>
            <a:endParaRPr lang="en-US" sz="2763" dirty="0"/>
          </a:p>
        </p:txBody>
      </p:sp>
      <p:sp>
        <p:nvSpPr>
          <p:cNvPr id="31" name="Text 29"/>
          <p:cNvSpPr/>
          <p:nvPr/>
        </p:nvSpPr>
        <p:spPr>
          <a:xfrm>
            <a:off x="2482334" y="6430328"/>
            <a:ext cx="333375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Conclusão e Discussão</a:t>
            </a:r>
            <a:endParaRPr lang="en-US" sz="2302" dirty="0"/>
          </a:p>
        </p:txBody>
      </p:sp>
      <p:sp>
        <p:nvSpPr>
          <p:cNvPr id="32" name="Text 30"/>
          <p:cNvSpPr/>
          <p:nvPr/>
        </p:nvSpPr>
        <p:spPr>
          <a:xfrm>
            <a:off x="2482334" y="6929080"/>
            <a:ext cx="1038784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Conclusão e Discussão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3659148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Objetivos e Escopo</a:t>
            </a:r>
            <a:endParaRPr lang="en-US" sz="4604" dirty="0"/>
          </a:p>
        </p:txBody>
      </p:sp>
      <p:sp>
        <p:nvSpPr>
          <p:cNvPr id="6" name="Shape 3"/>
          <p:cNvSpPr/>
          <p:nvPr/>
        </p:nvSpPr>
        <p:spPr>
          <a:xfrm>
            <a:off x="1760220" y="4723209"/>
            <a:ext cx="5443895" cy="2624614"/>
          </a:xfrm>
          <a:prstGeom prst="roundRect">
            <a:avLst>
              <a:gd name="adj" fmla="val 38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90011" y="49530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 Principal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1990011" y="5451753"/>
            <a:ext cx="49843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Avaliar se a ciência de dados pode melhorar a tomada de decisão na mineração.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4723209"/>
            <a:ext cx="5443895" cy="2624614"/>
          </a:xfrm>
          <a:prstGeom prst="roundRect">
            <a:avLst>
              <a:gd name="adj" fmla="val 38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56076" y="49530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Escopo</a:t>
            </a:r>
            <a:endParaRPr lang="en-US" sz="2302" dirty="0"/>
          </a:p>
        </p:txBody>
      </p:sp>
      <p:sp>
        <p:nvSpPr>
          <p:cNvPr id="11" name="Text 8"/>
          <p:cNvSpPr/>
          <p:nvPr/>
        </p:nvSpPr>
        <p:spPr>
          <a:xfrm>
            <a:off x="7656076" y="5451753"/>
            <a:ext cx="498431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Foco inicial está em usar os dados para prever quanta impureza existe no concentrado de minério da análise de concentração de sílica no processo de flotação.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79277"/>
            <a:ext cx="651891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Entendendo os Dados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054423"/>
            <a:ext cx="11109960" cy="5295781"/>
          </a:xfrm>
          <a:prstGeom prst="roundRect">
            <a:avLst>
              <a:gd name="adj" fmla="val 18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2062043"/>
            <a:ext cx="11094720" cy="52805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2202894"/>
            <a:ext cx="509920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Descrição dos Dados</a:t>
            </a:r>
            <a:endParaRPr lang="en-US" sz="1750" b="1" dirty="0"/>
          </a:p>
        </p:txBody>
      </p:sp>
      <p:sp>
        <p:nvSpPr>
          <p:cNvPr id="8" name="Text 6"/>
          <p:cNvSpPr/>
          <p:nvPr/>
        </p:nvSpPr>
        <p:spPr>
          <a:xfrm>
            <a:off x="7541181" y="2202894"/>
            <a:ext cx="5099209" cy="4998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Os dados abrangem um intervalo de datas de março a setembro de 2017. As medições são feitas em dois intervalos: algumas colunas a cada 20 segundos e outras a cada hora. As primeiras duas colunas são medições da qualidade da polpa de minério de ferro antes de entrar na planta de flotação. As colunas 4 a 8 contêm variáveis importantes que afetam a qualidade final do minério. As colunas 9 a 22 registram dados do processo, como níveis e fluxos de ar nas colunas de flotação, que também impactam na qualidade. As duas últimas colunas são medições finais da qualidade da polpa de minério de ferro feitas em laboratório.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266"/>
            <a:ext cx="14630400" cy="8231862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 (EDA)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2488644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Valores Duplicados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488644" y="2158960"/>
            <a:ext cx="2903220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Número de linhas duplicadas: 1171</a:t>
            </a:r>
            <a:endParaRPr lang="en-US" sz="1520" dirty="0"/>
          </a:p>
        </p:txBody>
      </p:sp>
      <p:sp>
        <p:nvSpPr>
          <p:cNvPr id="7" name="Text 5"/>
          <p:cNvSpPr/>
          <p:nvPr/>
        </p:nvSpPr>
        <p:spPr>
          <a:xfrm>
            <a:off x="5870496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Valores Faltantes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870496" y="2158960"/>
            <a:ext cx="2903220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Lacunas Temporais: Existem 318 lacunas na série temporal.</a:t>
            </a:r>
            <a:endParaRPr lang="en-US" sz="1520" dirty="0"/>
          </a:p>
        </p:txBody>
      </p:sp>
      <p:sp>
        <p:nvSpPr>
          <p:cNvPr id="9" name="Text 7"/>
          <p:cNvSpPr/>
          <p:nvPr/>
        </p:nvSpPr>
        <p:spPr>
          <a:xfrm>
            <a:off x="9252347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Comentários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252347" y="2163557"/>
            <a:ext cx="2903220" cy="1158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Uma possível solução seria fazer a interpolação dos dados, entretanto essa solução poderia acarretar:</a:t>
            </a:r>
            <a:endParaRPr lang="en-US" sz="1520" dirty="0"/>
          </a:p>
        </p:txBody>
      </p:sp>
      <p:sp>
        <p:nvSpPr>
          <p:cNvPr id="12" name="Text 10"/>
          <p:cNvSpPr/>
          <p:nvPr/>
        </p:nvSpPr>
        <p:spPr>
          <a:xfrm>
            <a:off x="9518544" y="3638169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Perda de Variabilidade e Padrões</a:t>
            </a:r>
            <a:endParaRPr lang="en-US" sz="1520" dirty="0"/>
          </a:p>
        </p:txBody>
      </p:sp>
      <p:sp>
        <p:nvSpPr>
          <p:cNvPr id="13" name="Text 11"/>
          <p:cNvSpPr/>
          <p:nvPr/>
        </p:nvSpPr>
        <p:spPr>
          <a:xfrm>
            <a:off x="9518544" y="4285036"/>
            <a:ext cx="2594491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Introdução de Viés</a:t>
            </a:r>
            <a:endParaRPr lang="en-US" sz="1520" dirty="0"/>
          </a:p>
        </p:txBody>
      </p:sp>
      <p:sp>
        <p:nvSpPr>
          <p:cNvPr id="14" name="Text 12"/>
          <p:cNvSpPr/>
          <p:nvPr/>
        </p:nvSpPr>
        <p:spPr>
          <a:xfrm>
            <a:off x="9518544" y="4642223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Interpretação e Confiabilidade</a:t>
            </a:r>
            <a:endParaRPr lang="en-US" sz="1520" dirty="0"/>
          </a:p>
        </p:txBody>
      </p:sp>
      <p:sp>
        <p:nvSpPr>
          <p:cNvPr id="15" name="Text 13"/>
          <p:cNvSpPr/>
          <p:nvPr/>
        </p:nvSpPr>
        <p:spPr>
          <a:xfrm>
            <a:off x="9518544" y="5289090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Manutenção de Dependências Temporais</a:t>
            </a:r>
            <a:endParaRPr lang="en-US" sz="152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2E28533-5E08-4722-8EB1-D73CC896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4" y="3052987"/>
            <a:ext cx="8154061" cy="5031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 (EDA)</a:t>
            </a:r>
            <a:endParaRPr lang="en-US" sz="40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863687-2439-4A4E-B4B5-43FE7BD4D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71"/>
          <a:stretch/>
        </p:blipFill>
        <p:spPr>
          <a:xfrm>
            <a:off x="698381" y="2438311"/>
            <a:ext cx="13500933" cy="37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 (EDA)</a:t>
            </a:r>
            <a:endParaRPr lang="en-US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25692-093F-401A-A367-240452A2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4" y="1115297"/>
            <a:ext cx="10342033" cy="71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– TS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Forescasting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18E6CA-B003-46F8-A606-25F4FA35ABC1}"/>
              </a:ext>
            </a:extLst>
          </p:cNvPr>
          <p:cNvSpPr txBox="1"/>
          <p:nvPr/>
        </p:nvSpPr>
        <p:spPr>
          <a:xfrm>
            <a:off x="5784111" y="1203458"/>
            <a:ext cx="8245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Optei em utilizar a biblioteca </a:t>
            </a:r>
            <a:r>
              <a:rPr lang="pt-BR" dirty="0" err="1"/>
              <a:t>PyCaret</a:t>
            </a:r>
            <a:r>
              <a:rPr lang="pt-BR" dirty="0"/>
              <a:t> porque ela reduz drasticamente o número de linhas de código necessárias para realizar tarefas comuns de aprendizado de máquina, tornando o processo mais rápido e eficiente.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5CAA0A-B253-4692-800E-805A5E4D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3" y="1405477"/>
            <a:ext cx="4555934" cy="68241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AFE522-D3CC-4A7D-9919-7C1F922C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577" y="2126787"/>
            <a:ext cx="7760499" cy="60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Biblioteca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Pycaret</a:t>
            </a: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- </a:t>
            </a:r>
            <a:r>
              <a:rPr lang="en-US" sz="40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</a:t>
            </a:r>
            <a:endParaRPr lang="en-US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FEC740-685E-4131-B141-46E932F10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 t="8130"/>
          <a:stretch/>
        </p:blipFill>
        <p:spPr>
          <a:xfrm>
            <a:off x="1679944" y="1382232"/>
            <a:ext cx="10877106" cy="65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0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1051</Words>
  <Application>Microsoft Office PowerPoint</Application>
  <PresentationFormat>Personalizar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Alexandria</vt:lpstr>
      <vt:lpstr>Arial</vt:lpstr>
      <vt:lpstr>Calibri</vt:lpstr>
      <vt:lpstr>Sora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RR</dc:creator>
  <cp:lastModifiedBy>Rogério</cp:lastModifiedBy>
  <cp:revision>20</cp:revision>
  <dcterms:created xsi:type="dcterms:W3CDTF">2024-06-21T18:39:22Z</dcterms:created>
  <dcterms:modified xsi:type="dcterms:W3CDTF">2024-06-27T14:45:24Z</dcterms:modified>
</cp:coreProperties>
</file>