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0" r:id="rId3"/>
    <p:sldId id="447" r:id="rId4"/>
    <p:sldId id="448" r:id="rId5"/>
    <p:sldId id="412" r:id="rId6"/>
    <p:sldId id="449" r:id="rId7"/>
    <p:sldId id="450" r:id="rId8"/>
    <p:sldId id="451" r:id="rId9"/>
    <p:sldId id="453" r:id="rId10"/>
    <p:sldId id="446" r:id="rId11"/>
    <p:sldId id="452" r:id="rId12"/>
    <p:sldId id="454" r:id="rId13"/>
    <p:sldId id="455" r:id="rId14"/>
    <p:sldId id="456" r:id="rId15"/>
    <p:sldId id="457" r:id="rId16"/>
    <p:sldId id="458" r:id="rId17"/>
    <p:sldId id="275" r:id="rId18"/>
  </p:sldIdLst>
  <p:sldSz cx="24387175" cy="13716000"/>
  <p:notesSz cx="13716000" cy="243871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a:srgbClr val="2F5597"/>
    <a:srgbClr val="3D67B1"/>
    <a:srgbClr val="F2F2F2"/>
    <a:srgbClr val="606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1F472-D59A-40F0-9C34-106CEED54505}" v="4" dt="2024-09-09T22:34:12.930"/>
    <p1510:client id="{6D718463-3516-49CD-AEED-95ED1A76B003}" v="2" dt="2024-09-10T14:38:50.14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2010" autoAdjust="0"/>
  </p:normalViewPr>
  <p:slideViewPr>
    <p:cSldViewPr snapToGrid="0">
      <p:cViewPr varScale="1">
        <p:scale>
          <a:sx n="40" d="100"/>
          <a:sy n="40" d="100"/>
        </p:scale>
        <p:origin x="1109"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io Bernal" userId="897a47f8f26782f7" providerId="LiveId" clId="{6D718463-3516-49CD-AEED-95ED1A76B003}"/>
    <pc:docChg chg="custSel modSld">
      <pc:chgData name="Rogerio Bernal" userId="897a47f8f26782f7" providerId="LiveId" clId="{6D718463-3516-49CD-AEED-95ED1A76B003}" dt="2024-09-10T14:39:35.916" v="7" actId="478"/>
      <pc:docMkLst>
        <pc:docMk/>
      </pc:docMkLst>
      <pc:sldChg chg="addSp delSp modSp mod">
        <pc:chgData name="Rogerio Bernal" userId="897a47f8f26782f7" providerId="LiveId" clId="{6D718463-3516-49CD-AEED-95ED1A76B003}" dt="2024-09-10T14:39:35.916" v="7" actId="478"/>
        <pc:sldMkLst>
          <pc:docMk/>
          <pc:sldMk cId="392525336" sldId="422"/>
        </pc:sldMkLst>
        <pc:picChg chg="add del mod">
          <ac:chgData name="Rogerio Bernal" userId="897a47f8f26782f7" providerId="LiveId" clId="{6D718463-3516-49CD-AEED-95ED1A76B003}" dt="2024-09-10T14:39:35.916" v="7" actId="478"/>
          <ac:picMkLst>
            <pc:docMk/>
            <pc:sldMk cId="392525336" sldId="422"/>
            <ac:picMk id="2" creationId="{736C0E7D-A90C-BAFE-61B6-268E363E58FB}"/>
          </ac:picMkLst>
        </pc:picChg>
      </pc:sldChg>
      <pc:sldChg chg="addSp delSp modSp mod delAnim modAnim">
        <pc:chgData name="Rogerio Bernal" userId="897a47f8f26782f7" providerId="LiveId" clId="{6D718463-3516-49CD-AEED-95ED1A76B003}" dt="2024-09-09T23:39:32.916" v="2" actId="478"/>
        <pc:sldMkLst>
          <pc:docMk/>
          <pc:sldMk cId="3886542905" sldId="436"/>
        </pc:sldMkLst>
        <pc:picChg chg="add del mod">
          <ac:chgData name="Rogerio Bernal" userId="897a47f8f26782f7" providerId="LiveId" clId="{6D718463-3516-49CD-AEED-95ED1A76B003}" dt="2024-09-09T23:39:32.916" v="2" actId="478"/>
          <ac:picMkLst>
            <pc:docMk/>
            <pc:sldMk cId="3886542905" sldId="436"/>
            <ac:picMk id="2" creationId="{F8744271-6954-9A00-5E83-A514CD48E9B1}"/>
          </ac:picMkLst>
        </pc:picChg>
      </pc:sldChg>
    </pc:docChg>
  </pc:docChgLst>
  <pc:docChgLst>
    <pc:chgData name="Rogerio Bernal" userId="897a47f8f26782f7" providerId="LiveId" clId="{5111F472-D59A-40F0-9C34-106CEED54505}"/>
    <pc:docChg chg="undo redo custSel addSld modSld">
      <pc:chgData name="Rogerio Bernal" userId="897a47f8f26782f7" providerId="LiveId" clId="{5111F472-D59A-40F0-9C34-106CEED54505}" dt="2024-09-09T22:41:21.208" v="114" actId="1076"/>
      <pc:docMkLst>
        <pc:docMk/>
      </pc:docMkLst>
      <pc:sldChg chg="delSp mod">
        <pc:chgData name="Rogerio Bernal" userId="897a47f8f26782f7" providerId="LiveId" clId="{5111F472-D59A-40F0-9C34-106CEED54505}" dt="2024-09-09T18:45:12.048" v="55" actId="478"/>
        <pc:sldMkLst>
          <pc:docMk/>
          <pc:sldMk cId="392525336" sldId="422"/>
        </pc:sldMkLst>
        <pc:spChg chg="del">
          <ac:chgData name="Rogerio Bernal" userId="897a47f8f26782f7" providerId="LiveId" clId="{5111F472-D59A-40F0-9C34-106CEED54505}" dt="2024-09-09T18:45:09.830" v="53" actId="478"/>
          <ac:spMkLst>
            <pc:docMk/>
            <pc:sldMk cId="392525336" sldId="422"/>
            <ac:spMk id="45" creationId="{659F08C4-231D-397C-97F7-804E38801DAF}"/>
          </ac:spMkLst>
        </pc:spChg>
        <pc:spChg chg="del">
          <ac:chgData name="Rogerio Bernal" userId="897a47f8f26782f7" providerId="LiveId" clId="{5111F472-D59A-40F0-9C34-106CEED54505}" dt="2024-09-09T18:45:10.743" v="54" actId="478"/>
          <ac:spMkLst>
            <pc:docMk/>
            <pc:sldMk cId="392525336" sldId="422"/>
            <ac:spMk id="46" creationId="{774AE5C4-B2EB-888E-B44D-5FCC41E41DF8}"/>
          </ac:spMkLst>
        </pc:spChg>
        <pc:grpChg chg="del">
          <ac:chgData name="Rogerio Bernal" userId="897a47f8f26782f7" providerId="LiveId" clId="{5111F472-D59A-40F0-9C34-106CEED54505}" dt="2024-09-09T18:45:01.470" v="44" actId="478"/>
          <ac:grpSpMkLst>
            <pc:docMk/>
            <pc:sldMk cId="392525336" sldId="422"/>
            <ac:grpSpMk id="41" creationId="{8CADBF8A-D74C-7110-3643-A3F2A7A40510}"/>
          </ac:grpSpMkLst>
        </pc:grpChg>
        <pc:picChg chg="del">
          <ac:chgData name="Rogerio Bernal" userId="897a47f8f26782f7" providerId="LiveId" clId="{5111F472-D59A-40F0-9C34-106CEED54505}" dt="2024-09-09T18:45:00.427" v="43" actId="478"/>
          <ac:picMkLst>
            <pc:docMk/>
            <pc:sldMk cId="392525336" sldId="422"/>
            <ac:picMk id="14" creationId="{1B2E73E2-D7B9-0998-5A10-8A91E2B66F26}"/>
          </ac:picMkLst>
        </pc:picChg>
        <pc:picChg chg="del">
          <ac:chgData name="Rogerio Bernal" userId="897a47f8f26782f7" providerId="LiveId" clId="{5111F472-D59A-40F0-9C34-106CEED54505}" dt="2024-09-09T18:45:12.048" v="55" actId="478"/>
          <ac:picMkLst>
            <pc:docMk/>
            <pc:sldMk cId="392525336" sldId="422"/>
            <ac:picMk id="16" creationId="{F235A486-F057-54C3-9F04-11E57BE5D4AB}"/>
          </ac:picMkLst>
        </pc:picChg>
        <pc:cxnChg chg="del">
          <ac:chgData name="Rogerio Bernal" userId="897a47f8f26782f7" providerId="LiveId" clId="{5111F472-D59A-40F0-9C34-106CEED54505}" dt="2024-09-09T18:45:04.229" v="48" actId="478"/>
          <ac:cxnSpMkLst>
            <pc:docMk/>
            <pc:sldMk cId="392525336" sldId="422"/>
            <ac:cxnSpMk id="18" creationId="{204CEEBC-C734-9A70-326A-517FB5B5E156}"/>
          </ac:cxnSpMkLst>
        </pc:cxnChg>
        <pc:cxnChg chg="del">
          <ac:chgData name="Rogerio Bernal" userId="897a47f8f26782f7" providerId="LiveId" clId="{5111F472-D59A-40F0-9C34-106CEED54505}" dt="2024-09-09T18:45:03.648" v="47" actId="478"/>
          <ac:cxnSpMkLst>
            <pc:docMk/>
            <pc:sldMk cId="392525336" sldId="422"/>
            <ac:cxnSpMk id="19" creationId="{14D2F467-58BB-1A21-9C3B-CA10CE054413}"/>
          </ac:cxnSpMkLst>
        </pc:cxnChg>
        <pc:cxnChg chg="del">
          <ac:chgData name="Rogerio Bernal" userId="897a47f8f26782f7" providerId="LiveId" clId="{5111F472-D59A-40F0-9C34-106CEED54505}" dt="2024-09-09T18:45:03.046" v="46" actId="478"/>
          <ac:cxnSpMkLst>
            <pc:docMk/>
            <pc:sldMk cId="392525336" sldId="422"/>
            <ac:cxnSpMk id="20" creationId="{FE01E71D-44C9-89F7-8E33-7C7FCF50B175}"/>
          </ac:cxnSpMkLst>
        </pc:cxnChg>
        <pc:cxnChg chg="del">
          <ac:chgData name="Rogerio Bernal" userId="897a47f8f26782f7" providerId="LiveId" clId="{5111F472-D59A-40F0-9C34-106CEED54505}" dt="2024-09-09T18:45:02.352" v="45" actId="478"/>
          <ac:cxnSpMkLst>
            <pc:docMk/>
            <pc:sldMk cId="392525336" sldId="422"/>
            <ac:cxnSpMk id="23" creationId="{5A5FA54E-462C-FBDB-5A5A-447384A863AA}"/>
          </ac:cxnSpMkLst>
        </pc:cxnChg>
        <pc:cxnChg chg="del">
          <ac:chgData name="Rogerio Bernal" userId="897a47f8f26782f7" providerId="LiveId" clId="{5111F472-D59A-40F0-9C34-106CEED54505}" dt="2024-09-09T18:45:05.162" v="49" actId="478"/>
          <ac:cxnSpMkLst>
            <pc:docMk/>
            <pc:sldMk cId="392525336" sldId="422"/>
            <ac:cxnSpMk id="25" creationId="{29491A17-3BE5-F588-F02E-705EC9724845}"/>
          </ac:cxnSpMkLst>
        </pc:cxnChg>
        <pc:cxnChg chg="del">
          <ac:chgData name="Rogerio Bernal" userId="897a47f8f26782f7" providerId="LiveId" clId="{5111F472-D59A-40F0-9C34-106CEED54505}" dt="2024-09-09T18:45:07.527" v="52" actId="478"/>
          <ac:cxnSpMkLst>
            <pc:docMk/>
            <pc:sldMk cId="392525336" sldId="422"/>
            <ac:cxnSpMk id="27" creationId="{1E8F4C46-869C-B6AC-02D9-6B6A0683D514}"/>
          </ac:cxnSpMkLst>
        </pc:cxnChg>
        <pc:cxnChg chg="del">
          <ac:chgData name="Rogerio Bernal" userId="897a47f8f26782f7" providerId="LiveId" clId="{5111F472-D59A-40F0-9C34-106CEED54505}" dt="2024-09-09T18:45:06.930" v="51" actId="478"/>
          <ac:cxnSpMkLst>
            <pc:docMk/>
            <pc:sldMk cId="392525336" sldId="422"/>
            <ac:cxnSpMk id="35" creationId="{11A8C6D4-F71A-5E19-F85C-9DE5420A1FE8}"/>
          </ac:cxnSpMkLst>
        </pc:cxnChg>
        <pc:cxnChg chg="del">
          <ac:chgData name="Rogerio Bernal" userId="897a47f8f26782f7" providerId="LiveId" clId="{5111F472-D59A-40F0-9C34-106CEED54505}" dt="2024-09-09T18:45:05.847" v="50" actId="478"/>
          <ac:cxnSpMkLst>
            <pc:docMk/>
            <pc:sldMk cId="392525336" sldId="422"/>
            <ac:cxnSpMk id="37" creationId="{3F81BC42-D2D7-08DE-29D2-D569974FF08B}"/>
          </ac:cxnSpMkLst>
        </pc:cxnChg>
      </pc:sldChg>
      <pc:sldChg chg="delSp mod">
        <pc:chgData name="Rogerio Bernal" userId="897a47f8f26782f7" providerId="LiveId" clId="{5111F472-D59A-40F0-9C34-106CEED54505}" dt="2024-09-09T18:44:55.504" v="42" actId="478"/>
        <pc:sldMkLst>
          <pc:docMk/>
          <pc:sldMk cId="4243032698" sldId="425"/>
        </pc:sldMkLst>
        <pc:picChg chg="del">
          <ac:chgData name="Rogerio Bernal" userId="897a47f8f26782f7" providerId="LiveId" clId="{5111F472-D59A-40F0-9C34-106CEED54505}" dt="2024-09-09T18:44:54.205" v="41" actId="478"/>
          <ac:picMkLst>
            <pc:docMk/>
            <pc:sldMk cId="4243032698" sldId="425"/>
            <ac:picMk id="5" creationId="{AA4E2578-D3E9-75E6-6A7E-2F79CB8BE655}"/>
          </ac:picMkLst>
        </pc:picChg>
        <pc:picChg chg="del">
          <ac:chgData name="Rogerio Bernal" userId="897a47f8f26782f7" providerId="LiveId" clId="{5111F472-D59A-40F0-9C34-106CEED54505}" dt="2024-09-09T18:44:55.504" v="42" actId="478"/>
          <ac:picMkLst>
            <pc:docMk/>
            <pc:sldMk cId="4243032698" sldId="425"/>
            <ac:picMk id="7" creationId="{244B3209-EAD5-74E3-811A-1516433AF004}"/>
          </ac:picMkLst>
        </pc:picChg>
      </pc:sldChg>
      <pc:sldChg chg="addSp delSp modSp add mod">
        <pc:chgData name="Rogerio Bernal" userId="897a47f8f26782f7" providerId="LiveId" clId="{5111F472-D59A-40F0-9C34-106CEED54505}" dt="2024-09-09T17:58:03.940" v="40" actId="20577"/>
        <pc:sldMkLst>
          <pc:docMk/>
          <pc:sldMk cId="3886542905" sldId="436"/>
        </pc:sldMkLst>
        <pc:spChg chg="mod">
          <ac:chgData name="Rogerio Bernal" userId="897a47f8f26782f7" providerId="LiveId" clId="{5111F472-D59A-40F0-9C34-106CEED54505}" dt="2024-09-09T17:58:03.940" v="40" actId="20577"/>
          <ac:spMkLst>
            <pc:docMk/>
            <pc:sldMk cId="3886542905" sldId="436"/>
            <ac:spMk id="9" creationId="{00058955-B383-A1C4-FC97-C7BFC020C0F9}"/>
          </ac:spMkLst>
        </pc:spChg>
        <pc:picChg chg="add del mod">
          <ac:chgData name="Rogerio Bernal" userId="897a47f8f26782f7" providerId="LiveId" clId="{5111F472-D59A-40F0-9C34-106CEED54505}" dt="2024-09-09T17:52:40.831" v="9" actId="22"/>
          <ac:picMkLst>
            <pc:docMk/>
            <pc:sldMk cId="3886542905" sldId="436"/>
            <ac:picMk id="3" creationId="{3D58D321-AEFE-D061-BDA7-6CF069ABD232}"/>
          </ac:picMkLst>
        </pc:picChg>
        <pc:picChg chg="add mod">
          <ac:chgData name="Rogerio Bernal" userId="897a47f8f26782f7" providerId="LiveId" clId="{5111F472-D59A-40F0-9C34-106CEED54505}" dt="2024-09-09T17:53:35.331" v="32" actId="14100"/>
          <ac:picMkLst>
            <pc:docMk/>
            <pc:sldMk cId="3886542905" sldId="436"/>
            <ac:picMk id="5" creationId="{45E9AF8D-F16A-D086-C94B-AE223988337C}"/>
          </ac:picMkLst>
        </pc:picChg>
        <pc:picChg chg="add del">
          <ac:chgData name="Rogerio Bernal" userId="897a47f8f26782f7" providerId="LiveId" clId="{5111F472-D59A-40F0-9C34-106CEED54505}" dt="2024-09-09T17:52:54.771" v="15" actId="478"/>
          <ac:picMkLst>
            <pc:docMk/>
            <pc:sldMk cId="3886542905" sldId="436"/>
            <ac:picMk id="8" creationId="{22C0CC04-A316-93E9-7F43-94608736EA04}"/>
          </ac:picMkLst>
        </pc:picChg>
        <pc:picChg chg="add mod ord">
          <ac:chgData name="Rogerio Bernal" userId="897a47f8f26782f7" providerId="LiveId" clId="{5111F472-D59A-40F0-9C34-106CEED54505}" dt="2024-09-09T17:57:44.870" v="38" actId="167"/>
          <ac:picMkLst>
            <pc:docMk/>
            <pc:sldMk cId="3886542905" sldId="436"/>
            <ac:picMk id="11" creationId="{49D28CF5-3AFA-2DF9-8785-94012D5844F4}"/>
          </ac:picMkLst>
        </pc:picChg>
        <pc:picChg chg="add del">
          <ac:chgData name="Rogerio Bernal" userId="897a47f8f26782f7" providerId="LiveId" clId="{5111F472-D59A-40F0-9C34-106CEED54505}" dt="2024-09-09T17:52:52.205" v="14" actId="478"/>
          <ac:picMkLst>
            <pc:docMk/>
            <pc:sldMk cId="3886542905" sldId="436"/>
            <ac:picMk id="20" creationId="{54113125-A050-5453-A1BC-C998A5951E93}"/>
          </ac:picMkLst>
        </pc:picChg>
        <pc:picChg chg="add del">
          <ac:chgData name="Rogerio Bernal" userId="897a47f8f26782f7" providerId="LiveId" clId="{5111F472-D59A-40F0-9C34-106CEED54505}" dt="2024-09-09T17:57:46.472" v="39" actId="478"/>
          <ac:picMkLst>
            <pc:docMk/>
            <pc:sldMk cId="3886542905" sldId="436"/>
            <ac:picMk id="23" creationId="{CEF9B227-75C3-ACAF-2F9E-81AAB40F2478}"/>
          </ac:picMkLst>
        </pc:picChg>
        <pc:picChg chg="del">
          <ac:chgData name="Rogerio Bernal" userId="897a47f8f26782f7" providerId="LiveId" clId="{5111F472-D59A-40F0-9C34-106CEED54505}" dt="2024-09-09T17:52:55.771" v="16" actId="478"/>
          <ac:picMkLst>
            <pc:docMk/>
            <pc:sldMk cId="3886542905" sldId="436"/>
            <ac:picMk id="24" creationId="{FC90F94D-91ED-27C4-C704-F7211674AFB6}"/>
          </ac:picMkLst>
        </pc:picChg>
      </pc:sldChg>
      <pc:sldChg chg="addSp delSp modSp add mod">
        <pc:chgData name="Rogerio Bernal" userId="897a47f8f26782f7" providerId="LiveId" clId="{5111F472-D59A-40F0-9C34-106CEED54505}" dt="2024-09-09T22:41:21.208" v="114" actId="1076"/>
        <pc:sldMkLst>
          <pc:docMk/>
          <pc:sldMk cId="2648498580" sldId="437"/>
        </pc:sldMkLst>
        <pc:spChg chg="add mod">
          <ac:chgData name="Rogerio Bernal" userId="897a47f8f26782f7" providerId="LiveId" clId="{5111F472-D59A-40F0-9C34-106CEED54505}" dt="2024-09-09T22:22:48.963" v="64"/>
          <ac:spMkLst>
            <pc:docMk/>
            <pc:sldMk cId="2648498580" sldId="437"/>
            <ac:spMk id="7" creationId="{E2F7F927-21B1-B6FF-2B73-0AF84644C82E}"/>
          </ac:spMkLst>
        </pc:spChg>
        <pc:spChg chg="mod">
          <ac:chgData name="Rogerio Bernal" userId="897a47f8f26782f7" providerId="LiveId" clId="{5111F472-D59A-40F0-9C34-106CEED54505}" dt="2024-09-09T22:23:45.774" v="65"/>
          <ac:spMkLst>
            <pc:docMk/>
            <pc:sldMk cId="2648498580" sldId="437"/>
            <ac:spMk id="13" creationId="{13BCBC68-2463-13BD-9712-8E7D52007C90}"/>
          </ac:spMkLst>
        </pc:spChg>
        <pc:spChg chg="mod">
          <ac:chgData name="Rogerio Bernal" userId="897a47f8f26782f7" providerId="LiveId" clId="{5111F472-D59A-40F0-9C34-106CEED54505}" dt="2024-09-09T22:23:45.774" v="65"/>
          <ac:spMkLst>
            <pc:docMk/>
            <pc:sldMk cId="2648498580" sldId="437"/>
            <ac:spMk id="15" creationId="{B482B27C-749C-E5AA-2E94-084F93A3B5CB}"/>
          </ac:spMkLst>
        </pc:spChg>
        <pc:spChg chg="mod">
          <ac:chgData name="Rogerio Bernal" userId="897a47f8f26782f7" providerId="LiveId" clId="{5111F472-D59A-40F0-9C34-106CEED54505}" dt="2024-09-09T22:23:45.774" v="65"/>
          <ac:spMkLst>
            <pc:docMk/>
            <pc:sldMk cId="2648498580" sldId="437"/>
            <ac:spMk id="16" creationId="{818CF3F2-A895-55E6-7E40-FDEA611DA360}"/>
          </ac:spMkLst>
        </pc:spChg>
        <pc:spChg chg="mod">
          <ac:chgData name="Rogerio Bernal" userId="897a47f8f26782f7" providerId="LiveId" clId="{5111F472-D59A-40F0-9C34-106CEED54505}" dt="2024-09-09T22:23:45.774" v="65"/>
          <ac:spMkLst>
            <pc:docMk/>
            <pc:sldMk cId="2648498580" sldId="437"/>
            <ac:spMk id="18" creationId="{2A354986-77C7-B0A6-7722-D347BAB06AFC}"/>
          </ac:spMkLst>
        </pc:spChg>
        <pc:spChg chg="add mod">
          <ac:chgData name="Rogerio Bernal" userId="897a47f8f26782f7" providerId="LiveId" clId="{5111F472-D59A-40F0-9C34-106CEED54505}" dt="2024-09-09T22:41:21.208" v="114" actId="1076"/>
          <ac:spMkLst>
            <pc:docMk/>
            <pc:sldMk cId="2648498580" sldId="437"/>
            <ac:spMk id="19" creationId="{DC6D24F9-35C0-E2ED-FA6A-332F44A437C3}"/>
          </ac:spMkLst>
        </pc:spChg>
        <pc:spChg chg="del">
          <ac:chgData name="Rogerio Bernal" userId="897a47f8f26782f7" providerId="LiveId" clId="{5111F472-D59A-40F0-9C34-106CEED54505}" dt="2024-09-09T22:22:30.258" v="60" actId="478"/>
          <ac:spMkLst>
            <pc:docMk/>
            <pc:sldMk cId="2648498580" sldId="437"/>
            <ac:spMk id="27" creationId="{D4801753-6E2D-2020-A826-3AB686369954}"/>
          </ac:spMkLst>
        </pc:spChg>
        <pc:spChg chg="del">
          <ac:chgData name="Rogerio Bernal" userId="897a47f8f26782f7" providerId="LiveId" clId="{5111F472-D59A-40F0-9C34-106CEED54505}" dt="2024-09-09T22:22:41.488" v="63" actId="478"/>
          <ac:spMkLst>
            <pc:docMk/>
            <pc:sldMk cId="2648498580" sldId="437"/>
            <ac:spMk id="29" creationId="{B0A6CB66-1F85-411C-F82B-50F86875471C}"/>
          </ac:spMkLst>
        </pc:spChg>
        <pc:grpChg chg="add mod ord">
          <ac:chgData name="Rogerio Bernal" userId="897a47f8f26782f7" providerId="LiveId" clId="{5111F472-D59A-40F0-9C34-106CEED54505}" dt="2024-09-09T22:33:44.077" v="84" actId="1076"/>
          <ac:grpSpMkLst>
            <pc:docMk/>
            <pc:sldMk cId="2648498580" sldId="437"/>
            <ac:grpSpMk id="8" creationId="{C1FA7EAD-C735-EF8B-5EF3-A488F0FBB77C}"/>
          </ac:grpSpMkLst>
        </pc:grpChg>
        <pc:grpChg chg="mod">
          <ac:chgData name="Rogerio Bernal" userId="897a47f8f26782f7" providerId="LiveId" clId="{5111F472-D59A-40F0-9C34-106CEED54505}" dt="2024-09-09T22:23:45.774" v="65"/>
          <ac:grpSpMkLst>
            <pc:docMk/>
            <pc:sldMk cId="2648498580" sldId="437"/>
            <ac:grpSpMk id="10" creationId="{0B41181A-C098-A845-DFD7-4FA81C2C265E}"/>
          </ac:grpSpMkLst>
        </pc:grpChg>
        <pc:grpChg chg="mod">
          <ac:chgData name="Rogerio Bernal" userId="897a47f8f26782f7" providerId="LiveId" clId="{5111F472-D59A-40F0-9C34-106CEED54505}" dt="2024-09-09T22:23:45.774" v="65"/>
          <ac:grpSpMkLst>
            <pc:docMk/>
            <pc:sldMk cId="2648498580" sldId="437"/>
            <ac:grpSpMk id="11" creationId="{9258CB2C-C914-0D8B-3D98-A8FCF53FE8E2}"/>
          </ac:grpSpMkLst>
        </pc:grpChg>
        <pc:graphicFrameChg chg="del">
          <ac:chgData name="Rogerio Bernal" userId="897a47f8f26782f7" providerId="LiveId" clId="{5111F472-D59A-40F0-9C34-106CEED54505}" dt="2024-09-09T22:22:41.488" v="63" actId="478"/>
          <ac:graphicFrameMkLst>
            <pc:docMk/>
            <pc:sldMk cId="2648498580" sldId="437"/>
            <ac:graphicFrameMk id="2" creationId="{BEA959CD-5057-CCA3-40F7-E8E30AB07857}"/>
          </ac:graphicFrameMkLst>
        </pc:graphicFrameChg>
        <pc:graphicFrameChg chg="add mod">
          <ac:chgData name="Rogerio Bernal" userId="897a47f8f26782f7" providerId="LiveId" clId="{5111F472-D59A-40F0-9C34-106CEED54505}" dt="2024-09-09T22:22:48.963" v="64"/>
          <ac:graphicFrameMkLst>
            <pc:docMk/>
            <pc:sldMk cId="2648498580" sldId="437"/>
            <ac:graphicFrameMk id="3" creationId="{D1DCACBE-59FD-5AF9-7058-0F18314AD529}"/>
          </ac:graphicFrameMkLst>
        </pc:graphicFrameChg>
        <pc:picChg chg="del">
          <ac:chgData name="Rogerio Bernal" userId="897a47f8f26782f7" providerId="LiveId" clId="{5111F472-D59A-40F0-9C34-106CEED54505}" dt="2024-09-09T22:22:28.417" v="59" actId="478"/>
          <ac:picMkLst>
            <pc:docMk/>
            <pc:sldMk cId="2648498580" sldId="437"/>
            <ac:picMk id="5" creationId="{90691B9C-9CFB-B08C-FBB0-089D16AE4A51}"/>
          </ac:picMkLst>
        </pc:picChg>
        <pc:picChg chg="del">
          <ac:chgData name="Rogerio Bernal" userId="897a47f8f26782f7" providerId="LiveId" clId="{5111F472-D59A-40F0-9C34-106CEED54505}" dt="2024-09-09T22:22:33.559" v="62" actId="478"/>
          <ac:picMkLst>
            <pc:docMk/>
            <pc:sldMk cId="2648498580" sldId="437"/>
            <ac:picMk id="6" creationId="{0AB9397B-CAAF-10E1-401C-B3BC47CBF07E}"/>
          </ac:picMkLst>
        </pc:picChg>
        <pc:picChg chg="del">
          <ac:chgData name="Rogerio Bernal" userId="897a47f8f26782f7" providerId="LiveId" clId="{5111F472-D59A-40F0-9C34-106CEED54505}" dt="2024-09-09T22:22:31.359" v="61" actId="478"/>
          <ac:picMkLst>
            <pc:docMk/>
            <pc:sldMk cId="2648498580" sldId="437"/>
            <ac:picMk id="9" creationId="{319D1333-7A3C-7B07-B10E-9C1FB10A8614}"/>
          </ac:picMkLst>
        </pc:picChg>
        <pc:picChg chg="mod">
          <ac:chgData name="Rogerio Bernal" userId="897a47f8f26782f7" providerId="LiveId" clId="{5111F472-D59A-40F0-9C34-106CEED54505}" dt="2024-09-09T22:23:45.774" v="65"/>
          <ac:picMkLst>
            <pc:docMk/>
            <pc:sldMk cId="2648498580" sldId="437"/>
            <ac:picMk id="12" creationId="{87506E3A-C336-817B-D2DF-ACFF70D63D37}"/>
          </ac:picMkLst>
        </pc:picChg>
        <pc:picChg chg="del">
          <ac:chgData name="Rogerio Bernal" userId="897a47f8f26782f7" providerId="LiveId" clId="{5111F472-D59A-40F0-9C34-106CEED54505}" dt="2024-09-09T22:22:26.903" v="57" actId="478"/>
          <ac:picMkLst>
            <pc:docMk/>
            <pc:sldMk cId="2648498580" sldId="437"/>
            <ac:picMk id="14" creationId="{2B926D20-C048-9870-AF18-E66F5D39F5F9}"/>
          </ac:picMkLst>
        </pc:picChg>
        <pc:picChg chg="del">
          <ac:chgData name="Rogerio Bernal" userId="897a47f8f26782f7" providerId="LiveId" clId="{5111F472-D59A-40F0-9C34-106CEED54505}" dt="2024-09-09T22:22:27.691" v="58" actId="478"/>
          <ac:picMkLst>
            <pc:docMk/>
            <pc:sldMk cId="2648498580" sldId="437"/>
            <ac:picMk id="17" creationId="{0B48D288-7167-0EF6-AC6C-1463FA0E6D04}"/>
          </ac:picMkLst>
        </pc:picChg>
        <pc:picChg chg="add mod ord modCrop">
          <ac:chgData name="Rogerio Bernal" userId="897a47f8f26782f7" providerId="LiveId" clId="{5111F472-D59A-40F0-9C34-106CEED54505}" dt="2024-09-09T22:41:17.671" v="112" actId="14100"/>
          <ac:picMkLst>
            <pc:docMk/>
            <pc:sldMk cId="2648498580" sldId="437"/>
            <ac:picMk id="21" creationId="{9E8668E4-6F0E-2387-B675-B1F81337A202}"/>
          </ac:picMkLst>
        </pc:picChg>
        <pc:picChg chg="add del mod">
          <ac:chgData name="Rogerio Bernal" userId="897a47f8f26782f7" providerId="LiveId" clId="{5111F472-D59A-40F0-9C34-106CEED54505}" dt="2024-09-09T22:34:30.664" v="91" actId="478"/>
          <ac:picMkLst>
            <pc:docMk/>
            <pc:sldMk cId="2648498580" sldId="437"/>
            <ac:picMk id="22" creationId="{2EAE76EF-41CE-CD29-3BF1-B7EEA9A60A9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chemeClr val="bg1">
            <a:lumMod val="85000"/>
          </a:schemeClr>
        </a:solidFill>
      </dgm:spPr>
      <dgm:t>
        <a:bodyPr/>
        <a:lstStyle/>
        <a:p>
          <a:r>
            <a:rPr lang="pt-BR" sz="1400" dirty="0">
              <a:latin typeface="Montserrat Bold" panose="00000800000000000000" pitchFamily="2" charset="0"/>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chemeClr val="bg1">
            <a:lumMod val="85000"/>
          </a:schemeClr>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5</a:t>
          </a:r>
          <a:endParaRPr lang="pt-BR" sz="1400" dirty="0">
            <a:latin typeface="Montserrat Bold" panose="00000800000000000000" pitchFamily="2" charset="0"/>
          </a:endParaRP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6</a:t>
          </a:r>
          <a:endParaRPr lang="pt-BR" sz="14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a:xfrm>
          <a:off x="6736776" y="47894"/>
          <a:ext cx="2492620" cy="997048"/>
        </a:xfrm>
        <a:prstGeom prst="chevron">
          <a:avLst/>
        </a:prstGeom>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5</a:t>
          </a:r>
          <a:endParaRPr lang="pt-BR" sz="1400" dirty="0">
            <a:latin typeface="Montserrat Bold" panose="00000800000000000000" pitchFamily="2" charset="0"/>
          </a:endParaRP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6</a:t>
          </a:r>
          <a:endParaRPr lang="pt-BR" sz="14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a:xfrm>
          <a:off x="6736776" y="47894"/>
          <a:ext cx="2492620" cy="997048"/>
        </a:xfrm>
        <a:prstGeom prst="chevron">
          <a:avLst/>
        </a:prstGeom>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6</a:t>
          </a:r>
          <a:endParaRPr lang="pt-BR" sz="14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a:xfrm>
          <a:off x="6736776" y="47894"/>
          <a:ext cx="2492620" cy="997048"/>
        </a:xfrm>
        <a:prstGeom prst="chevron">
          <a:avLst/>
        </a:prstGeom>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a:xfrm>
          <a:off x="8980135" y="47894"/>
          <a:ext cx="2492620" cy="997048"/>
        </a:xfrm>
        <a:prstGeom prst="chevron">
          <a:avLst/>
        </a:prstGeom>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a:xfrm>
          <a:off x="6736776" y="47894"/>
          <a:ext cx="2492620" cy="997048"/>
        </a:xfrm>
        <a:prstGeom prst="chevron">
          <a:avLst/>
        </a:prstGeom>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a:xfrm>
          <a:off x="8980135" y="47894"/>
          <a:ext cx="2492620" cy="997048"/>
        </a:xfrm>
        <a:prstGeom prst="chevron">
          <a:avLst/>
        </a:prstGeom>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a:xfrm>
          <a:off x="11223494" y="47894"/>
          <a:ext cx="2492620" cy="997048"/>
        </a:xfrm>
        <a:prstGeom prst="chevron">
          <a:avLst/>
        </a:prstGeom>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a:xfrm>
          <a:off x="6736776" y="47894"/>
          <a:ext cx="2492620" cy="997048"/>
        </a:xfrm>
        <a:prstGeom prst="chevron">
          <a:avLst/>
        </a:prstGeom>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a:xfrm>
          <a:off x="8980135" y="47894"/>
          <a:ext cx="2492620" cy="997048"/>
        </a:xfrm>
        <a:prstGeom prst="chevron">
          <a:avLst/>
        </a:prstGeom>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a:xfrm>
          <a:off x="11223494" y="47894"/>
          <a:ext cx="2492620" cy="997048"/>
        </a:xfrm>
        <a:prstGeom prst="chevron">
          <a:avLst/>
        </a:prstGeom>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chemeClr val="bg1">
            <a:lumMod val="85000"/>
          </a:schemeClr>
        </a:solidFill>
      </dgm:spPr>
      <dgm:t>
        <a:bodyPr/>
        <a:lstStyle/>
        <a:p>
          <a:r>
            <a:rPr lang="pt-BR" sz="1400" dirty="0">
              <a:latin typeface="Montserrat Bold" panose="00000800000000000000" pitchFamily="2" charset="0"/>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chemeClr val="bg1">
            <a:lumMod val="85000"/>
          </a:schemeClr>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3D67B1"/>
        </a:solidFill>
      </dgm:spPr>
      <dgm:t>
        <a:bodyPr/>
        <a:lstStyle/>
        <a:p>
          <a:r>
            <a:rPr lang="pt-BR" sz="1400" dirty="0">
              <a:latin typeface="Montserrat Bold" panose="00000800000000000000" pitchFamily="2" charset="0"/>
            </a:rPr>
            <a:t>Questão 2 </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3D67B1"/>
        </a:solidFill>
      </dgm:spPr>
      <dgm:t>
        <a:bodyPr/>
        <a:lstStyle/>
        <a:p>
          <a:r>
            <a:rPr lang="pt-BR" sz="1400" dirty="0">
              <a:latin typeface="Montserrat Bold" panose="00000800000000000000" pitchFamily="2" charset="0"/>
            </a:rPr>
            <a:t>Questão 2 </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3D67B1"/>
        </a:solidFill>
      </dgm:spPr>
      <dgm:t>
        <a:bodyPr/>
        <a:lstStyle/>
        <a:p>
          <a:r>
            <a:rPr lang="pt-BR" sz="1400" dirty="0">
              <a:latin typeface="Montserrat Bold" panose="00000800000000000000" pitchFamily="2" charset="0"/>
            </a:rPr>
            <a:t>Questão 2 </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3D67B1"/>
        </a:solidFill>
      </dgm:spPr>
      <dgm:t>
        <a:bodyPr/>
        <a:lstStyle/>
        <a:p>
          <a:r>
            <a:rPr lang="pt-BR" sz="1400" dirty="0">
              <a:latin typeface="Montserrat Bold" panose="00000800000000000000" pitchFamily="2" charset="0"/>
            </a:rPr>
            <a:t>Questão 2 </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3D67B1"/>
        </a:solidFill>
      </dgm:spPr>
      <dgm:t>
        <a:bodyPr/>
        <a:lstStyle/>
        <a:p>
          <a:r>
            <a:rPr lang="pt-BR" sz="1400" dirty="0">
              <a:latin typeface="Montserrat Bold" panose="00000800000000000000" pitchFamily="2" charset="0"/>
            </a:rPr>
            <a:t>Questão 2 </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dgm:spPr>
      <dgm:t>
        <a:bodyPr/>
        <a:lstStyle/>
        <a:p>
          <a:r>
            <a:rPr lang="pt-BR" sz="1400" dirty="0">
              <a:latin typeface="Montserrat Bold" panose="00000800000000000000" pitchFamily="2" charset="0"/>
            </a:rPr>
            <a:t>Questão 3</a:t>
          </a: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latin typeface="Montserrat Bold" panose="00000800000000000000" pitchFamily="2" charset="0"/>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latin typeface="Montserrat Bold" panose="00000800000000000000" pitchFamily="2" charset="0"/>
            </a:rPr>
            <a:t>Questão 5</a:t>
          </a: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latin typeface="Montserrat Bold" panose="00000800000000000000" pitchFamily="2" charset="0"/>
            </a:rPr>
            <a:t>Questão 6</a:t>
          </a: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4</a:t>
          </a:r>
          <a:endParaRPr lang="pt-BR" sz="1400" dirty="0">
            <a:latin typeface="Montserrat Bold" panose="00000800000000000000" pitchFamily="2" charset="0"/>
          </a:endParaRP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5</a:t>
          </a:r>
          <a:endParaRPr lang="pt-BR" sz="1400" dirty="0">
            <a:latin typeface="Montserrat Bold" panose="00000800000000000000" pitchFamily="2" charset="0"/>
          </a:endParaRP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6</a:t>
          </a:r>
          <a:endParaRPr lang="pt-BR" sz="14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0596FD-45AA-446A-B3B7-F938DB0C57F1}" type="doc">
      <dgm:prSet loTypeId="urn:microsoft.com/office/officeart/2005/8/layout/chevron1" loCatId="process" qsTypeId="urn:microsoft.com/office/officeart/2005/8/quickstyle/simple1" qsCatId="simple" csTypeId="urn:microsoft.com/office/officeart/2005/8/colors/accent1_3" csCatId="accent1" phldr="1"/>
      <dgm:spPr/>
    </dgm:pt>
    <dgm:pt modelId="{0CFBB36A-B3B5-4C83-B906-705C96A6C85C}">
      <dgm:prSet phldrT="[Texto]" custT="1"/>
      <dgm:spPr>
        <a:solidFill>
          <a:srgbClr val="D9D9D9"/>
        </a:solidFill>
      </dgm:spPr>
      <dgm:t>
        <a:bodyPr/>
        <a:lstStyle/>
        <a:p>
          <a:r>
            <a:rPr lang="pt-BR" sz="1400" dirty="0">
              <a:latin typeface="Montserrat Bold" panose="00000800000000000000" pitchFamily="2" charset="0"/>
            </a:rPr>
            <a:t>Questão 1</a:t>
          </a:r>
        </a:p>
      </dgm:t>
    </dgm:pt>
    <dgm:pt modelId="{9D90F90C-69C8-49DA-956E-B8A62515A35E}" type="parTrans" cxnId="{2358DC0B-27C2-4F0A-AE91-10C705A4FE5D}">
      <dgm:prSet/>
      <dgm:spPr/>
      <dgm:t>
        <a:bodyPr/>
        <a:lstStyle/>
        <a:p>
          <a:endParaRPr lang="pt-BR" sz="1400">
            <a:latin typeface="Montserrat Bold" panose="00000800000000000000" pitchFamily="2" charset="0"/>
          </a:endParaRPr>
        </a:p>
      </dgm:t>
    </dgm:pt>
    <dgm:pt modelId="{5B6896B3-A1C4-4660-AA5B-E76BC5847FC5}" type="sibTrans" cxnId="{2358DC0B-27C2-4F0A-AE91-10C705A4FE5D}">
      <dgm:prSet/>
      <dgm:spPr/>
      <dgm:t>
        <a:bodyPr/>
        <a:lstStyle/>
        <a:p>
          <a:endParaRPr lang="pt-BR" sz="1400">
            <a:latin typeface="Montserrat Bold" panose="00000800000000000000" pitchFamily="2" charset="0"/>
          </a:endParaRPr>
        </a:p>
      </dgm:t>
    </dgm:pt>
    <dgm:pt modelId="{7A6A142F-A43A-4182-A226-B53946615590}">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gm:t>
    </dgm:pt>
    <dgm:pt modelId="{8F2DBA16-29C5-4851-918A-2BB6F795C2C2}" type="parTrans" cxnId="{045F6AF2-DC84-43C5-A823-B6A41A38DEF5}">
      <dgm:prSet/>
      <dgm:spPr/>
      <dgm:t>
        <a:bodyPr/>
        <a:lstStyle/>
        <a:p>
          <a:endParaRPr lang="pt-BR" sz="1400">
            <a:latin typeface="Montserrat Bold" panose="00000800000000000000" pitchFamily="2" charset="0"/>
          </a:endParaRPr>
        </a:p>
      </dgm:t>
    </dgm:pt>
    <dgm:pt modelId="{4DFF3C09-6D93-43E6-BBDF-3957FB1826C0}" type="sibTrans" cxnId="{045F6AF2-DC84-43C5-A823-B6A41A38DEF5}">
      <dgm:prSet/>
      <dgm:spPr/>
      <dgm:t>
        <a:bodyPr/>
        <a:lstStyle/>
        <a:p>
          <a:endParaRPr lang="pt-BR" sz="1400">
            <a:latin typeface="Montserrat Bold" panose="00000800000000000000" pitchFamily="2" charset="0"/>
          </a:endParaRPr>
        </a:p>
      </dgm:t>
    </dgm:pt>
    <dgm:pt modelId="{CD484211-803E-4A36-8766-3C925BDE1141}">
      <dgm:prSet phldrT="[Texto]" custT="1"/>
      <dgm:spPr>
        <a:solidFill>
          <a:srgbClr val="D9D9D9"/>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gm:t>
    </dgm:pt>
    <dgm:pt modelId="{03605C57-D477-412C-B3E4-4865DEDACA59}" type="parTrans" cxnId="{F754593C-B3AE-4CD3-8800-C154743D281A}">
      <dgm:prSet/>
      <dgm:spPr/>
      <dgm:t>
        <a:bodyPr/>
        <a:lstStyle/>
        <a:p>
          <a:endParaRPr lang="pt-BR" sz="1400">
            <a:latin typeface="Montserrat Bold" panose="00000800000000000000" pitchFamily="2" charset="0"/>
          </a:endParaRPr>
        </a:p>
      </dgm:t>
    </dgm:pt>
    <dgm:pt modelId="{2EDA4A6A-EF54-4ABC-989B-4AC0049E1F6F}" type="sibTrans" cxnId="{F754593C-B3AE-4CD3-8800-C154743D281A}">
      <dgm:prSet/>
      <dgm:spPr/>
      <dgm:t>
        <a:bodyPr/>
        <a:lstStyle/>
        <a:p>
          <a:endParaRPr lang="pt-BR" sz="1400">
            <a:latin typeface="Montserrat Bold" panose="00000800000000000000" pitchFamily="2" charset="0"/>
          </a:endParaRPr>
        </a:p>
      </dgm:t>
    </dgm:pt>
    <dgm:pt modelId="{14279E89-B1C1-4442-9B46-92FF0E5AB7D1}">
      <dgm:prSet phldrT="[Texto]" custT="1"/>
      <dgm:spPr>
        <a:solidFill>
          <a:srgbClr val="3D67B1"/>
        </a:solidFill>
        <a:ln w="12700" cap="flat" cmpd="sng" algn="ctr">
          <a:solidFill>
            <a:prstClr val="white">
              <a:hueOff val="0"/>
              <a:satOff val="0"/>
              <a:lumOff val="0"/>
              <a:alphaOff val="0"/>
            </a:prstClr>
          </a:solidFill>
          <a:prstDash val="solid"/>
          <a:miter lim="800000"/>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gm:t>
    </dgm:pt>
    <dgm:pt modelId="{B75B9977-B69A-479F-B956-1B014D8D6AB8}" type="parTrans" cxnId="{124C09AB-DADC-473A-98C5-8A698B349505}">
      <dgm:prSet/>
      <dgm:spPr/>
      <dgm:t>
        <a:bodyPr/>
        <a:lstStyle/>
        <a:p>
          <a:endParaRPr lang="pt-BR" sz="1400">
            <a:latin typeface="Montserrat Bold" panose="00000800000000000000" pitchFamily="2" charset="0"/>
          </a:endParaRPr>
        </a:p>
      </dgm:t>
    </dgm:pt>
    <dgm:pt modelId="{757768EE-BFF0-4685-8187-FA7B927D0CD5}" type="sibTrans" cxnId="{124C09AB-DADC-473A-98C5-8A698B349505}">
      <dgm:prSet/>
      <dgm:spPr/>
      <dgm:t>
        <a:bodyPr/>
        <a:lstStyle/>
        <a:p>
          <a:endParaRPr lang="pt-BR" sz="1400">
            <a:latin typeface="Montserrat Bold" panose="00000800000000000000" pitchFamily="2" charset="0"/>
          </a:endParaRPr>
        </a:p>
      </dgm:t>
    </dgm:pt>
    <dgm:pt modelId="{F0D6C290-CF93-46A5-BDFE-6A4BA53D719A}">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5</a:t>
          </a:r>
          <a:endParaRPr lang="pt-BR" sz="1400" dirty="0">
            <a:latin typeface="Montserrat Bold" panose="00000800000000000000" pitchFamily="2" charset="0"/>
          </a:endParaRPr>
        </a:p>
      </dgm:t>
    </dgm:pt>
    <dgm:pt modelId="{5068A67B-F151-4923-9AFA-5AE9F097D38B}" type="parTrans" cxnId="{53378D14-2232-4ECA-B12B-5AFC20583769}">
      <dgm:prSet/>
      <dgm:spPr/>
      <dgm:t>
        <a:bodyPr/>
        <a:lstStyle/>
        <a:p>
          <a:endParaRPr lang="pt-BR" sz="1400">
            <a:latin typeface="Montserrat Bold" panose="00000800000000000000" pitchFamily="2" charset="0"/>
          </a:endParaRPr>
        </a:p>
      </dgm:t>
    </dgm:pt>
    <dgm:pt modelId="{583C2486-C337-4DB8-AE81-2FB6C105E518}" type="sibTrans" cxnId="{53378D14-2232-4ECA-B12B-5AFC20583769}">
      <dgm:prSet/>
      <dgm:spPr/>
      <dgm:t>
        <a:bodyPr/>
        <a:lstStyle/>
        <a:p>
          <a:endParaRPr lang="pt-BR" sz="1400">
            <a:latin typeface="Montserrat Bold" panose="00000800000000000000" pitchFamily="2" charset="0"/>
          </a:endParaRPr>
        </a:p>
      </dgm:t>
    </dgm:pt>
    <dgm:pt modelId="{C18AF5D7-0AD0-40A4-B0E2-3F770A4ADF16}">
      <dgm:prSet phldrT="[Texto]" custT="1"/>
      <dgm:spPr>
        <a:solidFill>
          <a:schemeClr val="bg1">
            <a:lumMod val="85000"/>
          </a:schemeClr>
        </a:solidFill>
      </dgm:spPr>
      <dgm:t>
        <a:bodyPr/>
        <a:lstStyle/>
        <a:p>
          <a:r>
            <a:rPr lang="pt-BR" sz="1400" dirty="0">
              <a:solidFill>
                <a:prstClr val="white"/>
              </a:solidFill>
              <a:latin typeface="Montserrat Bold" panose="00000800000000000000" pitchFamily="2" charset="0"/>
              <a:ea typeface="+mn-ea"/>
              <a:cs typeface="+mn-cs"/>
            </a:rPr>
            <a:t>Questão 6</a:t>
          </a:r>
          <a:endParaRPr lang="pt-BR" sz="1400" dirty="0">
            <a:latin typeface="Montserrat Bold" panose="00000800000000000000" pitchFamily="2" charset="0"/>
          </a:endParaRPr>
        </a:p>
      </dgm:t>
    </dgm:pt>
    <dgm:pt modelId="{9C0CECB6-2C04-4473-B141-DDCB4354226C}" type="parTrans" cxnId="{87C901DD-0253-4488-9DEF-184161BE2687}">
      <dgm:prSet/>
      <dgm:spPr/>
      <dgm:t>
        <a:bodyPr/>
        <a:lstStyle/>
        <a:p>
          <a:endParaRPr lang="pt-BR" sz="1400">
            <a:latin typeface="Montserrat Bold" panose="00000800000000000000" pitchFamily="2" charset="0"/>
          </a:endParaRPr>
        </a:p>
      </dgm:t>
    </dgm:pt>
    <dgm:pt modelId="{D126DE5D-B9A2-42EC-8C60-82EE65FF7DE1}" type="sibTrans" cxnId="{87C901DD-0253-4488-9DEF-184161BE2687}">
      <dgm:prSet/>
      <dgm:spPr/>
      <dgm:t>
        <a:bodyPr/>
        <a:lstStyle/>
        <a:p>
          <a:endParaRPr lang="pt-BR" sz="1400">
            <a:latin typeface="Montserrat Bold" panose="00000800000000000000" pitchFamily="2" charset="0"/>
          </a:endParaRPr>
        </a:p>
      </dgm:t>
    </dgm:pt>
    <dgm:pt modelId="{257CDC58-3B87-4CA7-8B36-2F26088B1674}" type="pres">
      <dgm:prSet presAssocID="{890596FD-45AA-446A-B3B7-F938DB0C57F1}" presName="Name0" presStyleCnt="0">
        <dgm:presLayoutVars>
          <dgm:dir/>
          <dgm:animLvl val="lvl"/>
          <dgm:resizeHandles val="exact"/>
        </dgm:presLayoutVars>
      </dgm:prSet>
      <dgm:spPr/>
    </dgm:pt>
    <dgm:pt modelId="{21CB17A0-C059-4C44-8496-BD3D9C968A4B}" type="pres">
      <dgm:prSet presAssocID="{0CFBB36A-B3B5-4C83-B906-705C96A6C85C}" presName="parTxOnly" presStyleLbl="node1" presStyleIdx="0" presStyleCnt="6">
        <dgm:presLayoutVars>
          <dgm:chMax val="0"/>
          <dgm:chPref val="0"/>
          <dgm:bulletEnabled val="1"/>
        </dgm:presLayoutVars>
      </dgm:prSet>
      <dgm:spPr/>
    </dgm:pt>
    <dgm:pt modelId="{6D273C2E-AD85-42EB-9204-B5F86CD06EE6}" type="pres">
      <dgm:prSet presAssocID="{5B6896B3-A1C4-4660-AA5B-E76BC5847FC5}" presName="parTxOnlySpace" presStyleCnt="0"/>
      <dgm:spPr/>
    </dgm:pt>
    <dgm:pt modelId="{5EEA2B55-9E4C-45A2-A3DF-E00CA41D3C5A}" type="pres">
      <dgm:prSet presAssocID="{7A6A142F-A43A-4182-A226-B53946615590}" presName="parTxOnly" presStyleLbl="node1" presStyleIdx="1" presStyleCnt="6">
        <dgm:presLayoutVars>
          <dgm:chMax val="0"/>
          <dgm:chPref val="0"/>
          <dgm:bulletEnabled val="1"/>
        </dgm:presLayoutVars>
      </dgm:prSet>
      <dgm:spPr>
        <a:xfrm>
          <a:off x="2250059" y="47894"/>
          <a:ext cx="2492620" cy="997048"/>
        </a:xfrm>
        <a:prstGeom prst="chevron">
          <a:avLst/>
        </a:prstGeom>
      </dgm:spPr>
    </dgm:pt>
    <dgm:pt modelId="{91358330-9931-44E3-B485-25B600CBACC9}" type="pres">
      <dgm:prSet presAssocID="{4DFF3C09-6D93-43E6-BBDF-3957FB1826C0}" presName="parTxOnlySpace" presStyleCnt="0"/>
      <dgm:spPr/>
    </dgm:pt>
    <dgm:pt modelId="{D1B8CD20-EBED-45B2-974F-EE7FC9059804}" type="pres">
      <dgm:prSet presAssocID="{CD484211-803E-4A36-8766-3C925BDE1141}" presName="parTxOnly" presStyleLbl="node1" presStyleIdx="2" presStyleCnt="6">
        <dgm:presLayoutVars>
          <dgm:chMax val="0"/>
          <dgm:chPref val="0"/>
          <dgm:bulletEnabled val="1"/>
        </dgm:presLayoutVars>
      </dgm:prSet>
      <dgm:spPr>
        <a:xfrm>
          <a:off x="4493418" y="47894"/>
          <a:ext cx="2492620" cy="997048"/>
        </a:xfrm>
        <a:prstGeom prst="chevron">
          <a:avLst/>
        </a:prstGeom>
      </dgm:spPr>
    </dgm:pt>
    <dgm:pt modelId="{7B16C694-E7EE-4694-8F78-BC0B9E1239DF}" type="pres">
      <dgm:prSet presAssocID="{2EDA4A6A-EF54-4ABC-989B-4AC0049E1F6F}" presName="parTxOnlySpace" presStyleCnt="0"/>
      <dgm:spPr/>
    </dgm:pt>
    <dgm:pt modelId="{54D785C3-9A49-4DCF-B41F-EB86985FDE8D}" type="pres">
      <dgm:prSet presAssocID="{14279E89-B1C1-4442-9B46-92FF0E5AB7D1}" presName="parTxOnly" presStyleLbl="node1" presStyleIdx="3" presStyleCnt="6">
        <dgm:presLayoutVars>
          <dgm:chMax val="0"/>
          <dgm:chPref val="0"/>
          <dgm:bulletEnabled val="1"/>
        </dgm:presLayoutVars>
      </dgm:prSet>
      <dgm:spPr>
        <a:xfrm>
          <a:off x="6736776" y="47894"/>
          <a:ext cx="2492620" cy="997048"/>
        </a:xfrm>
        <a:prstGeom prst="chevron">
          <a:avLst/>
        </a:prstGeom>
      </dgm:spPr>
    </dgm:pt>
    <dgm:pt modelId="{B16E0881-8001-4035-86B3-5C0272153702}" type="pres">
      <dgm:prSet presAssocID="{757768EE-BFF0-4685-8187-FA7B927D0CD5}" presName="parTxOnlySpace" presStyleCnt="0"/>
      <dgm:spPr/>
    </dgm:pt>
    <dgm:pt modelId="{B501CA6C-9ACA-4A22-B557-0FFC9B63E7D1}" type="pres">
      <dgm:prSet presAssocID="{F0D6C290-CF93-46A5-BDFE-6A4BA53D719A}" presName="parTxOnly" presStyleLbl="node1" presStyleIdx="4" presStyleCnt="6">
        <dgm:presLayoutVars>
          <dgm:chMax val="0"/>
          <dgm:chPref val="0"/>
          <dgm:bulletEnabled val="1"/>
        </dgm:presLayoutVars>
      </dgm:prSet>
      <dgm:spPr/>
    </dgm:pt>
    <dgm:pt modelId="{08FEA22E-B65C-460D-8317-F09850BE3EB9}" type="pres">
      <dgm:prSet presAssocID="{583C2486-C337-4DB8-AE81-2FB6C105E518}" presName="parTxOnlySpace" presStyleCnt="0"/>
      <dgm:spPr/>
    </dgm:pt>
    <dgm:pt modelId="{0E4652F9-5FA4-497D-B306-AE20CCBEABA0}" type="pres">
      <dgm:prSet presAssocID="{C18AF5D7-0AD0-40A4-B0E2-3F770A4ADF16}" presName="parTxOnly" presStyleLbl="node1" presStyleIdx="5" presStyleCnt="6">
        <dgm:presLayoutVars>
          <dgm:chMax val="0"/>
          <dgm:chPref val="0"/>
          <dgm:bulletEnabled val="1"/>
        </dgm:presLayoutVars>
      </dgm:prSet>
      <dgm:spPr/>
    </dgm:pt>
  </dgm:ptLst>
  <dgm:cxnLst>
    <dgm:cxn modelId="{2358DC0B-27C2-4F0A-AE91-10C705A4FE5D}" srcId="{890596FD-45AA-446A-B3B7-F938DB0C57F1}" destId="{0CFBB36A-B3B5-4C83-B906-705C96A6C85C}" srcOrd="0" destOrd="0" parTransId="{9D90F90C-69C8-49DA-956E-B8A62515A35E}" sibTransId="{5B6896B3-A1C4-4660-AA5B-E76BC5847FC5}"/>
    <dgm:cxn modelId="{2DAD580F-A370-46B7-8CD2-C07654355531}" type="presOf" srcId="{0CFBB36A-B3B5-4C83-B906-705C96A6C85C}" destId="{21CB17A0-C059-4C44-8496-BD3D9C968A4B}" srcOrd="0" destOrd="0" presId="urn:microsoft.com/office/officeart/2005/8/layout/chevron1"/>
    <dgm:cxn modelId="{53378D14-2232-4ECA-B12B-5AFC20583769}" srcId="{890596FD-45AA-446A-B3B7-F938DB0C57F1}" destId="{F0D6C290-CF93-46A5-BDFE-6A4BA53D719A}" srcOrd="4" destOrd="0" parTransId="{5068A67B-F151-4923-9AFA-5AE9F097D38B}" sibTransId="{583C2486-C337-4DB8-AE81-2FB6C105E518}"/>
    <dgm:cxn modelId="{F754593C-B3AE-4CD3-8800-C154743D281A}" srcId="{890596FD-45AA-446A-B3B7-F938DB0C57F1}" destId="{CD484211-803E-4A36-8766-3C925BDE1141}" srcOrd="2" destOrd="0" parTransId="{03605C57-D477-412C-B3E4-4865DEDACA59}" sibTransId="{2EDA4A6A-EF54-4ABC-989B-4AC0049E1F6F}"/>
    <dgm:cxn modelId="{DBF80244-D603-4A57-B7C4-0EB0ACA3CFED}" type="presOf" srcId="{F0D6C290-CF93-46A5-BDFE-6A4BA53D719A}" destId="{B501CA6C-9ACA-4A22-B557-0FFC9B63E7D1}" srcOrd="0" destOrd="0" presId="urn:microsoft.com/office/officeart/2005/8/layout/chevron1"/>
    <dgm:cxn modelId="{9B825E54-7AA3-4EA6-8C80-029DC87F9EF6}" type="presOf" srcId="{7A6A142F-A43A-4182-A226-B53946615590}" destId="{5EEA2B55-9E4C-45A2-A3DF-E00CA41D3C5A}" srcOrd="0" destOrd="0" presId="urn:microsoft.com/office/officeart/2005/8/layout/chevron1"/>
    <dgm:cxn modelId="{696A7758-FFDA-42E3-BC9D-3E398D7F47F8}" type="presOf" srcId="{CD484211-803E-4A36-8766-3C925BDE1141}" destId="{D1B8CD20-EBED-45B2-974F-EE7FC9059804}" srcOrd="0" destOrd="0" presId="urn:microsoft.com/office/officeart/2005/8/layout/chevron1"/>
    <dgm:cxn modelId="{4A209A8D-8627-453A-AE47-90EA822CEBCA}" type="presOf" srcId="{14279E89-B1C1-4442-9B46-92FF0E5AB7D1}" destId="{54D785C3-9A49-4DCF-B41F-EB86985FDE8D}" srcOrd="0" destOrd="0" presId="urn:microsoft.com/office/officeart/2005/8/layout/chevron1"/>
    <dgm:cxn modelId="{124C09AB-DADC-473A-98C5-8A698B349505}" srcId="{890596FD-45AA-446A-B3B7-F938DB0C57F1}" destId="{14279E89-B1C1-4442-9B46-92FF0E5AB7D1}" srcOrd="3" destOrd="0" parTransId="{B75B9977-B69A-479F-B956-1B014D8D6AB8}" sibTransId="{757768EE-BFF0-4685-8187-FA7B927D0CD5}"/>
    <dgm:cxn modelId="{6F9E3FAC-4802-41F9-B858-5FE9B2E07D2D}" type="presOf" srcId="{C18AF5D7-0AD0-40A4-B0E2-3F770A4ADF16}" destId="{0E4652F9-5FA4-497D-B306-AE20CCBEABA0}" srcOrd="0" destOrd="0" presId="urn:microsoft.com/office/officeart/2005/8/layout/chevron1"/>
    <dgm:cxn modelId="{87C901DD-0253-4488-9DEF-184161BE2687}" srcId="{890596FD-45AA-446A-B3B7-F938DB0C57F1}" destId="{C18AF5D7-0AD0-40A4-B0E2-3F770A4ADF16}" srcOrd="5" destOrd="0" parTransId="{9C0CECB6-2C04-4473-B141-DDCB4354226C}" sibTransId="{D126DE5D-B9A2-42EC-8C60-82EE65FF7DE1}"/>
    <dgm:cxn modelId="{3AF8C1E0-6EFA-4788-865C-6165F85C418D}" type="presOf" srcId="{890596FD-45AA-446A-B3B7-F938DB0C57F1}" destId="{257CDC58-3B87-4CA7-8B36-2F26088B1674}" srcOrd="0" destOrd="0" presId="urn:microsoft.com/office/officeart/2005/8/layout/chevron1"/>
    <dgm:cxn modelId="{045F6AF2-DC84-43C5-A823-B6A41A38DEF5}" srcId="{890596FD-45AA-446A-B3B7-F938DB0C57F1}" destId="{7A6A142F-A43A-4182-A226-B53946615590}" srcOrd="1" destOrd="0" parTransId="{8F2DBA16-29C5-4851-918A-2BB6F795C2C2}" sibTransId="{4DFF3C09-6D93-43E6-BBDF-3957FB1826C0}"/>
    <dgm:cxn modelId="{0B2B3E05-3626-4DD0-9810-5EF90B04C119}" type="presParOf" srcId="{257CDC58-3B87-4CA7-8B36-2F26088B1674}" destId="{21CB17A0-C059-4C44-8496-BD3D9C968A4B}" srcOrd="0" destOrd="0" presId="urn:microsoft.com/office/officeart/2005/8/layout/chevron1"/>
    <dgm:cxn modelId="{50233AC3-36E1-4BB2-96C0-88DF62F3CF85}" type="presParOf" srcId="{257CDC58-3B87-4CA7-8B36-2F26088B1674}" destId="{6D273C2E-AD85-42EB-9204-B5F86CD06EE6}" srcOrd="1" destOrd="0" presId="urn:microsoft.com/office/officeart/2005/8/layout/chevron1"/>
    <dgm:cxn modelId="{4B394A82-7359-4B84-8619-166A81AF0348}" type="presParOf" srcId="{257CDC58-3B87-4CA7-8B36-2F26088B1674}" destId="{5EEA2B55-9E4C-45A2-A3DF-E00CA41D3C5A}" srcOrd="2" destOrd="0" presId="urn:microsoft.com/office/officeart/2005/8/layout/chevron1"/>
    <dgm:cxn modelId="{65DC31FA-9142-4492-83BD-7E4928B0BB80}" type="presParOf" srcId="{257CDC58-3B87-4CA7-8B36-2F26088B1674}" destId="{91358330-9931-44E3-B485-25B600CBACC9}" srcOrd="3" destOrd="0" presId="urn:microsoft.com/office/officeart/2005/8/layout/chevron1"/>
    <dgm:cxn modelId="{8AB0DEC7-1183-4282-B09C-EE65F8389AFF}" type="presParOf" srcId="{257CDC58-3B87-4CA7-8B36-2F26088B1674}" destId="{D1B8CD20-EBED-45B2-974F-EE7FC9059804}" srcOrd="4" destOrd="0" presId="urn:microsoft.com/office/officeart/2005/8/layout/chevron1"/>
    <dgm:cxn modelId="{8F7EC78D-BFF7-4049-8B5F-416607D049E0}" type="presParOf" srcId="{257CDC58-3B87-4CA7-8B36-2F26088B1674}" destId="{7B16C694-E7EE-4694-8F78-BC0B9E1239DF}" srcOrd="5" destOrd="0" presId="urn:microsoft.com/office/officeart/2005/8/layout/chevron1"/>
    <dgm:cxn modelId="{E9CD1434-FE68-4D15-B1AD-FC2CBA12C34E}" type="presParOf" srcId="{257CDC58-3B87-4CA7-8B36-2F26088B1674}" destId="{54D785C3-9A49-4DCF-B41F-EB86985FDE8D}" srcOrd="6" destOrd="0" presId="urn:microsoft.com/office/officeart/2005/8/layout/chevron1"/>
    <dgm:cxn modelId="{6A6EADED-D852-4390-8830-A33AFCD9E91A}" type="presParOf" srcId="{257CDC58-3B87-4CA7-8B36-2F26088B1674}" destId="{B16E0881-8001-4035-86B3-5C0272153702}" srcOrd="7" destOrd="0" presId="urn:microsoft.com/office/officeart/2005/8/layout/chevron1"/>
    <dgm:cxn modelId="{E78AD430-1E98-48E4-BD58-2714F569348B}" type="presParOf" srcId="{257CDC58-3B87-4CA7-8B36-2F26088B1674}" destId="{B501CA6C-9ACA-4A22-B557-0FFC9B63E7D1}" srcOrd="8" destOrd="0" presId="urn:microsoft.com/office/officeart/2005/8/layout/chevron1"/>
    <dgm:cxn modelId="{D7C0AA8F-F6DF-437A-B400-97A6970ADA0E}" type="presParOf" srcId="{257CDC58-3B87-4CA7-8B36-2F26088B1674}" destId="{08FEA22E-B65C-460D-8317-F09850BE3EB9}" srcOrd="9" destOrd="0" presId="urn:microsoft.com/office/officeart/2005/8/layout/chevron1"/>
    <dgm:cxn modelId="{9876F4E1-2C5A-4017-9EB7-510BC8AF8E29}" type="presParOf" srcId="{257CDC58-3B87-4CA7-8B36-2F26088B1674}" destId="{0E4652F9-5FA4-497D-B306-AE20CCBEABA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endParaRPr lang="pt-BR" sz="1400" kern="1200" dirty="0">
            <a:latin typeface="Montserrat Bold" panose="00000800000000000000" pitchFamily="2" charset="0"/>
          </a:endParaRP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endParaRPr lang="pt-BR" sz="1400" kern="1200" dirty="0">
            <a:latin typeface="Montserrat Bold" panose="00000800000000000000" pitchFamily="2" charset="0"/>
          </a:endParaRP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3D67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 </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3D67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 </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3D67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 </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3D67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 </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3D67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2 </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3</a:t>
          </a: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5</a:t>
          </a: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6</a:t>
          </a:r>
        </a:p>
      </dsp:txBody>
      <dsp:txXfrm>
        <a:off x="11722018" y="47894"/>
        <a:ext cx="1495572" cy="9970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endParaRPr lang="pt-BR" sz="1400" kern="1200" dirty="0">
            <a:latin typeface="Montserrat Bold" panose="00000800000000000000" pitchFamily="2" charset="0"/>
          </a:endParaRP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endParaRPr lang="pt-BR" sz="1400" kern="1200" dirty="0">
            <a:latin typeface="Montserrat Bold" panose="00000800000000000000" pitchFamily="2" charset="0"/>
          </a:endParaRP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B17A0-C059-4C44-8496-BD3D9C968A4B}">
      <dsp:nvSpPr>
        <dsp:cNvPr id="0" name=""/>
        <dsp:cNvSpPr/>
      </dsp:nvSpPr>
      <dsp:spPr>
        <a:xfrm>
          <a:off x="6700" y="47894"/>
          <a:ext cx="2492620" cy="997048"/>
        </a:xfrm>
        <a:prstGeom prst="chevron">
          <a:avLst/>
        </a:prstGeom>
        <a:solidFill>
          <a:srgbClr val="D9D9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latin typeface="Montserrat Bold" panose="00000800000000000000" pitchFamily="2" charset="0"/>
            </a:rPr>
            <a:t>Questão 1</a:t>
          </a:r>
        </a:p>
      </dsp:txBody>
      <dsp:txXfrm>
        <a:off x="505224" y="47894"/>
        <a:ext cx="1495572" cy="997048"/>
      </dsp:txXfrm>
    </dsp:sp>
    <dsp:sp modelId="{5EEA2B55-9E4C-45A2-A3DF-E00CA41D3C5A}">
      <dsp:nvSpPr>
        <dsp:cNvPr id="0" name=""/>
        <dsp:cNvSpPr/>
      </dsp:nvSpPr>
      <dsp:spPr>
        <a:xfrm>
          <a:off x="2250059"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2</a:t>
          </a:r>
        </a:p>
      </dsp:txBody>
      <dsp:txXfrm>
        <a:off x="2748583" y="47894"/>
        <a:ext cx="1495572" cy="997048"/>
      </dsp:txXfrm>
    </dsp:sp>
    <dsp:sp modelId="{D1B8CD20-EBED-45B2-974F-EE7FC9059804}">
      <dsp:nvSpPr>
        <dsp:cNvPr id="0" name=""/>
        <dsp:cNvSpPr/>
      </dsp:nvSpPr>
      <dsp:spPr>
        <a:xfrm>
          <a:off x="4493418" y="47894"/>
          <a:ext cx="2492620" cy="997048"/>
        </a:xfrm>
        <a:prstGeom prst="chevron">
          <a:avLst/>
        </a:prstGeom>
        <a:solidFill>
          <a:srgbClr val="D9D9D9"/>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3</a:t>
          </a:r>
          <a:endParaRPr lang="pt-BR" sz="1400" kern="1200" dirty="0">
            <a:latin typeface="Montserrat Bold" panose="00000800000000000000" pitchFamily="2" charset="0"/>
          </a:endParaRPr>
        </a:p>
      </dsp:txBody>
      <dsp:txXfrm>
        <a:off x="4991942" y="47894"/>
        <a:ext cx="1495572" cy="997048"/>
      </dsp:txXfrm>
    </dsp:sp>
    <dsp:sp modelId="{54D785C3-9A49-4DCF-B41F-EB86985FDE8D}">
      <dsp:nvSpPr>
        <dsp:cNvPr id="0" name=""/>
        <dsp:cNvSpPr/>
      </dsp:nvSpPr>
      <dsp:spPr>
        <a:xfrm>
          <a:off x="6736776" y="47894"/>
          <a:ext cx="2492620" cy="997048"/>
        </a:xfrm>
        <a:prstGeom prst="chevron">
          <a:avLst/>
        </a:prstGeom>
        <a:solidFill>
          <a:srgbClr val="3D67B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4</a:t>
          </a:r>
        </a:p>
      </dsp:txBody>
      <dsp:txXfrm>
        <a:off x="7235300" y="47894"/>
        <a:ext cx="1495572" cy="997048"/>
      </dsp:txXfrm>
    </dsp:sp>
    <dsp:sp modelId="{B501CA6C-9ACA-4A22-B557-0FFC9B63E7D1}">
      <dsp:nvSpPr>
        <dsp:cNvPr id="0" name=""/>
        <dsp:cNvSpPr/>
      </dsp:nvSpPr>
      <dsp:spPr>
        <a:xfrm>
          <a:off x="8980135"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5</a:t>
          </a:r>
          <a:endParaRPr lang="pt-BR" sz="1400" kern="1200" dirty="0">
            <a:latin typeface="Montserrat Bold" panose="00000800000000000000" pitchFamily="2" charset="0"/>
          </a:endParaRPr>
        </a:p>
      </dsp:txBody>
      <dsp:txXfrm>
        <a:off x="9478659" y="47894"/>
        <a:ext cx="1495572" cy="997048"/>
      </dsp:txXfrm>
    </dsp:sp>
    <dsp:sp modelId="{0E4652F9-5FA4-497D-B306-AE20CCBEABA0}">
      <dsp:nvSpPr>
        <dsp:cNvPr id="0" name=""/>
        <dsp:cNvSpPr/>
      </dsp:nvSpPr>
      <dsp:spPr>
        <a:xfrm>
          <a:off x="11223494" y="47894"/>
          <a:ext cx="2492620" cy="997048"/>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pt-BR" sz="1400" kern="1200" dirty="0">
              <a:solidFill>
                <a:prstClr val="white"/>
              </a:solidFill>
              <a:latin typeface="Montserrat Bold" panose="00000800000000000000" pitchFamily="2" charset="0"/>
              <a:ea typeface="+mn-ea"/>
              <a:cs typeface="+mn-cs"/>
            </a:rPr>
            <a:t>Questão 6</a:t>
          </a:r>
          <a:endParaRPr lang="pt-BR" sz="1400" kern="1200" dirty="0">
            <a:latin typeface="Montserrat Bold" panose="00000800000000000000" pitchFamily="2" charset="0"/>
          </a:endParaRPr>
        </a:p>
      </dsp:txBody>
      <dsp:txXfrm>
        <a:off x="11722018" y="47894"/>
        <a:ext cx="1495572" cy="9970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191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46155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042959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5726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55003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942438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63677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20225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72705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259938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98962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299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5705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59414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96282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3" name="Image 0" descr=" ">
            <a:extLst>
              <a:ext uri="{FF2B5EF4-FFF2-40B4-BE49-F238E27FC236}">
                <a16:creationId xmlns:a16="http://schemas.microsoft.com/office/drawing/2014/main" id="{515C5159-47F4-5C96-E1EF-5CE21C63A6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92482" y="912561"/>
            <a:ext cx="9887865" cy="10966948"/>
          </a:xfrm>
          <a:prstGeom prst="rect">
            <a:avLst/>
          </a:prstGeom>
        </p:spPr>
      </p:pic>
      <p:sp>
        <p:nvSpPr>
          <p:cNvPr id="6" name="Espaço Reservado para Imagem 5">
            <a:extLst>
              <a:ext uri="{FF2B5EF4-FFF2-40B4-BE49-F238E27FC236}">
                <a16:creationId xmlns:a16="http://schemas.microsoft.com/office/drawing/2014/main" id="{31632627-70F9-337F-F7CB-EE7A0E0BBA79}"/>
              </a:ext>
            </a:extLst>
          </p:cNvPr>
          <p:cNvSpPr>
            <a:spLocks noGrp="1"/>
          </p:cNvSpPr>
          <p:nvPr>
            <p:ph type="pic" sz="quarter" idx="10"/>
          </p:nvPr>
        </p:nvSpPr>
        <p:spPr>
          <a:xfrm>
            <a:off x="13729906" y="1444624"/>
            <a:ext cx="9888392" cy="10966509"/>
          </a:xfrm>
          <a:prstGeom prst="roundRect">
            <a:avLst>
              <a:gd name="adj" fmla="val 3770"/>
            </a:avLst>
          </a:prstGeom>
        </p:spPr>
        <p:txBody>
          <a:bodyPr/>
          <a:lstStyle/>
          <a:p>
            <a:endParaRPr lang="pt-BR"/>
          </a:p>
        </p:txBody>
      </p:sp>
    </p:spTree>
    <p:extLst>
      <p:ext uri="{BB962C8B-B14F-4D97-AF65-F5344CB8AC3E}">
        <p14:creationId xmlns:p14="http://schemas.microsoft.com/office/powerpoint/2010/main" val="228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F221A2AE-0C2C-59C9-7786-64217D706700}"/>
              </a:ext>
            </a:extLst>
          </p:cNvPr>
          <p:cNvSpPr/>
          <p:nvPr userDrawn="1"/>
        </p:nvSpPr>
        <p:spPr>
          <a:xfrm>
            <a:off x="0" y="8945"/>
            <a:ext cx="24387048" cy="13716000"/>
          </a:xfrm>
          <a:prstGeom prst="rect">
            <a:avLst/>
          </a:prstGeom>
          <a:solidFill>
            <a:srgbClr val="1C1C62">
              <a:alpha val="100000"/>
            </a:srgbClr>
          </a:solidFill>
          <a:ln/>
        </p:spPr>
        <p:txBody>
          <a:bodyPr/>
          <a:lstStyle/>
          <a:p>
            <a:endParaRPr lang="pt-BR"/>
          </a:p>
        </p:txBody>
      </p:sp>
    </p:spTree>
    <p:extLst>
      <p:ext uri="{BB962C8B-B14F-4D97-AF65-F5344CB8AC3E}">
        <p14:creationId xmlns:p14="http://schemas.microsoft.com/office/powerpoint/2010/main" val="194534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F221A2AE-0C2C-59C9-7786-64217D706700}"/>
              </a:ext>
            </a:extLst>
          </p:cNvPr>
          <p:cNvSpPr/>
          <p:nvPr userDrawn="1"/>
        </p:nvSpPr>
        <p:spPr>
          <a:xfrm>
            <a:off x="0" y="8945"/>
            <a:ext cx="24387048" cy="13716000"/>
          </a:xfrm>
          <a:prstGeom prst="rect">
            <a:avLst/>
          </a:prstGeom>
          <a:solidFill>
            <a:srgbClr val="1C1C62">
              <a:alpha val="100000"/>
            </a:srgbClr>
          </a:solidFill>
          <a:ln/>
        </p:spPr>
        <p:txBody>
          <a:bodyPr/>
          <a:lstStyle/>
          <a:p>
            <a:endParaRPr lang="pt-BR"/>
          </a:p>
        </p:txBody>
      </p:sp>
      <p:pic>
        <p:nvPicPr>
          <p:cNvPr id="3" name="Image 0" descr=" ">
            <a:extLst>
              <a:ext uri="{FF2B5EF4-FFF2-40B4-BE49-F238E27FC236}">
                <a16:creationId xmlns:a16="http://schemas.microsoft.com/office/drawing/2014/main" id="{87592850-5B86-F54E-8C66-29C13962D3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92482" y="912561"/>
            <a:ext cx="9887865" cy="10966948"/>
          </a:xfrm>
          <a:prstGeom prst="rect">
            <a:avLst/>
          </a:prstGeom>
        </p:spPr>
      </p:pic>
      <p:sp>
        <p:nvSpPr>
          <p:cNvPr id="4" name="Espaço Reservado para Imagem 5">
            <a:extLst>
              <a:ext uri="{FF2B5EF4-FFF2-40B4-BE49-F238E27FC236}">
                <a16:creationId xmlns:a16="http://schemas.microsoft.com/office/drawing/2014/main" id="{5878DA1A-2C1E-E86F-9C8C-CBE1A312354D}"/>
              </a:ext>
            </a:extLst>
          </p:cNvPr>
          <p:cNvSpPr>
            <a:spLocks noGrp="1"/>
          </p:cNvSpPr>
          <p:nvPr>
            <p:ph type="pic" sz="quarter" idx="10"/>
          </p:nvPr>
        </p:nvSpPr>
        <p:spPr>
          <a:xfrm>
            <a:off x="12406434" y="1444624"/>
            <a:ext cx="9888392" cy="10966509"/>
          </a:xfrm>
          <a:prstGeom prst="roundRect">
            <a:avLst>
              <a:gd name="adj" fmla="val 3770"/>
            </a:avLst>
          </a:prstGeom>
        </p:spPr>
        <p:txBody>
          <a:bodyPr/>
          <a:lstStyle/>
          <a:p>
            <a:endParaRPr lang="pt-BR"/>
          </a:p>
        </p:txBody>
      </p:sp>
    </p:spTree>
    <p:extLst>
      <p:ext uri="{BB962C8B-B14F-4D97-AF65-F5344CB8AC3E}">
        <p14:creationId xmlns:p14="http://schemas.microsoft.com/office/powerpoint/2010/main" val="763231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chemeClr val="bg2">
            <a:lumMod val="90000"/>
          </a:schemeClr>
        </a:solidFill>
        <a:effectLst/>
      </p:bgPr>
    </p:bg>
    <p:spTree>
      <p:nvGrpSpPr>
        <p:cNvPr id="1" name=""/>
        <p:cNvGrpSpPr/>
        <p:nvPr/>
      </p:nvGrpSpPr>
      <p:grpSpPr>
        <a:xfrm>
          <a:off x="0" y="0"/>
          <a:ext cx="0" cy="0"/>
          <a:chOff x="0" y="0"/>
          <a:chExt cx="0" cy="0"/>
        </a:xfrm>
      </p:grpSpPr>
      <p:pic>
        <p:nvPicPr>
          <p:cNvPr id="6" name="Image 3"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364" y="6858000"/>
            <a:ext cx="19660825" cy="128446"/>
          </a:xfrm>
          <a:prstGeom prst="rect">
            <a:avLst/>
          </a:prstGeom>
        </p:spPr>
      </p:pic>
      <p:sp>
        <p:nvSpPr>
          <p:cNvPr id="13" name="CustomShape 1">
            <a:extLst>
              <a:ext uri="{FF2B5EF4-FFF2-40B4-BE49-F238E27FC236}">
                <a16:creationId xmlns:a16="http://schemas.microsoft.com/office/drawing/2014/main" id="{52BB3671-B89D-C173-2454-54A22F5FC32A}"/>
              </a:ext>
            </a:extLst>
          </p:cNvPr>
          <p:cNvSpPr/>
          <p:nvPr/>
        </p:nvSpPr>
        <p:spPr>
          <a:xfrm>
            <a:off x="1905364" y="5550601"/>
            <a:ext cx="18973435" cy="1178954"/>
          </a:xfrm>
          <a:prstGeom prst="rect">
            <a:avLst/>
          </a:prstGeom>
          <a:noFill/>
          <a:ln w="0">
            <a:noFill/>
          </a:ln>
        </p:spPr>
        <p:style>
          <a:lnRef idx="0">
            <a:scrgbClr r="0" g="0" b="0"/>
          </a:lnRef>
          <a:fillRef idx="0">
            <a:scrgbClr r="0" g="0" b="0"/>
          </a:fillRef>
          <a:effectRef idx="0">
            <a:scrgbClr r="0" g="0" b="0"/>
          </a:effectRef>
          <a:fontRef idx="minor"/>
        </p:style>
        <p:txBody>
          <a:bodyPr wrap="square" lIns="180000" tIns="90000" rIns="180000" bIns="90000">
            <a:spAutoFit/>
          </a:bodyPr>
          <a:lstStyle/>
          <a:p>
            <a:pPr>
              <a:lnSpc>
                <a:spcPct val="90000"/>
              </a:lnSpc>
            </a:pPr>
            <a:r>
              <a:rPr lang="en-US" sz="7200" b="1" spc="-2" dirty="0" err="1">
                <a:latin typeface="Montserrat"/>
              </a:rPr>
              <a:t>Desafio</a:t>
            </a:r>
            <a:r>
              <a:rPr lang="en-US" sz="7200" b="1" spc="-2" dirty="0">
                <a:latin typeface="Montserrat"/>
              </a:rPr>
              <a:t> de </a:t>
            </a:r>
            <a:r>
              <a:rPr lang="en-US" sz="7200" b="1" spc="-2" dirty="0" err="1">
                <a:latin typeface="Montserrat"/>
              </a:rPr>
              <a:t>aprendizado</a:t>
            </a:r>
            <a:r>
              <a:rPr lang="en-US" sz="7200" b="1" spc="-2" dirty="0">
                <a:latin typeface="Montserrat"/>
              </a:rPr>
              <a:t> de </a:t>
            </a:r>
            <a:r>
              <a:rPr lang="en-US" sz="7200" b="1" spc="-2" dirty="0" err="1">
                <a:latin typeface="Montserrat"/>
              </a:rPr>
              <a:t>máquina</a:t>
            </a:r>
            <a:endParaRPr lang="pt-BR" sz="7200" spc="-2" dirty="0">
              <a:latin typeface="Arial"/>
            </a:endParaRPr>
          </a:p>
        </p:txBody>
      </p:sp>
      <p:pic>
        <p:nvPicPr>
          <p:cNvPr id="1026" name="Picture 2">
            <a:extLst>
              <a:ext uri="{FF2B5EF4-FFF2-40B4-BE49-F238E27FC236}">
                <a16:creationId xmlns:a16="http://schemas.microsoft.com/office/drawing/2014/main" id="{482B818E-1E2E-46C2-80CC-8B0D7F562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4387175" cy="4711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extLst>
              <p:ext uri="{D42A27DB-BD31-4B8C-83A1-F6EECF244321}">
                <p14:modId xmlns:p14="http://schemas.microsoft.com/office/powerpoint/2010/main" val="285165369"/>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8953161" cy="954107"/>
          </a:xfrm>
          <a:prstGeom prst="rect">
            <a:avLst/>
          </a:prstGeom>
          <a:noFill/>
        </p:spPr>
        <p:txBody>
          <a:bodyPr wrap="square">
            <a:spAutoFit/>
          </a:bodyPr>
          <a:lstStyle/>
          <a:p>
            <a:r>
              <a:rPr lang="pt-BR" sz="2800" b="1" dirty="0"/>
              <a:t>Usar </a:t>
            </a:r>
            <a:r>
              <a:rPr lang="pt-BR" sz="2800" b="1" dirty="0" err="1"/>
              <a:t>Naive</a:t>
            </a:r>
            <a:r>
              <a:rPr lang="pt-BR" sz="2800" b="1" dirty="0"/>
              <a:t> </a:t>
            </a:r>
            <a:r>
              <a:rPr lang="pt-BR" sz="2800" b="1" dirty="0" err="1"/>
              <a:t>Bayes</a:t>
            </a:r>
            <a:r>
              <a:rPr lang="pt-BR" sz="2800" b="1" dirty="0"/>
              <a:t> para prever o alinhamento dos super-heróis (bom ou mau).</a:t>
            </a:r>
          </a:p>
          <a:p>
            <a:r>
              <a:rPr lang="pt-BR" sz="2800" b="1" dirty="0"/>
              <a:t>Explicar as hipóteses do </a:t>
            </a:r>
            <a:r>
              <a:rPr lang="pt-BR" sz="2800" b="1" dirty="0" err="1"/>
              <a:t>Naive</a:t>
            </a:r>
            <a:r>
              <a:rPr lang="pt-BR" sz="2800" b="1" dirty="0"/>
              <a:t> </a:t>
            </a:r>
            <a:r>
              <a:rPr lang="pt-BR" sz="2800" b="1" dirty="0" err="1"/>
              <a:t>Bayes</a:t>
            </a:r>
            <a:r>
              <a:rPr lang="pt-BR" sz="2800" b="1" dirty="0"/>
              <a:t>, influências das características do conjunto de dados e avaliação dos resultados.</a:t>
            </a:r>
          </a:p>
        </p:txBody>
      </p:sp>
      <p:sp>
        <p:nvSpPr>
          <p:cNvPr id="8" name="CaixaDeTexto 7">
            <a:extLst>
              <a:ext uri="{FF2B5EF4-FFF2-40B4-BE49-F238E27FC236}">
                <a16:creationId xmlns:a16="http://schemas.microsoft.com/office/drawing/2014/main" id="{A76AEC99-3876-4565-A081-1892A5BAB77C}"/>
              </a:ext>
            </a:extLst>
          </p:cNvPr>
          <p:cNvSpPr txBox="1"/>
          <p:nvPr/>
        </p:nvSpPr>
        <p:spPr>
          <a:xfrm>
            <a:off x="8421323" y="3306663"/>
            <a:ext cx="15354300" cy="10002738"/>
          </a:xfrm>
          <a:prstGeom prst="rect">
            <a:avLst/>
          </a:prstGeom>
          <a:noFill/>
        </p:spPr>
        <p:txBody>
          <a:bodyPr wrap="square" rtlCol="0">
            <a:spAutoFit/>
          </a:bodyPr>
          <a:lstStyle/>
          <a:p>
            <a:pPr algn="just"/>
            <a:r>
              <a:rPr lang="pt-BR" sz="2800" dirty="0">
                <a:solidFill>
                  <a:srgbClr val="3C4043"/>
                </a:solidFill>
                <a:latin typeface="Inter"/>
              </a:rPr>
              <a:t>Nesta análise a categoria 'neutral' foi removida do estudo, ficando apenas as categorias “</a:t>
            </a:r>
            <a:r>
              <a:rPr lang="pt-BR" sz="2800" dirty="0" err="1">
                <a:solidFill>
                  <a:srgbClr val="3C4043"/>
                </a:solidFill>
                <a:latin typeface="Inter"/>
              </a:rPr>
              <a:t>good</a:t>
            </a:r>
            <a:r>
              <a:rPr lang="pt-BR" sz="2800" dirty="0">
                <a:solidFill>
                  <a:srgbClr val="3C4043"/>
                </a:solidFill>
                <a:latin typeface="Inter"/>
              </a:rPr>
              <a:t>” e “</a:t>
            </a:r>
            <a:r>
              <a:rPr lang="pt-BR" sz="2800" dirty="0" err="1">
                <a:solidFill>
                  <a:srgbClr val="3C4043"/>
                </a:solidFill>
                <a:latin typeface="Inter"/>
              </a:rPr>
              <a:t>bad</a:t>
            </a:r>
            <a:r>
              <a:rPr lang="pt-BR" sz="2800" dirty="0">
                <a:solidFill>
                  <a:srgbClr val="3C4043"/>
                </a:solidFill>
                <a:latin typeface="Inter"/>
              </a:rPr>
              <a:t>”.</a:t>
            </a:r>
          </a:p>
          <a:p>
            <a:pPr algn="just"/>
            <a:endParaRPr lang="pt-BR" sz="2800" dirty="0">
              <a:solidFill>
                <a:srgbClr val="3C4043"/>
              </a:solidFill>
              <a:latin typeface="Inter"/>
            </a:endParaRPr>
          </a:p>
          <a:p>
            <a:pPr algn="just"/>
            <a:r>
              <a:rPr lang="pt-BR" sz="2800" dirty="0">
                <a:solidFill>
                  <a:srgbClr val="3C4043"/>
                </a:solidFill>
                <a:latin typeface="Inter"/>
              </a:rPr>
              <a:t>A acurácia, que é a proporção de previsões corretas sobre o total de previsões feitas, de 0.57 (ou 57%) significa que o modelo classificou corretamente 57% dos heróis como "bons" ou "maus". Isso indica que o modelo está apenas um pouco melhor do que um classificador aleatório, sugerindo que o </a:t>
            </a:r>
            <a:r>
              <a:rPr lang="pt-BR" sz="2800" dirty="0" err="1">
                <a:solidFill>
                  <a:srgbClr val="3C4043"/>
                </a:solidFill>
                <a:latin typeface="Inter"/>
              </a:rPr>
              <a:t>Naive</a:t>
            </a:r>
            <a:r>
              <a:rPr lang="pt-BR" sz="2800" dirty="0">
                <a:solidFill>
                  <a:srgbClr val="3C4043"/>
                </a:solidFill>
                <a:latin typeface="Inter"/>
              </a:rPr>
              <a:t> </a:t>
            </a:r>
            <a:r>
              <a:rPr lang="pt-BR" sz="2800" dirty="0" err="1">
                <a:solidFill>
                  <a:srgbClr val="3C4043"/>
                </a:solidFill>
                <a:latin typeface="Inter"/>
              </a:rPr>
              <a:t>Bayes</a:t>
            </a:r>
            <a:r>
              <a:rPr lang="pt-BR" sz="2800" dirty="0">
                <a:solidFill>
                  <a:srgbClr val="3C4043"/>
                </a:solidFill>
                <a:latin typeface="Inter"/>
              </a:rPr>
              <a:t> pode não estar capturando bem a complexidade dos dados.</a:t>
            </a:r>
          </a:p>
          <a:p>
            <a:pPr algn="just"/>
            <a:endParaRPr lang="pt-BR" sz="2800" dirty="0">
              <a:solidFill>
                <a:srgbClr val="3C4043"/>
              </a:solidFill>
              <a:latin typeface="Inter"/>
            </a:endParaRPr>
          </a:p>
          <a:p>
            <a:pPr algn="just"/>
            <a:r>
              <a:rPr lang="pt-BR" sz="2800" dirty="0">
                <a:solidFill>
                  <a:srgbClr val="3C4043"/>
                </a:solidFill>
                <a:latin typeface="Inter"/>
              </a:rPr>
              <a:t>O modelo faz uma quantidade razoável de erros, onde 53 heróis maus foram classificados como bons, e 59 heróis bons foram classificados como maus. Isso mostra que o modelo está errando em proporções semelhantes para ambas as classes.</a:t>
            </a:r>
          </a:p>
          <a:p>
            <a:pPr algn="just"/>
            <a:endParaRPr lang="pt-BR" sz="2800" dirty="0">
              <a:solidFill>
                <a:srgbClr val="3C4043"/>
              </a:solidFill>
              <a:latin typeface="Inter"/>
            </a:endParaRPr>
          </a:p>
          <a:p>
            <a:pPr algn="just"/>
            <a:r>
              <a:rPr lang="pt-BR" sz="2800" dirty="0" err="1">
                <a:solidFill>
                  <a:srgbClr val="3C4043"/>
                </a:solidFill>
                <a:latin typeface="Inter"/>
              </a:rPr>
              <a:t>Precision</a:t>
            </a:r>
            <a:r>
              <a:rPr lang="pt-BR" sz="2800" dirty="0">
                <a:solidFill>
                  <a:srgbClr val="3C4043"/>
                </a:solidFill>
                <a:latin typeface="Inter"/>
              </a:rPr>
              <a:t>, que é a p</a:t>
            </a:r>
            <a:r>
              <a:rPr lang="pt-BR" sz="2800" dirty="0"/>
              <a:t>roporção de previsões corretas para cada classe</a:t>
            </a:r>
            <a:r>
              <a:rPr lang="pt-BR" sz="2800" dirty="0">
                <a:solidFill>
                  <a:srgbClr val="3C4043"/>
                </a:solidFill>
                <a:latin typeface="Inter"/>
              </a:rPr>
              <a:t>, apresentou os valores de  0.56 para “maus” e 0.59 para “bons”. </a:t>
            </a:r>
          </a:p>
          <a:p>
            <a:pPr algn="just"/>
            <a:endParaRPr lang="pt-BR" sz="2800" dirty="0">
              <a:solidFill>
                <a:srgbClr val="3C4043"/>
              </a:solidFill>
              <a:latin typeface="Inter"/>
            </a:endParaRPr>
          </a:p>
          <a:p>
            <a:pPr algn="just"/>
            <a:r>
              <a:rPr lang="pt-BR" sz="2800" dirty="0">
                <a:solidFill>
                  <a:srgbClr val="3C4043"/>
                </a:solidFill>
                <a:latin typeface="Inter"/>
              </a:rPr>
              <a:t>Recall, que é a p</a:t>
            </a:r>
            <a:r>
              <a:rPr lang="pt-BR" sz="2800" dirty="0"/>
              <a:t>roporção de casos reais corretamente classificados, apresentou os valores de</a:t>
            </a:r>
            <a:r>
              <a:rPr lang="pt-BR" sz="2800" dirty="0">
                <a:solidFill>
                  <a:srgbClr val="3C4043"/>
                </a:solidFill>
                <a:latin typeface="Inter"/>
              </a:rPr>
              <a:t> 0.58 para “maus” e 0.56 para “bons”. </a:t>
            </a:r>
          </a:p>
          <a:p>
            <a:pPr algn="just"/>
            <a:endParaRPr lang="pt-BR" sz="2800" dirty="0">
              <a:solidFill>
                <a:srgbClr val="3C4043"/>
              </a:solidFill>
              <a:latin typeface="Inter"/>
            </a:endParaRPr>
          </a:p>
          <a:p>
            <a:pPr algn="just"/>
            <a:r>
              <a:rPr lang="pt-BR" sz="2800" dirty="0">
                <a:solidFill>
                  <a:srgbClr val="3C4043"/>
                </a:solidFill>
                <a:latin typeface="Inter"/>
              </a:rPr>
              <a:t>F1-score: que é a m</a:t>
            </a:r>
            <a:r>
              <a:rPr lang="pt-BR" sz="2800" dirty="0"/>
              <a:t>édia harmônica entre precisão e recall, apresentou os valores de </a:t>
            </a:r>
            <a:r>
              <a:rPr lang="pt-BR" sz="2800" dirty="0">
                <a:solidFill>
                  <a:srgbClr val="3C4043"/>
                </a:solidFill>
                <a:latin typeface="Inter"/>
              </a:rPr>
              <a:t>0.57 para ambas categorias. </a:t>
            </a:r>
          </a:p>
          <a:p>
            <a:pPr algn="just"/>
            <a:endParaRPr lang="pt-BR" sz="2800" dirty="0">
              <a:solidFill>
                <a:srgbClr val="3C4043"/>
              </a:solidFill>
              <a:latin typeface="Inter"/>
            </a:endParaRPr>
          </a:p>
          <a:p>
            <a:pPr algn="just"/>
            <a:r>
              <a:rPr lang="pt-BR" sz="2800" dirty="0">
                <a:solidFill>
                  <a:srgbClr val="3C4043"/>
                </a:solidFill>
                <a:latin typeface="Inter"/>
              </a:rPr>
              <a:t>O </a:t>
            </a:r>
            <a:r>
              <a:rPr lang="pt-BR" sz="2800" dirty="0" err="1">
                <a:solidFill>
                  <a:srgbClr val="3C4043"/>
                </a:solidFill>
                <a:latin typeface="Inter"/>
              </a:rPr>
              <a:t>Naive</a:t>
            </a:r>
            <a:r>
              <a:rPr lang="pt-BR" sz="2800" dirty="0">
                <a:solidFill>
                  <a:srgbClr val="3C4043"/>
                </a:solidFill>
                <a:latin typeface="Inter"/>
              </a:rPr>
              <a:t> </a:t>
            </a:r>
            <a:r>
              <a:rPr lang="pt-BR" sz="2800" dirty="0" err="1">
                <a:solidFill>
                  <a:srgbClr val="3C4043"/>
                </a:solidFill>
                <a:latin typeface="Inter"/>
              </a:rPr>
              <a:t>Bayes</a:t>
            </a:r>
            <a:r>
              <a:rPr lang="pt-BR" sz="2800" dirty="0">
                <a:solidFill>
                  <a:srgbClr val="3C4043"/>
                </a:solidFill>
                <a:latin typeface="Inter"/>
              </a:rPr>
              <a:t>, por ser um algoritmo simples que assume independência entre as variáveis, pode não estar capturando todas as complexidades dos dados. Isso sugere que um algoritmo mais avançado para tentar melhorar o desempenho.</a:t>
            </a:r>
          </a:p>
        </p:txBody>
      </p:sp>
      <p:pic>
        <p:nvPicPr>
          <p:cNvPr id="9" name="Imagem 8">
            <a:extLst>
              <a:ext uri="{FF2B5EF4-FFF2-40B4-BE49-F238E27FC236}">
                <a16:creationId xmlns:a16="http://schemas.microsoft.com/office/drawing/2014/main" id="{B2423166-0509-46CC-BC55-A51CC0A999BD}"/>
              </a:ext>
            </a:extLst>
          </p:cNvPr>
          <p:cNvPicPr>
            <a:picLocks noChangeAspect="1"/>
          </p:cNvPicPr>
          <p:nvPr/>
        </p:nvPicPr>
        <p:blipFill>
          <a:blip r:embed="rId8"/>
          <a:stretch>
            <a:fillRect/>
          </a:stretch>
        </p:blipFill>
        <p:spPr>
          <a:xfrm>
            <a:off x="611553" y="3306663"/>
            <a:ext cx="7809770" cy="4599087"/>
          </a:xfrm>
          <a:prstGeom prst="rect">
            <a:avLst/>
          </a:prstGeom>
        </p:spPr>
      </p:pic>
    </p:spTree>
    <p:extLst>
      <p:ext uri="{BB962C8B-B14F-4D97-AF65-F5344CB8AC3E}">
        <p14:creationId xmlns:p14="http://schemas.microsoft.com/office/powerpoint/2010/main" val="319078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extLst>
              <p:ext uri="{D42A27DB-BD31-4B8C-83A1-F6EECF244321}">
                <p14:modId xmlns:p14="http://schemas.microsoft.com/office/powerpoint/2010/main" val="1824536483"/>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954107"/>
          </a:xfrm>
          <a:prstGeom prst="rect">
            <a:avLst/>
          </a:prstGeom>
          <a:noFill/>
        </p:spPr>
        <p:txBody>
          <a:bodyPr wrap="square">
            <a:spAutoFit/>
          </a:bodyPr>
          <a:lstStyle/>
          <a:p>
            <a:r>
              <a:rPr lang="pt-BR" sz="2800" b="1" dirty="0"/>
              <a:t>Executar um algoritmo de classificação de escolha própria.</a:t>
            </a:r>
          </a:p>
          <a:p>
            <a:r>
              <a:rPr lang="pt-BR" sz="2800" b="1" dirty="0"/>
              <a:t>Comparar as suposições e resultados do novo algoritmo com o </a:t>
            </a:r>
            <a:r>
              <a:rPr lang="pt-BR" sz="2800" b="1" dirty="0" err="1"/>
              <a:t>Naive</a:t>
            </a:r>
            <a:r>
              <a:rPr lang="pt-BR" sz="2800" b="1" dirty="0"/>
              <a:t> </a:t>
            </a:r>
            <a:r>
              <a:rPr lang="pt-BR" sz="2800" b="1" dirty="0" err="1"/>
              <a:t>Bayes</a:t>
            </a:r>
            <a:r>
              <a:rPr lang="pt-BR" sz="2800" b="1" dirty="0"/>
              <a:t>.</a:t>
            </a:r>
          </a:p>
        </p:txBody>
      </p:sp>
      <p:pic>
        <p:nvPicPr>
          <p:cNvPr id="10" name="Imagem 9">
            <a:extLst>
              <a:ext uri="{FF2B5EF4-FFF2-40B4-BE49-F238E27FC236}">
                <a16:creationId xmlns:a16="http://schemas.microsoft.com/office/drawing/2014/main" id="{1C9BB106-100D-477F-96BD-2010EFA0FEC3}"/>
              </a:ext>
            </a:extLst>
          </p:cNvPr>
          <p:cNvPicPr>
            <a:picLocks noChangeAspect="1"/>
          </p:cNvPicPr>
          <p:nvPr/>
        </p:nvPicPr>
        <p:blipFill>
          <a:blip r:embed="rId8"/>
          <a:stretch>
            <a:fillRect/>
          </a:stretch>
        </p:blipFill>
        <p:spPr>
          <a:xfrm>
            <a:off x="1220788" y="3862387"/>
            <a:ext cx="7428556" cy="4329113"/>
          </a:xfrm>
          <a:prstGeom prst="rect">
            <a:avLst/>
          </a:prstGeom>
        </p:spPr>
      </p:pic>
      <p:sp>
        <p:nvSpPr>
          <p:cNvPr id="12" name="CaixaDeTexto 11">
            <a:extLst>
              <a:ext uri="{FF2B5EF4-FFF2-40B4-BE49-F238E27FC236}">
                <a16:creationId xmlns:a16="http://schemas.microsoft.com/office/drawing/2014/main" id="{84487E4B-032C-464A-9B3C-E650ED06F316}"/>
              </a:ext>
            </a:extLst>
          </p:cNvPr>
          <p:cNvSpPr txBox="1"/>
          <p:nvPr/>
        </p:nvSpPr>
        <p:spPr>
          <a:xfrm>
            <a:off x="8901112" y="4549676"/>
            <a:ext cx="14739937" cy="5693866"/>
          </a:xfrm>
          <a:prstGeom prst="rect">
            <a:avLst/>
          </a:prstGeom>
          <a:noFill/>
        </p:spPr>
        <p:txBody>
          <a:bodyPr wrap="square">
            <a:spAutoFit/>
          </a:bodyPr>
          <a:lstStyle/>
          <a:p>
            <a:pPr algn="just"/>
            <a:r>
              <a:rPr lang="pt-BR" sz="2800" dirty="0">
                <a:solidFill>
                  <a:srgbClr val="3C4043"/>
                </a:solidFill>
                <a:latin typeface="Inter"/>
              </a:rPr>
              <a:t>O modelo escolhido </a:t>
            </a:r>
            <a:r>
              <a:rPr lang="pt-BR" sz="2800" dirty="0" err="1">
                <a:solidFill>
                  <a:srgbClr val="3C4043"/>
                </a:solidFill>
                <a:latin typeface="Inter"/>
              </a:rPr>
              <a:t>Random</a:t>
            </a:r>
            <a:r>
              <a:rPr lang="pt-BR" sz="2800" dirty="0">
                <a:solidFill>
                  <a:srgbClr val="3C4043"/>
                </a:solidFill>
                <a:latin typeface="Inter"/>
              </a:rPr>
              <a:t> Forest </a:t>
            </a:r>
            <a:r>
              <a:rPr lang="pt-BR" sz="2800" dirty="0" err="1">
                <a:solidFill>
                  <a:srgbClr val="3C4043"/>
                </a:solidFill>
                <a:latin typeface="Inter"/>
              </a:rPr>
              <a:t>Classifier</a:t>
            </a:r>
            <a:r>
              <a:rPr lang="pt-BR" sz="2800" dirty="0">
                <a:solidFill>
                  <a:srgbClr val="3C4043"/>
                </a:solidFill>
                <a:latin typeface="Inter"/>
              </a:rPr>
              <a:t> apresenta um bom desempenho geral:</a:t>
            </a:r>
          </a:p>
          <a:p>
            <a:pPr algn="just"/>
            <a:endParaRPr lang="pt-BR" sz="2800" dirty="0">
              <a:solidFill>
                <a:srgbClr val="3C4043"/>
              </a:solidFill>
              <a:latin typeface="Inter"/>
            </a:endParaRPr>
          </a:p>
          <a:p>
            <a:pPr algn="just"/>
            <a:r>
              <a:rPr lang="pt-BR" sz="2800" dirty="0">
                <a:solidFill>
                  <a:srgbClr val="3C4043"/>
                </a:solidFill>
                <a:latin typeface="Inter"/>
              </a:rPr>
              <a:t>A acurácia de 78% indica que o modelo tem uma boa taxa geral de classificações corretas.</a:t>
            </a:r>
          </a:p>
          <a:p>
            <a:pPr algn="just"/>
            <a:endParaRPr lang="pt-BR" sz="2800" dirty="0">
              <a:solidFill>
                <a:srgbClr val="3C4043"/>
              </a:solidFill>
              <a:latin typeface="Inter"/>
            </a:endParaRPr>
          </a:p>
          <a:p>
            <a:pPr algn="just"/>
            <a:r>
              <a:rPr lang="pt-BR" sz="2800" dirty="0">
                <a:solidFill>
                  <a:srgbClr val="3C4043"/>
                </a:solidFill>
                <a:latin typeface="Inter"/>
              </a:rPr>
              <a:t>A precisão e o recall são razoavelmente equilibrados para ambas as classes. A classe 1 tem uma ligeira vantagem em precisão, enquanto a classe 0 tem um recall mais alto.</a:t>
            </a:r>
          </a:p>
          <a:p>
            <a:pPr algn="just"/>
            <a:endParaRPr lang="pt-BR" sz="2800" dirty="0">
              <a:solidFill>
                <a:srgbClr val="3C4043"/>
              </a:solidFill>
              <a:latin typeface="Inter"/>
            </a:endParaRPr>
          </a:p>
          <a:p>
            <a:pPr algn="just"/>
            <a:r>
              <a:rPr lang="pt-BR" sz="2800" dirty="0">
                <a:solidFill>
                  <a:srgbClr val="3C4043"/>
                </a:solidFill>
                <a:latin typeface="Inter"/>
              </a:rPr>
              <a:t>Ambos os F1-scores são altos (acima de 0,75), indicando um bom equilíbrio entre precisão e recall.</a:t>
            </a:r>
          </a:p>
          <a:p>
            <a:pPr algn="just"/>
            <a:endParaRPr lang="pt-BR" sz="2800" dirty="0">
              <a:solidFill>
                <a:srgbClr val="3C4043"/>
              </a:solidFill>
              <a:latin typeface="Inter"/>
            </a:endParaRPr>
          </a:p>
          <a:p>
            <a:pPr algn="just"/>
            <a:r>
              <a:rPr lang="pt-BR" sz="2800" dirty="0">
                <a:solidFill>
                  <a:srgbClr val="3C4043"/>
                </a:solidFill>
                <a:latin typeface="Inter"/>
              </a:rPr>
              <a:t>O modelo é eficiente na classificação de ambas as classes, com uma leve vantagem em precisão para a classe 1. As métricas sugerem que o </a:t>
            </a:r>
            <a:r>
              <a:rPr lang="pt-BR" sz="2800" dirty="0" err="1">
                <a:solidFill>
                  <a:srgbClr val="3C4043"/>
                </a:solidFill>
                <a:latin typeface="Inter"/>
              </a:rPr>
              <a:t>Random</a:t>
            </a:r>
            <a:r>
              <a:rPr lang="pt-BR" sz="2800" dirty="0">
                <a:solidFill>
                  <a:srgbClr val="3C4043"/>
                </a:solidFill>
                <a:latin typeface="Inter"/>
              </a:rPr>
              <a:t> Forest é um bom modelo para essa tarefa, especialmente considerando o equilíbrio entre precisão e recall em ambas as classes. O desempenho é robusto e atende bem aos requisitos gerais para uma tarefa de classificação</a:t>
            </a:r>
            <a:r>
              <a:rPr lang="pt-BR" dirty="0"/>
              <a:t>.</a:t>
            </a:r>
          </a:p>
        </p:txBody>
      </p:sp>
    </p:spTree>
    <p:extLst>
      <p:ext uri="{BB962C8B-B14F-4D97-AF65-F5344CB8AC3E}">
        <p14:creationId xmlns:p14="http://schemas.microsoft.com/office/powerpoint/2010/main" val="9152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954107"/>
          </a:xfrm>
          <a:prstGeom prst="rect">
            <a:avLst/>
          </a:prstGeom>
          <a:noFill/>
        </p:spPr>
        <p:txBody>
          <a:bodyPr wrap="square">
            <a:spAutoFit/>
          </a:bodyPr>
          <a:lstStyle/>
          <a:p>
            <a:r>
              <a:rPr lang="pt-BR" sz="2800" b="1" dirty="0"/>
              <a:t>Executar um algoritmo de classificação de escolha própria.</a:t>
            </a:r>
          </a:p>
          <a:p>
            <a:r>
              <a:rPr lang="pt-BR" sz="2800" b="1" dirty="0"/>
              <a:t>Comparar as suposições e resultados do novo algoritmo com o </a:t>
            </a:r>
            <a:r>
              <a:rPr lang="pt-BR" sz="2800" b="1" dirty="0" err="1"/>
              <a:t>Naive</a:t>
            </a:r>
            <a:r>
              <a:rPr lang="pt-BR" sz="2800" b="1" dirty="0"/>
              <a:t> </a:t>
            </a:r>
            <a:r>
              <a:rPr lang="pt-BR" sz="2800" b="1" dirty="0" err="1"/>
              <a:t>Bayes</a:t>
            </a:r>
            <a:r>
              <a:rPr lang="pt-BR" sz="2800" b="1" dirty="0"/>
              <a:t>.</a:t>
            </a:r>
          </a:p>
        </p:txBody>
      </p:sp>
      <p:pic>
        <p:nvPicPr>
          <p:cNvPr id="5" name="Imagem 4">
            <a:extLst>
              <a:ext uri="{FF2B5EF4-FFF2-40B4-BE49-F238E27FC236}">
                <a16:creationId xmlns:a16="http://schemas.microsoft.com/office/drawing/2014/main" id="{88997599-B7BA-437C-B67D-C5395D634D09}"/>
              </a:ext>
            </a:extLst>
          </p:cNvPr>
          <p:cNvPicPr>
            <a:picLocks noChangeAspect="1"/>
          </p:cNvPicPr>
          <p:nvPr/>
        </p:nvPicPr>
        <p:blipFill>
          <a:blip r:embed="rId8"/>
          <a:stretch>
            <a:fillRect/>
          </a:stretch>
        </p:blipFill>
        <p:spPr>
          <a:xfrm>
            <a:off x="946728" y="3242845"/>
            <a:ext cx="8311571" cy="4930180"/>
          </a:xfrm>
          <a:prstGeom prst="rect">
            <a:avLst/>
          </a:prstGeom>
        </p:spPr>
      </p:pic>
      <p:sp>
        <p:nvSpPr>
          <p:cNvPr id="8" name="CaixaDeTexto 7">
            <a:extLst>
              <a:ext uri="{FF2B5EF4-FFF2-40B4-BE49-F238E27FC236}">
                <a16:creationId xmlns:a16="http://schemas.microsoft.com/office/drawing/2014/main" id="{95680ACC-1ED4-4E62-A8C3-B3AB7B3CD196}"/>
              </a:ext>
            </a:extLst>
          </p:cNvPr>
          <p:cNvSpPr txBox="1"/>
          <p:nvPr/>
        </p:nvSpPr>
        <p:spPr>
          <a:xfrm>
            <a:off x="9667609" y="3550136"/>
            <a:ext cx="13573391" cy="2677656"/>
          </a:xfrm>
          <a:prstGeom prst="rect">
            <a:avLst/>
          </a:prstGeom>
          <a:noFill/>
        </p:spPr>
        <p:txBody>
          <a:bodyPr wrap="square">
            <a:spAutoFit/>
          </a:bodyPr>
          <a:lstStyle/>
          <a:p>
            <a:pPr algn="just"/>
            <a:r>
              <a:rPr lang="pt-BR" sz="2800" dirty="0">
                <a:solidFill>
                  <a:srgbClr val="3C4043"/>
                </a:solidFill>
                <a:latin typeface="Inter"/>
              </a:rPr>
              <a:t>As variáveis </a:t>
            </a:r>
            <a:r>
              <a:rPr lang="pt-BR" sz="2800" dirty="0" err="1">
                <a:solidFill>
                  <a:srgbClr val="3C4043"/>
                </a:solidFill>
                <a:latin typeface="Inter"/>
              </a:rPr>
              <a:t>Weight</a:t>
            </a:r>
            <a:r>
              <a:rPr lang="pt-BR" sz="2800" dirty="0">
                <a:solidFill>
                  <a:srgbClr val="3C4043"/>
                </a:solidFill>
                <a:latin typeface="Inter"/>
              </a:rPr>
              <a:t> e Total de Poder são as mais importantes para a classificação, seguidas por </a:t>
            </a:r>
            <a:r>
              <a:rPr lang="pt-BR" sz="2800" dirty="0" err="1">
                <a:solidFill>
                  <a:srgbClr val="3C4043"/>
                </a:solidFill>
                <a:latin typeface="Inter"/>
              </a:rPr>
              <a:t>Height</a:t>
            </a:r>
            <a:r>
              <a:rPr lang="pt-BR" sz="2800" dirty="0">
                <a:solidFill>
                  <a:srgbClr val="3C4043"/>
                </a:solidFill>
                <a:latin typeface="Inter"/>
              </a:rPr>
              <a:t> e </a:t>
            </a:r>
            <a:r>
              <a:rPr lang="pt-BR" sz="2800" dirty="0" err="1">
                <a:solidFill>
                  <a:srgbClr val="3C4043"/>
                </a:solidFill>
                <a:latin typeface="Inter"/>
              </a:rPr>
              <a:t>Hair</a:t>
            </a:r>
            <a:r>
              <a:rPr lang="pt-BR" sz="2800" dirty="0">
                <a:solidFill>
                  <a:srgbClr val="3C4043"/>
                </a:solidFill>
                <a:latin typeface="Inter"/>
              </a:rPr>
              <a:t> Color. Publisher, </a:t>
            </a:r>
            <a:r>
              <a:rPr lang="pt-BR" sz="2800" dirty="0" err="1">
                <a:solidFill>
                  <a:srgbClr val="3C4043"/>
                </a:solidFill>
                <a:latin typeface="Inter"/>
              </a:rPr>
              <a:t>Race</a:t>
            </a:r>
            <a:r>
              <a:rPr lang="pt-BR" sz="2800" dirty="0">
                <a:solidFill>
                  <a:srgbClr val="3C4043"/>
                </a:solidFill>
                <a:latin typeface="Inter"/>
              </a:rPr>
              <a:t>, e Eye Color têm importância moderada, enquanto </a:t>
            </a:r>
            <a:r>
              <a:rPr lang="pt-BR" sz="2800" dirty="0" err="1">
                <a:solidFill>
                  <a:srgbClr val="3C4043"/>
                </a:solidFill>
                <a:latin typeface="Inter"/>
              </a:rPr>
              <a:t>Gender</a:t>
            </a:r>
            <a:r>
              <a:rPr lang="pt-BR" sz="2800" dirty="0">
                <a:solidFill>
                  <a:srgbClr val="3C4043"/>
                </a:solidFill>
                <a:latin typeface="Inter"/>
              </a:rPr>
              <a:t> é a menos relevante para o modelo. </a:t>
            </a:r>
          </a:p>
          <a:p>
            <a:pPr algn="just"/>
            <a:endParaRPr lang="pt-BR" sz="2800" dirty="0">
              <a:solidFill>
                <a:srgbClr val="3C4043"/>
              </a:solidFill>
              <a:latin typeface="Inter"/>
            </a:endParaRPr>
          </a:p>
          <a:p>
            <a:pPr algn="just"/>
            <a:r>
              <a:rPr lang="pt-BR" sz="2800" dirty="0">
                <a:solidFill>
                  <a:srgbClr val="3C4043"/>
                </a:solidFill>
                <a:latin typeface="Inter"/>
              </a:rPr>
              <a:t>A análise sugere que características físicas e atributos específicos têm mais peso na determinação das classes do que características demográficas ou contextuais.</a:t>
            </a:r>
          </a:p>
        </p:txBody>
      </p:sp>
      <p:pic>
        <p:nvPicPr>
          <p:cNvPr id="7" name="Imagem 6">
            <a:extLst>
              <a:ext uri="{FF2B5EF4-FFF2-40B4-BE49-F238E27FC236}">
                <a16:creationId xmlns:a16="http://schemas.microsoft.com/office/drawing/2014/main" id="{421A9910-5B5C-4318-91AF-F814AFF5A716}"/>
              </a:ext>
            </a:extLst>
          </p:cNvPr>
          <p:cNvPicPr>
            <a:picLocks noChangeAspect="1"/>
          </p:cNvPicPr>
          <p:nvPr/>
        </p:nvPicPr>
        <p:blipFill>
          <a:blip r:embed="rId9"/>
          <a:stretch>
            <a:fillRect/>
          </a:stretch>
        </p:blipFill>
        <p:spPr>
          <a:xfrm>
            <a:off x="1220788" y="8593154"/>
            <a:ext cx="11881395" cy="4705243"/>
          </a:xfrm>
          <a:prstGeom prst="rect">
            <a:avLst/>
          </a:prstGeom>
        </p:spPr>
      </p:pic>
      <p:sp>
        <p:nvSpPr>
          <p:cNvPr id="9" name="CaixaDeTexto 8">
            <a:extLst>
              <a:ext uri="{FF2B5EF4-FFF2-40B4-BE49-F238E27FC236}">
                <a16:creationId xmlns:a16="http://schemas.microsoft.com/office/drawing/2014/main" id="{CCD92963-C035-4351-8C34-955C5FDD0F01}"/>
              </a:ext>
            </a:extLst>
          </p:cNvPr>
          <p:cNvSpPr txBox="1"/>
          <p:nvPr/>
        </p:nvSpPr>
        <p:spPr>
          <a:xfrm>
            <a:off x="13572859" y="8593154"/>
            <a:ext cx="9668141" cy="3539430"/>
          </a:xfrm>
          <a:prstGeom prst="rect">
            <a:avLst/>
          </a:prstGeom>
          <a:noFill/>
        </p:spPr>
        <p:txBody>
          <a:bodyPr wrap="square">
            <a:spAutoFit/>
          </a:bodyPr>
          <a:lstStyle/>
          <a:p>
            <a:pPr algn="just"/>
            <a:r>
              <a:rPr lang="pt-BR" sz="2800" dirty="0" err="1">
                <a:solidFill>
                  <a:srgbClr val="3C4043"/>
                </a:solidFill>
                <a:latin typeface="Inter"/>
              </a:rPr>
              <a:t>Naive</a:t>
            </a:r>
            <a:r>
              <a:rPr lang="pt-BR" sz="2800" dirty="0">
                <a:solidFill>
                  <a:srgbClr val="3C4043"/>
                </a:solidFill>
                <a:latin typeface="Inter"/>
              </a:rPr>
              <a:t> </a:t>
            </a:r>
            <a:r>
              <a:rPr lang="pt-BR" sz="2800" dirty="0" err="1">
                <a:solidFill>
                  <a:srgbClr val="3C4043"/>
                </a:solidFill>
                <a:latin typeface="Inter"/>
              </a:rPr>
              <a:t>Bayes</a:t>
            </a:r>
            <a:r>
              <a:rPr lang="pt-BR" sz="2800" dirty="0">
                <a:solidFill>
                  <a:srgbClr val="3C4043"/>
                </a:solidFill>
                <a:latin typeface="Inter"/>
              </a:rPr>
              <a:t>: Se as </a:t>
            </a:r>
            <a:r>
              <a:rPr lang="pt-BR" sz="2800" dirty="0" err="1">
                <a:solidFill>
                  <a:srgbClr val="3C4043"/>
                </a:solidFill>
                <a:latin typeface="Inter"/>
              </a:rPr>
              <a:t>features</a:t>
            </a:r>
            <a:r>
              <a:rPr lang="pt-BR" sz="2800" dirty="0">
                <a:solidFill>
                  <a:srgbClr val="3C4043"/>
                </a:solidFill>
                <a:latin typeface="Inter"/>
              </a:rPr>
              <a:t> forem realmente independentes ele pode ter um desempenho excelente. Porém, em situações onde há forte correlação entre as variáveis, seu desempenho pode ser ruim, como neste caso.</a:t>
            </a:r>
          </a:p>
          <a:p>
            <a:pPr algn="just"/>
            <a:endParaRPr lang="pt-BR" sz="2800" dirty="0">
              <a:solidFill>
                <a:srgbClr val="3C4043"/>
              </a:solidFill>
              <a:latin typeface="Inter"/>
            </a:endParaRPr>
          </a:p>
          <a:p>
            <a:pPr algn="just"/>
            <a:r>
              <a:rPr lang="pt-BR" sz="2800" dirty="0" err="1"/>
              <a:t>Random</a:t>
            </a:r>
            <a:r>
              <a:rPr lang="pt-BR" sz="2800" dirty="0"/>
              <a:t> Forest: não faz suposições explícitas sobre a distribuição dos dados ou sobre a independência das variáveis. Ele funciona bem em problemas complexos com variáveis interdependentes.</a:t>
            </a:r>
            <a:endParaRPr lang="pt-BR" sz="2800" dirty="0">
              <a:solidFill>
                <a:srgbClr val="3C4043"/>
              </a:solidFill>
              <a:latin typeface="Inter"/>
            </a:endParaRPr>
          </a:p>
        </p:txBody>
      </p:sp>
    </p:spTree>
    <p:extLst>
      <p:ext uri="{BB962C8B-B14F-4D97-AF65-F5344CB8AC3E}">
        <p14:creationId xmlns:p14="http://schemas.microsoft.com/office/powerpoint/2010/main" val="208169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954107"/>
          </a:xfrm>
          <a:prstGeom prst="rect">
            <a:avLst/>
          </a:prstGeom>
          <a:noFill/>
        </p:spPr>
        <p:txBody>
          <a:bodyPr wrap="square">
            <a:spAutoFit/>
          </a:bodyPr>
          <a:lstStyle/>
          <a:p>
            <a:r>
              <a:rPr lang="pt-BR" sz="2800" b="1" dirty="0"/>
              <a:t>Executar um algoritmo de classificação de escolha própria.</a:t>
            </a:r>
          </a:p>
          <a:p>
            <a:r>
              <a:rPr lang="pt-BR" sz="2800" b="1" dirty="0"/>
              <a:t>Comparar as suposições e resultados do novo algoritmo com o </a:t>
            </a:r>
            <a:r>
              <a:rPr lang="pt-BR" sz="2800" b="1" dirty="0" err="1"/>
              <a:t>Naive</a:t>
            </a:r>
            <a:r>
              <a:rPr lang="pt-BR" sz="2800" b="1" dirty="0"/>
              <a:t> </a:t>
            </a:r>
            <a:r>
              <a:rPr lang="pt-BR" sz="2800" b="1" dirty="0" err="1"/>
              <a:t>Bayes</a:t>
            </a:r>
            <a:r>
              <a:rPr lang="pt-BR" sz="2800" b="1" dirty="0"/>
              <a:t>.</a:t>
            </a:r>
          </a:p>
        </p:txBody>
      </p:sp>
      <p:pic>
        <p:nvPicPr>
          <p:cNvPr id="5" name="Imagem 4">
            <a:extLst>
              <a:ext uri="{FF2B5EF4-FFF2-40B4-BE49-F238E27FC236}">
                <a16:creationId xmlns:a16="http://schemas.microsoft.com/office/drawing/2014/main" id="{B265F615-980C-4B89-8EFD-517BFA965CBD}"/>
              </a:ext>
            </a:extLst>
          </p:cNvPr>
          <p:cNvPicPr>
            <a:picLocks noChangeAspect="1"/>
          </p:cNvPicPr>
          <p:nvPr/>
        </p:nvPicPr>
        <p:blipFill>
          <a:blip r:embed="rId8"/>
          <a:stretch>
            <a:fillRect/>
          </a:stretch>
        </p:blipFill>
        <p:spPr>
          <a:xfrm>
            <a:off x="1220788" y="3767040"/>
            <a:ext cx="11648109" cy="7662960"/>
          </a:xfrm>
          <a:prstGeom prst="rect">
            <a:avLst/>
          </a:prstGeom>
        </p:spPr>
      </p:pic>
      <p:sp>
        <p:nvSpPr>
          <p:cNvPr id="8" name="CaixaDeTexto 7">
            <a:extLst>
              <a:ext uri="{FF2B5EF4-FFF2-40B4-BE49-F238E27FC236}">
                <a16:creationId xmlns:a16="http://schemas.microsoft.com/office/drawing/2014/main" id="{ED91B036-CF16-4436-B1B1-E89877DA4167}"/>
              </a:ext>
            </a:extLst>
          </p:cNvPr>
          <p:cNvSpPr txBox="1"/>
          <p:nvPr/>
        </p:nvSpPr>
        <p:spPr>
          <a:xfrm>
            <a:off x="13301663" y="4131439"/>
            <a:ext cx="10891836" cy="5693866"/>
          </a:xfrm>
          <a:prstGeom prst="rect">
            <a:avLst/>
          </a:prstGeom>
          <a:noFill/>
        </p:spPr>
        <p:txBody>
          <a:bodyPr wrap="square">
            <a:spAutoFit/>
          </a:bodyPr>
          <a:lstStyle/>
          <a:p>
            <a:pPr algn="just"/>
            <a:r>
              <a:rPr lang="pt-BR" sz="2800" dirty="0">
                <a:solidFill>
                  <a:srgbClr val="3C4043"/>
                </a:solidFill>
                <a:latin typeface="Inter"/>
              </a:rPr>
              <a:t>O </a:t>
            </a:r>
            <a:r>
              <a:rPr lang="pt-BR" sz="2800" dirty="0" err="1">
                <a:solidFill>
                  <a:srgbClr val="3C4043"/>
                </a:solidFill>
                <a:latin typeface="Inter"/>
              </a:rPr>
              <a:t>Random</a:t>
            </a:r>
            <a:r>
              <a:rPr lang="pt-BR" sz="2800" dirty="0">
                <a:solidFill>
                  <a:srgbClr val="3C4043"/>
                </a:solidFill>
                <a:latin typeface="Inter"/>
              </a:rPr>
              <a:t> Forest </a:t>
            </a:r>
            <a:r>
              <a:rPr lang="pt-BR" sz="2800" dirty="0" err="1">
                <a:solidFill>
                  <a:srgbClr val="3C4043"/>
                </a:solidFill>
                <a:latin typeface="Inter"/>
              </a:rPr>
              <a:t>Classifier</a:t>
            </a:r>
            <a:r>
              <a:rPr lang="pt-BR" sz="2800" dirty="0">
                <a:solidFill>
                  <a:srgbClr val="3C4043"/>
                </a:solidFill>
                <a:latin typeface="Inter"/>
              </a:rPr>
              <a:t> supera o </a:t>
            </a:r>
            <a:r>
              <a:rPr lang="pt-BR" sz="2800" dirty="0" err="1">
                <a:solidFill>
                  <a:srgbClr val="3C4043"/>
                </a:solidFill>
                <a:latin typeface="Inter"/>
              </a:rPr>
              <a:t>Naive</a:t>
            </a:r>
            <a:r>
              <a:rPr lang="pt-BR" sz="2800" dirty="0">
                <a:solidFill>
                  <a:srgbClr val="3C4043"/>
                </a:solidFill>
                <a:latin typeface="Inter"/>
              </a:rPr>
              <a:t> </a:t>
            </a:r>
            <a:r>
              <a:rPr lang="pt-BR" sz="2800" dirty="0" err="1">
                <a:solidFill>
                  <a:srgbClr val="3C4043"/>
                </a:solidFill>
                <a:latin typeface="Inter"/>
              </a:rPr>
              <a:t>Bayes</a:t>
            </a:r>
            <a:r>
              <a:rPr lang="pt-BR" sz="2800" dirty="0">
                <a:solidFill>
                  <a:srgbClr val="3C4043"/>
                </a:solidFill>
                <a:latin typeface="Inter"/>
              </a:rPr>
              <a:t> em termos de acurácia, precisão, recall e F1-score. Isso sugere que o </a:t>
            </a:r>
            <a:r>
              <a:rPr lang="pt-BR" sz="2800" dirty="0" err="1">
                <a:solidFill>
                  <a:srgbClr val="3C4043"/>
                </a:solidFill>
                <a:latin typeface="Inter"/>
              </a:rPr>
              <a:t>Random</a:t>
            </a:r>
            <a:r>
              <a:rPr lang="pt-BR" sz="2800" dirty="0">
                <a:solidFill>
                  <a:srgbClr val="3C4043"/>
                </a:solidFill>
                <a:latin typeface="Inter"/>
              </a:rPr>
              <a:t> Forest é mais robusto e eficaz para esta tarefa de classificação. </a:t>
            </a:r>
          </a:p>
          <a:p>
            <a:pPr algn="just"/>
            <a:endParaRPr lang="pt-BR" sz="2800" dirty="0">
              <a:solidFill>
                <a:srgbClr val="3C4043"/>
              </a:solidFill>
              <a:latin typeface="Inter"/>
            </a:endParaRPr>
          </a:p>
          <a:p>
            <a:pPr algn="just"/>
            <a:r>
              <a:rPr lang="pt-BR" sz="2800" dirty="0">
                <a:solidFill>
                  <a:srgbClr val="3C4043"/>
                </a:solidFill>
                <a:latin typeface="Inter"/>
              </a:rPr>
              <a:t>Além disso, o algoritmo </a:t>
            </a:r>
            <a:r>
              <a:rPr lang="pt-BR" sz="2800" dirty="0" err="1">
                <a:solidFill>
                  <a:srgbClr val="3C4043"/>
                </a:solidFill>
                <a:latin typeface="Inter"/>
              </a:rPr>
              <a:t>Random</a:t>
            </a:r>
            <a:r>
              <a:rPr lang="pt-BR" sz="2800" dirty="0">
                <a:solidFill>
                  <a:srgbClr val="3C4043"/>
                </a:solidFill>
                <a:latin typeface="Inter"/>
              </a:rPr>
              <a:t> Forest, com sua capacidade de modelar interações complexas e atribuir importâncias às variáveis, tende a oferecer uma performance melhor do que o </a:t>
            </a:r>
            <a:r>
              <a:rPr lang="pt-BR" sz="2800" dirty="0" err="1">
                <a:solidFill>
                  <a:srgbClr val="3C4043"/>
                </a:solidFill>
                <a:latin typeface="Inter"/>
              </a:rPr>
              <a:t>Naive</a:t>
            </a:r>
            <a:r>
              <a:rPr lang="pt-BR" sz="2800" dirty="0">
                <a:solidFill>
                  <a:srgbClr val="3C4043"/>
                </a:solidFill>
                <a:latin typeface="Inter"/>
              </a:rPr>
              <a:t> </a:t>
            </a:r>
            <a:r>
              <a:rPr lang="pt-BR" sz="2800" dirty="0" err="1">
                <a:solidFill>
                  <a:srgbClr val="3C4043"/>
                </a:solidFill>
                <a:latin typeface="Inter"/>
              </a:rPr>
              <a:t>Bayes</a:t>
            </a:r>
            <a:r>
              <a:rPr lang="pt-BR" sz="2800" dirty="0">
                <a:solidFill>
                  <a:srgbClr val="3C4043"/>
                </a:solidFill>
                <a:latin typeface="Inter"/>
              </a:rPr>
              <a:t>, que assume independência condicional entre as variáveis.</a:t>
            </a:r>
          </a:p>
          <a:p>
            <a:pPr algn="just"/>
            <a:endParaRPr lang="pt-BR" sz="2800" dirty="0">
              <a:solidFill>
                <a:srgbClr val="3C4043"/>
              </a:solidFill>
              <a:latin typeface="Inter"/>
            </a:endParaRPr>
          </a:p>
          <a:p>
            <a:pPr algn="just"/>
            <a:r>
              <a:rPr lang="pt-BR" sz="2800" dirty="0">
                <a:solidFill>
                  <a:srgbClr val="3C4043"/>
                </a:solidFill>
                <a:latin typeface="Inter"/>
              </a:rPr>
              <a:t>O </a:t>
            </a:r>
            <a:r>
              <a:rPr lang="pt-BR" sz="2800" dirty="0" err="1">
                <a:solidFill>
                  <a:srgbClr val="3C4043"/>
                </a:solidFill>
                <a:latin typeface="Inter"/>
              </a:rPr>
              <a:t>Random</a:t>
            </a:r>
            <a:r>
              <a:rPr lang="pt-BR" sz="2800" dirty="0">
                <a:solidFill>
                  <a:srgbClr val="3C4043"/>
                </a:solidFill>
                <a:latin typeface="Inter"/>
              </a:rPr>
              <a:t> Forest é, portanto, mais adequado para esse problema específico, oferecendo melhor desempenho geral e uma compreensão mais rica das variáveis importantes para a classificação, o que pode ser comprovado pela curva ROC. </a:t>
            </a:r>
          </a:p>
        </p:txBody>
      </p:sp>
    </p:spTree>
    <p:extLst>
      <p:ext uri="{BB962C8B-B14F-4D97-AF65-F5344CB8AC3E}">
        <p14:creationId xmlns:p14="http://schemas.microsoft.com/office/powerpoint/2010/main" val="80430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extLst>
              <p:ext uri="{D42A27DB-BD31-4B8C-83A1-F6EECF244321}">
                <p14:modId xmlns:p14="http://schemas.microsoft.com/office/powerpoint/2010/main" val="3760692438"/>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954107"/>
          </a:xfrm>
          <a:prstGeom prst="rect">
            <a:avLst/>
          </a:prstGeom>
          <a:noFill/>
        </p:spPr>
        <p:txBody>
          <a:bodyPr wrap="square">
            <a:spAutoFit/>
          </a:bodyPr>
          <a:lstStyle/>
          <a:p>
            <a:r>
              <a:rPr lang="pt-BR" sz="2800" b="1" dirty="0"/>
              <a:t>Transformar o problema em uma tarefa de regressão para prever o peso dos super-heróis.</a:t>
            </a:r>
          </a:p>
          <a:p>
            <a:r>
              <a:rPr lang="pt-BR" sz="2800" b="1" dirty="0"/>
              <a:t>Escolher e justificar o algoritmo e avaliar o desempenho.</a:t>
            </a:r>
          </a:p>
        </p:txBody>
      </p:sp>
      <p:pic>
        <p:nvPicPr>
          <p:cNvPr id="7" name="Imagem 6">
            <a:extLst>
              <a:ext uri="{FF2B5EF4-FFF2-40B4-BE49-F238E27FC236}">
                <a16:creationId xmlns:a16="http://schemas.microsoft.com/office/drawing/2014/main" id="{4F9E75F7-72C8-431C-9674-EFF30D8DCF3B}"/>
              </a:ext>
            </a:extLst>
          </p:cNvPr>
          <p:cNvPicPr>
            <a:picLocks noChangeAspect="1"/>
          </p:cNvPicPr>
          <p:nvPr/>
        </p:nvPicPr>
        <p:blipFill>
          <a:blip r:embed="rId8"/>
          <a:stretch>
            <a:fillRect/>
          </a:stretch>
        </p:blipFill>
        <p:spPr>
          <a:xfrm>
            <a:off x="1220789" y="3242846"/>
            <a:ext cx="5199062" cy="1107997"/>
          </a:xfrm>
          <a:prstGeom prst="rect">
            <a:avLst/>
          </a:prstGeom>
        </p:spPr>
      </p:pic>
      <p:pic>
        <p:nvPicPr>
          <p:cNvPr id="10" name="Imagem 9">
            <a:extLst>
              <a:ext uri="{FF2B5EF4-FFF2-40B4-BE49-F238E27FC236}">
                <a16:creationId xmlns:a16="http://schemas.microsoft.com/office/drawing/2014/main" id="{71D1BD25-8372-4DA3-BA01-37175EB23653}"/>
              </a:ext>
            </a:extLst>
          </p:cNvPr>
          <p:cNvPicPr>
            <a:picLocks noChangeAspect="1"/>
          </p:cNvPicPr>
          <p:nvPr/>
        </p:nvPicPr>
        <p:blipFill>
          <a:blip r:embed="rId9"/>
          <a:stretch>
            <a:fillRect/>
          </a:stretch>
        </p:blipFill>
        <p:spPr>
          <a:xfrm>
            <a:off x="1185863" y="5705474"/>
            <a:ext cx="10553778" cy="5857875"/>
          </a:xfrm>
          <a:prstGeom prst="rect">
            <a:avLst/>
          </a:prstGeom>
        </p:spPr>
      </p:pic>
      <p:sp>
        <p:nvSpPr>
          <p:cNvPr id="11" name="CaixaDeTexto 10">
            <a:extLst>
              <a:ext uri="{FF2B5EF4-FFF2-40B4-BE49-F238E27FC236}">
                <a16:creationId xmlns:a16="http://schemas.microsoft.com/office/drawing/2014/main" id="{169EC67D-2A23-4D2B-AA9E-DD3D6C61D505}"/>
              </a:ext>
            </a:extLst>
          </p:cNvPr>
          <p:cNvSpPr txBox="1"/>
          <p:nvPr/>
        </p:nvSpPr>
        <p:spPr>
          <a:xfrm>
            <a:off x="12388086" y="2695209"/>
            <a:ext cx="11404517" cy="10279737"/>
          </a:xfrm>
          <a:prstGeom prst="rect">
            <a:avLst/>
          </a:prstGeom>
          <a:noFill/>
        </p:spPr>
        <p:txBody>
          <a:bodyPr wrap="square" rtlCol="0">
            <a:spAutoFit/>
          </a:bodyPr>
          <a:lstStyle/>
          <a:p>
            <a:pPr algn="just"/>
            <a:r>
              <a:rPr lang="pt-BR" sz="2800" dirty="0">
                <a:solidFill>
                  <a:srgbClr val="3C4043"/>
                </a:solidFill>
                <a:latin typeface="Inter"/>
              </a:rPr>
              <a:t>O </a:t>
            </a:r>
            <a:r>
              <a:rPr lang="pt-BR" sz="2800" dirty="0" err="1">
                <a:solidFill>
                  <a:srgbClr val="3C4043"/>
                </a:solidFill>
                <a:latin typeface="Inter"/>
              </a:rPr>
              <a:t>Mean</a:t>
            </a:r>
            <a:r>
              <a:rPr lang="pt-BR" sz="2800" dirty="0">
                <a:solidFill>
                  <a:srgbClr val="3C4043"/>
                </a:solidFill>
                <a:latin typeface="Inter"/>
              </a:rPr>
              <a:t> </a:t>
            </a:r>
            <a:r>
              <a:rPr lang="pt-BR" sz="2800" dirty="0" err="1">
                <a:solidFill>
                  <a:srgbClr val="3C4043"/>
                </a:solidFill>
                <a:latin typeface="Inter"/>
              </a:rPr>
              <a:t>Squared</a:t>
            </a:r>
            <a:r>
              <a:rPr lang="pt-BR" sz="2800" dirty="0">
                <a:solidFill>
                  <a:srgbClr val="3C4043"/>
                </a:solidFill>
                <a:latin typeface="Inter"/>
              </a:rPr>
              <a:t> </a:t>
            </a:r>
            <a:r>
              <a:rPr lang="pt-BR" sz="2800" dirty="0" err="1">
                <a:solidFill>
                  <a:srgbClr val="3C4043"/>
                </a:solidFill>
                <a:latin typeface="Inter"/>
              </a:rPr>
              <a:t>Error</a:t>
            </a:r>
            <a:r>
              <a:rPr lang="pt-BR" sz="2800" dirty="0">
                <a:solidFill>
                  <a:srgbClr val="3C4043"/>
                </a:solidFill>
                <a:latin typeface="Inter"/>
              </a:rPr>
              <a:t>, que é a média dos quadrados dos erros de previsão, apresentou um valor de 4349,45. É um valor relativamente alto, o que indica que o modelo está cometendo erros consideráveis em suas previsões. Isso sugere que o modelo pode não estar capturando bem a relação entre as variáveis independentes e a variável dependente.</a:t>
            </a:r>
          </a:p>
          <a:p>
            <a:endParaRPr lang="pt-BR" sz="2800" dirty="0">
              <a:solidFill>
                <a:srgbClr val="3C4043"/>
              </a:solidFill>
              <a:latin typeface="Inter"/>
            </a:endParaRPr>
          </a:p>
          <a:p>
            <a:pPr algn="just"/>
            <a:r>
              <a:rPr lang="pt-BR" sz="2800" dirty="0">
                <a:solidFill>
                  <a:srgbClr val="3C4043"/>
                </a:solidFill>
                <a:latin typeface="Inter"/>
              </a:rPr>
              <a:t>Já o R² de 0,11 é muito baixo, sugerindo que apenas 11% da variabilidade na variável dependente é explicada pelo modelo. Isso indica que o modelo tem um desempenho ruim em capturar a variabilidade dos dados e não está fornecendo uma boa previsão para a variável dependente.</a:t>
            </a:r>
          </a:p>
          <a:p>
            <a:pPr algn="just"/>
            <a:endParaRPr lang="pt-BR" sz="2800" dirty="0">
              <a:solidFill>
                <a:srgbClr val="3C4043"/>
              </a:solidFill>
              <a:latin typeface="Inter"/>
            </a:endParaRPr>
          </a:p>
          <a:p>
            <a:pPr algn="just"/>
            <a:r>
              <a:rPr lang="pt-BR" sz="2800" dirty="0">
                <a:solidFill>
                  <a:srgbClr val="3C4043"/>
                </a:solidFill>
                <a:latin typeface="Inter"/>
              </a:rPr>
              <a:t>Possíveis Causas</a:t>
            </a:r>
          </a:p>
          <a:p>
            <a:pPr algn="just"/>
            <a:r>
              <a:rPr lang="pt-BR" sz="2800" dirty="0">
                <a:solidFill>
                  <a:srgbClr val="3C4043"/>
                </a:solidFill>
                <a:latin typeface="Inter"/>
              </a:rPr>
              <a:t>Complexidade dos Dados: A relação entre as variáveis independentes e a variável dependente pode ser mais complexa do que o modelo consegue capturar. </a:t>
            </a:r>
          </a:p>
          <a:p>
            <a:pPr algn="just"/>
            <a:endParaRPr lang="pt-BR" sz="2800" dirty="0">
              <a:solidFill>
                <a:srgbClr val="3C4043"/>
              </a:solidFill>
              <a:latin typeface="Inter"/>
            </a:endParaRPr>
          </a:p>
          <a:p>
            <a:pPr algn="just"/>
            <a:r>
              <a:rPr lang="pt-BR" sz="2800" dirty="0">
                <a:solidFill>
                  <a:srgbClr val="3C4043"/>
                </a:solidFill>
                <a:latin typeface="Inter"/>
              </a:rPr>
              <a:t>Qualidade dos Dados: Dados ruidosos, outliers ou falta de variabilidade nas características podem estar afetando a performance do modelo. </a:t>
            </a:r>
          </a:p>
          <a:p>
            <a:pPr algn="just"/>
            <a:endParaRPr lang="pt-BR" sz="2800" dirty="0">
              <a:solidFill>
                <a:srgbClr val="3C4043"/>
              </a:solidFill>
              <a:latin typeface="Inter"/>
            </a:endParaRPr>
          </a:p>
          <a:p>
            <a:pPr algn="just"/>
            <a:r>
              <a:rPr lang="pt-BR" sz="2800" dirty="0">
                <a:solidFill>
                  <a:srgbClr val="3C4043"/>
                </a:solidFill>
                <a:latin typeface="Inter"/>
              </a:rPr>
              <a:t>Parâmetros do Modelo: Pode ser necessário ajustar os parâmetros do </a:t>
            </a:r>
            <a:r>
              <a:rPr lang="pt-BR" sz="2800" dirty="0" err="1">
                <a:solidFill>
                  <a:srgbClr val="3C4043"/>
                </a:solidFill>
                <a:latin typeface="Inter"/>
              </a:rPr>
              <a:t>Random</a:t>
            </a:r>
            <a:r>
              <a:rPr lang="pt-BR" sz="2800" dirty="0">
                <a:solidFill>
                  <a:srgbClr val="3C4043"/>
                </a:solidFill>
                <a:latin typeface="Inter"/>
              </a:rPr>
              <a:t> Forest ou experimentar com outras técnicas de regressão ou pré-processamento de dados. </a:t>
            </a:r>
          </a:p>
          <a:p>
            <a:endParaRPr lang="pt-BR" sz="2800" dirty="0">
              <a:solidFill>
                <a:srgbClr val="3C4043"/>
              </a:solidFill>
              <a:latin typeface="Inter"/>
            </a:endParaRPr>
          </a:p>
          <a:p>
            <a:r>
              <a:rPr lang="pt-BR" dirty="0"/>
              <a:t> </a:t>
            </a:r>
          </a:p>
        </p:txBody>
      </p:sp>
    </p:spTree>
    <p:extLst>
      <p:ext uri="{BB962C8B-B14F-4D97-AF65-F5344CB8AC3E}">
        <p14:creationId xmlns:p14="http://schemas.microsoft.com/office/powerpoint/2010/main" val="357526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extLst>
              <p:ext uri="{D42A27DB-BD31-4B8C-83A1-F6EECF244321}">
                <p14:modId xmlns:p14="http://schemas.microsoft.com/office/powerpoint/2010/main" val="3256050408"/>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5600361" cy="954107"/>
          </a:xfrm>
          <a:prstGeom prst="rect">
            <a:avLst/>
          </a:prstGeom>
          <a:noFill/>
        </p:spPr>
        <p:txBody>
          <a:bodyPr wrap="square">
            <a:spAutoFit/>
          </a:bodyPr>
          <a:lstStyle/>
          <a:p>
            <a:r>
              <a:rPr lang="pt-BR" sz="2800" b="1" dirty="0"/>
              <a:t>Discutir os aspectos problemáticos do conjunto de dados para </a:t>
            </a:r>
            <a:r>
              <a:rPr lang="pt-BR" sz="2800" b="1" dirty="0" err="1"/>
              <a:t>clustering</a:t>
            </a:r>
            <a:r>
              <a:rPr lang="pt-BR" sz="2800" b="1" dirty="0"/>
              <a:t>, classificação e regressão.</a:t>
            </a:r>
          </a:p>
          <a:p>
            <a:r>
              <a:rPr lang="pt-BR" sz="2800" b="1" dirty="0"/>
              <a:t>Descrever as soluções adotadas para superar esses problemas.</a:t>
            </a:r>
          </a:p>
        </p:txBody>
      </p:sp>
      <p:sp>
        <p:nvSpPr>
          <p:cNvPr id="7" name="CaixaDeTexto 6">
            <a:extLst>
              <a:ext uri="{FF2B5EF4-FFF2-40B4-BE49-F238E27FC236}">
                <a16:creationId xmlns:a16="http://schemas.microsoft.com/office/drawing/2014/main" id="{A3ED8925-E753-42A7-8101-EED31B36BC60}"/>
              </a:ext>
            </a:extLst>
          </p:cNvPr>
          <p:cNvSpPr txBox="1"/>
          <p:nvPr/>
        </p:nvSpPr>
        <p:spPr>
          <a:xfrm>
            <a:off x="2576512" y="3465484"/>
            <a:ext cx="20054888" cy="8710077"/>
          </a:xfrm>
          <a:prstGeom prst="rect">
            <a:avLst/>
          </a:prstGeom>
          <a:noFill/>
        </p:spPr>
        <p:txBody>
          <a:bodyPr wrap="square">
            <a:spAutoFit/>
          </a:bodyPr>
          <a:lstStyle/>
          <a:p>
            <a:r>
              <a:rPr lang="pt-BR" sz="2800" dirty="0">
                <a:solidFill>
                  <a:srgbClr val="3C4043"/>
                </a:solidFill>
                <a:latin typeface="Inter"/>
              </a:rPr>
              <a:t>Dados categóricos não numéricos</a:t>
            </a:r>
          </a:p>
          <a:p>
            <a:r>
              <a:rPr lang="pt-BR" sz="2800" dirty="0">
                <a:solidFill>
                  <a:srgbClr val="3C4043"/>
                </a:solidFill>
                <a:latin typeface="Inter"/>
              </a:rPr>
              <a:t>Problema: Características como nome, gênero, raça, e poderes são categóricas e não podem ser diretamente utilizadas nos algoritmos.</a:t>
            </a:r>
          </a:p>
          <a:p>
            <a:r>
              <a:rPr lang="pt-BR" sz="2800" dirty="0">
                <a:solidFill>
                  <a:srgbClr val="3C4043"/>
                </a:solidFill>
                <a:latin typeface="Inter"/>
              </a:rPr>
              <a:t>Solução:</a:t>
            </a:r>
          </a:p>
          <a:p>
            <a:pPr marL="742950" lvl="1" indent="-285750">
              <a:buFont typeface="Arial" panose="020B0604020202020204" pitchFamily="34" charset="0"/>
              <a:buChar char="•"/>
            </a:pPr>
            <a:r>
              <a:rPr lang="pt-BR" sz="2800" dirty="0">
                <a:solidFill>
                  <a:srgbClr val="3C4043"/>
                </a:solidFill>
                <a:latin typeface="Inter"/>
              </a:rPr>
              <a:t>Para gênero e outras variáveis categóricas, foi feita a conversão das categorias em variáveis numéricas.</a:t>
            </a:r>
          </a:p>
          <a:p>
            <a:pPr marL="742950" lvl="1" indent="-285750">
              <a:buFont typeface="Arial" panose="020B0604020202020204" pitchFamily="34" charset="0"/>
              <a:buChar char="•"/>
            </a:pPr>
            <a:r>
              <a:rPr lang="pt-BR" sz="2800" dirty="0">
                <a:solidFill>
                  <a:srgbClr val="3C4043"/>
                </a:solidFill>
                <a:latin typeface="Inter"/>
              </a:rPr>
              <a:t>No caso dos poderes, para poder medir e comparar os poderes de heróis e vilões, foi alterado o "False" para "0" e o "</a:t>
            </a:r>
            <a:r>
              <a:rPr lang="pt-BR" sz="2800" dirty="0" err="1">
                <a:solidFill>
                  <a:srgbClr val="3C4043"/>
                </a:solidFill>
                <a:latin typeface="Inter"/>
              </a:rPr>
              <a:t>True</a:t>
            </a:r>
            <a:r>
              <a:rPr lang="pt-BR" sz="2800" dirty="0">
                <a:solidFill>
                  <a:srgbClr val="3C4043"/>
                </a:solidFill>
                <a:latin typeface="Inter"/>
              </a:rPr>
              <a:t>" para "1".</a:t>
            </a:r>
          </a:p>
          <a:p>
            <a:pPr marL="742950" lvl="1" indent="-285750">
              <a:buFont typeface="Arial" panose="020B0604020202020204" pitchFamily="34" charset="0"/>
              <a:buChar char="•"/>
            </a:pPr>
            <a:r>
              <a:rPr lang="pt-BR" sz="2800" dirty="0">
                <a:solidFill>
                  <a:srgbClr val="3C4043"/>
                </a:solidFill>
                <a:latin typeface="Inter"/>
              </a:rPr>
              <a:t>Foi criada uma nova coluna com a soma de todos os poderes, refletindo o seu poder máximo por personagem.</a:t>
            </a:r>
          </a:p>
          <a:p>
            <a:endParaRPr lang="pt-BR" sz="2800" dirty="0">
              <a:solidFill>
                <a:srgbClr val="3C4043"/>
              </a:solidFill>
              <a:latin typeface="Inter"/>
            </a:endParaRPr>
          </a:p>
          <a:p>
            <a:r>
              <a:rPr lang="pt-BR" sz="2800" dirty="0">
                <a:solidFill>
                  <a:srgbClr val="3C4043"/>
                </a:solidFill>
                <a:latin typeface="Inter"/>
              </a:rPr>
              <a:t>Dados faltantes</a:t>
            </a:r>
          </a:p>
          <a:p>
            <a:r>
              <a:rPr lang="pt-BR" sz="2800" dirty="0">
                <a:solidFill>
                  <a:srgbClr val="3C4043"/>
                </a:solidFill>
                <a:latin typeface="Inter"/>
              </a:rPr>
              <a:t>Problema: Alguns super-heróis apresentavam dados incompletos, com valores faltantes em várias colunas.</a:t>
            </a:r>
          </a:p>
          <a:p>
            <a:r>
              <a:rPr lang="pt-BR" sz="2800" dirty="0">
                <a:solidFill>
                  <a:srgbClr val="3C4043"/>
                </a:solidFill>
                <a:latin typeface="Inter"/>
              </a:rPr>
              <a:t>Solução:</a:t>
            </a:r>
          </a:p>
          <a:p>
            <a:pPr marL="742950" lvl="1" indent="-285750">
              <a:buFont typeface="Arial" panose="020B0604020202020204" pitchFamily="34" charset="0"/>
              <a:buChar char="•"/>
            </a:pPr>
            <a:r>
              <a:rPr lang="pt-BR" sz="2800" dirty="0">
                <a:solidFill>
                  <a:srgbClr val="3C4043"/>
                </a:solidFill>
                <a:latin typeface="Inter"/>
              </a:rPr>
              <a:t>Remoção da variável </a:t>
            </a:r>
            <a:r>
              <a:rPr lang="pt-BR" sz="2800" dirty="0" err="1">
                <a:solidFill>
                  <a:srgbClr val="3C4043"/>
                </a:solidFill>
                <a:latin typeface="Inter"/>
              </a:rPr>
              <a:t>Skin</a:t>
            </a:r>
            <a:r>
              <a:rPr lang="pt-BR" sz="2800" dirty="0">
                <a:solidFill>
                  <a:srgbClr val="3C4043"/>
                </a:solidFill>
                <a:latin typeface="Inter"/>
              </a:rPr>
              <a:t> color com muitos valores faltantes. </a:t>
            </a:r>
          </a:p>
          <a:p>
            <a:pPr marL="742950" lvl="1" indent="-285750">
              <a:buFont typeface="Arial" panose="020B0604020202020204" pitchFamily="34" charset="0"/>
              <a:buChar char="•"/>
            </a:pPr>
            <a:r>
              <a:rPr lang="pt-BR" sz="2800" dirty="0">
                <a:solidFill>
                  <a:srgbClr val="3C4043"/>
                </a:solidFill>
                <a:latin typeface="Inter"/>
              </a:rPr>
              <a:t>Utilização de técnicas de imputação para preenchimento </a:t>
            </a:r>
            <a:r>
              <a:rPr lang="pt-BR" altLang="pt-BR" sz="2800" dirty="0">
                <a:solidFill>
                  <a:srgbClr val="3C4043"/>
                </a:solidFill>
                <a:latin typeface="Inter"/>
              </a:rPr>
              <a:t>dos valores ausentes de </a:t>
            </a:r>
            <a:r>
              <a:rPr lang="pt-BR" altLang="pt-BR" sz="2800" dirty="0" err="1">
                <a:solidFill>
                  <a:srgbClr val="3C4043"/>
                </a:solidFill>
                <a:latin typeface="Inter"/>
              </a:rPr>
              <a:t>Weight</a:t>
            </a:r>
            <a:r>
              <a:rPr lang="pt-BR" altLang="pt-BR" sz="2800" dirty="0">
                <a:solidFill>
                  <a:srgbClr val="3C4043"/>
                </a:solidFill>
                <a:latin typeface="Inter"/>
              </a:rPr>
              <a:t> e </a:t>
            </a:r>
            <a:r>
              <a:rPr lang="pt-BR" altLang="pt-BR" sz="2800" dirty="0" err="1">
                <a:solidFill>
                  <a:srgbClr val="3C4043"/>
                </a:solidFill>
                <a:latin typeface="Inter"/>
              </a:rPr>
              <a:t>Height</a:t>
            </a:r>
            <a:r>
              <a:rPr lang="pt-BR" altLang="pt-BR" sz="2800" dirty="0">
                <a:solidFill>
                  <a:srgbClr val="3C4043"/>
                </a:solidFill>
                <a:latin typeface="Inter"/>
              </a:rPr>
              <a:t> com a média correspondente ao gênero do herói. </a:t>
            </a:r>
            <a:endParaRPr lang="pt-BR" sz="2800" dirty="0">
              <a:solidFill>
                <a:srgbClr val="3C4043"/>
              </a:solidFill>
              <a:latin typeface="Inter"/>
            </a:endParaRPr>
          </a:p>
          <a:p>
            <a:endParaRPr lang="pt-BR" sz="2800" dirty="0">
              <a:solidFill>
                <a:srgbClr val="3C4043"/>
              </a:solidFill>
              <a:latin typeface="Inter"/>
            </a:endParaRPr>
          </a:p>
          <a:p>
            <a:r>
              <a:rPr lang="pt-BR" sz="2800" dirty="0">
                <a:solidFill>
                  <a:srgbClr val="3C4043"/>
                </a:solidFill>
                <a:latin typeface="Inter"/>
              </a:rPr>
              <a:t>Distribuição desbalanceada das classes</a:t>
            </a:r>
          </a:p>
          <a:p>
            <a:r>
              <a:rPr lang="pt-BR" sz="2800" dirty="0">
                <a:solidFill>
                  <a:srgbClr val="3C4043"/>
                </a:solidFill>
                <a:latin typeface="Inter"/>
              </a:rPr>
              <a:t>Problema: A</a:t>
            </a:r>
            <a:r>
              <a:rPr lang="pt-BR" sz="2800" dirty="0"/>
              <a:t> distribuição de classes </a:t>
            </a:r>
            <a:r>
              <a:rPr lang="pt-BR" sz="2800" dirty="0">
                <a:solidFill>
                  <a:srgbClr val="3C4043"/>
                </a:solidFill>
                <a:latin typeface="Inter"/>
              </a:rPr>
              <a:t>dos super-heróis (bom ou mau) estava </a:t>
            </a:r>
            <a:r>
              <a:rPr lang="pt-BR" sz="2800" dirty="0"/>
              <a:t>desequilibrada, com isso o modelo poderia aprender a prever sempre a classe majoritária, ignorando a classe minoritária</a:t>
            </a:r>
            <a:r>
              <a:rPr lang="pt-BR" sz="2800" dirty="0">
                <a:solidFill>
                  <a:srgbClr val="3C4043"/>
                </a:solidFill>
                <a:latin typeface="Inter"/>
              </a:rPr>
              <a:t>.</a:t>
            </a:r>
          </a:p>
          <a:p>
            <a:endParaRPr lang="pt-BR" sz="2800" dirty="0">
              <a:solidFill>
                <a:srgbClr val="3C4043"/>
              </a:solidFill>
              <a:latin typeface="Inter"/>
            </a:endParaRPr>
          </a:p>
          <a:p>
            <a:r>
              <a:rPr lang="pt-BR" sz="2800" dirty="0">
                <a:solidFill>
                  <a:srgbClr val="3C4043"/>
                </a:solidFill>
                <a:latin typeface="Inter"/>
              </a:rPr>
              <a:t>Solução:</a:t>
            </a:r>
          </a:p>
          <a:p>
            <a:pPr marL="742950" lvl="1" indent="-285750">
              <a:buFont typeface="Arial" panose="020B0604020202020204" pitchFamily="34" charset="0"/>
              <a:buChar char="•"/>
            </a:pPr>
            <a:r>
              <a:rPr lang="pt-BR" sz="2800" dirty="0">
                <a:solidFill>
                  <a:srgbClr val="3C4043"/>
                </a:solidFill>
                <a:latin typeface="Inter"/>
              </a:rPr>
              <a:t>Para as tarefas de classificação, foi feito um </a:t>
            </a:r>
            <a:r>
              <a:rPr lang="pt-BR" sz="2800" dirty="0"/>
              <a:t>balanceamento de amostras visando ajustar a distribuição de classes </a:t>
            </a:r>
            <a:r>
              <a:rPr lang="pt-BR" sz="2800" dirty="0">
                <a:solidFill>
                  <a:srgbClr val="3C4043"/>
                </a:solidFill>
                <a:latin typeface="Inter"/>
              </a:rPr>
              <a:t>.</a:t>
            </a:r>
          </a:p>
        </p:txBody>
      </p:sp>
    </p:spTree>
    <p:extLst>
      <p:ext uri="{BB962C8B-B14F-4D97-AF65-F5344CB8AC3E}">
        <p14:creationId xmlns:p14="http://schemas.microsoft.com/office/powerpoint/2010/main" val="326015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5600361" cy="954107"/>
          </a:xfrm>
          <a:prstGeom prst="rect">
            <a:avLst/>
          </a:prstGeom>
          <a:noFill/>
        </p:spPr>
        <p:txBody>
          <a:bodyPr wrap="square">
            <a:spAutoFit/>
          </a:bodyPr>
          <a:lstStyle/>
          <a:p>
            <a:r>
              <a:rPr lang="pt-BR" sz="2800" b="1" dirty="0"/>
              <a:t>Discutir os aspectos problemáticos do conjunto de dados para </a:t>
            </a:r>
            <a:r>
              <a:rPr lang="pt-BR" sz="2800" b="1" dirty="0" err="1"/>
              <a:t>clustering</a:t>
            </a:r>
            <a:r>
              <a:rPr lang="pt-BR" sz="2800" b="1" dirty="0"/>
              <a:t>, classificação e regressão.</a:t>
            </a:r>
          </a:p>
          <a:p>
            <a:r>
              <a:rPr lang="pt-BR" sz="2800" b="1" dirty="0"/>
              <a:t>Descrever as soluções adotadas para superar esses problemas.</a:t>
            </a:r>
          </a:p>
        </p:txBody>
      </p:sp>
      <p:sp>
        <p:nvSpPr>
          <p:cNvPr id="7" name="CaixaDeTexto 6">
            <a:extLst>
              <a:ext uri="{FF2B5EF4-FFF2-40B4-BE49-F238E27FC236}">
                <a16:creationId xmlns:a16="http://schemas.microsoft.com/office/drawing/2014/main" id="{6ED9E0D0-0CFA-4D0C-9FB8-5B790BD9AD1C}"/>
              </a:ext>
            </a:extLst>
          </p:cNvPr>
          <p:cNvSpPr txBox="1"/>
          <p:nvPr/>
        </p:nvSpPr>
        <p:spPr>
          <a:xfrm>
            <a:off x="2514603" y="3330296"/>
            <a:ext cx="20326345" cy="9571851"/>
          </a:xfrm>
          <a:prstGeom prst="rect">
            <a:avLst/>
          </a:prstGeom>
          <a:noFill/>
        </p:spPr>
        <p:txBody>
          <a:bodyPr wrap="square">
            <a:spAutoFit/>
          </a:bodyPr>
          <a:lstStyle/>
          <a:p>
            <a:r>
              <a:rPr lang="pt-BR" sz="2800" dirty="0">
                <a:solidFill>
                  <a:srgbClr val="3C4043"/>
                </a:solidFill>
                <a:latin typeface="Inter"/>
              </a:rPr>
              <a:t>Escala dos dados</a:t>
            </a:r>
          </a:p>
          <a:p>
            <a:r>
              <a:rPr lang="pt-BR" sz="2800" dirty="0">
                <a:solidFill>
                  <a:srgbClr val="3C4043"/>
                </a:solidFill>
                <a:latin typeface="Inter"/>
              </a:rPr>
              <a:t>Problema: Algumas características, como peso e altura, têm escalas muito diferentes, o que pode afetar algoritmos baseados em distâncias como k-</a:t>
            </a:r>
            <a:r>
              <a:rPr lang="pt-BR" sz="2800" dirty="0" err="1">
                <a:solidFill>
                  <a:srgbClr val="3C4043"/>
                </a:solidFill>
                <a:latin typeface="Inter"/>
              </a:rPr>
              <a:t>means</a:t>
            </a:r>
            <a:r>
              <a:rPr lang="pt-BR" sz="2800" dirty="0">
                <a:solidFill>
                  <a:srgbClr val="3C4043"/>
                </a:solidFill>
                <a:latin typeface="Inter"/>
              </a:rPr>
              <a:t> para o modelo de cluster.</a:t>
            </a:r>
          </a:p>
          <a:p>
            <a:pPr>
              <a:buFont typeface="Arial" panose="020B0604020202020204" pitchFamily="34" charset="0"/>
              <a:buChar char="•"/>
            </a:pPr>
            <a:endParaRPr lang="pt-BR" sz="2800" dirty="0">
              <a:solidFill>
                <a:srgbClr val="3C4043"/>
              </a:solidFill>
              <a:latin typeface="Inter"/>
            </a:endParaRPr>
          </a:p>
          <a:p>
            <a:r>
              <a:rPr lang="pt-BR" sz="2800" dirty="0">
                <a:solidFill>
                  <a:srgbClr val="3C4043"/>
                </a:solidFill>
                <a:latin typeface="Inter"/>
              </a:rPr>
              <a:t>Solução: </a:t>
            </a:r>
          </a:p>
          <a:p>
            <a:pPr marL="914400" lvl="1" indent="-457200">
              <a:buFont typeface="Arial" panose="020B0604020202020204" pitchFamily="34" charset="0"/>
              <a:buChar char="•"/>
            </a:pPr>
            <a:r>
              <a:rPr lang="pt-BR" sz="2800" dirty="0">
                <a:solidFill>
                  <a:srgbClr val="3C4043"/>
                </a:solidFill>
                <a:latin typeface="Inter"/>
              </a:rPr>
              <a:t>Foi feita uma normalização dos dados, de modo que todas as variáveis numéricas tenham escalas comparáveis. </a:t>
            </a:r>
          </a:p>
          <a:p>
            <a:pPr marL="457200" indent="-457200">
              <a:buFont typeface="Arial" panose="020B0604020202020204" pitchFamily="34" charset="0"/>
              <a:buChar char="•"/>
            </a:pPr>
            <a:endParaRPr lang="pt-BR" sz="2800" dirty="0">
              <a:solidFill>
                <a:srgbClr val="3C4043"/>
              </a:solidFill>
              <a:latin typeface="Inter"/>
            </a:endParaRPr>
          </a:p>
          <a:p>
            <a:r>
              <a:rPr lang="pt-BR" sz="2800" dirty="0">
                <a:solidFill>
                  <a:srgbClr val="3C4043"/>
                </a:solidFill>
                <a:latin typeface="Inter"/>
              </a:rPr>
              <a:t>Alta dimensionalidade</a:t>
            </a:r>
          </a:p>
          <a:p>
            <a:r>
              <a:rPr lang="pt-BR" sz="2800" dirty="0">
                <a:solidFill>
                  <a:srgbClr val="3C4043"/>
                </a:solidFill>
                <a:latin typeface="Inter"/>
              </a:rPr>
              <a:t>Problema: A presença de muitos atributos, especialmente se considerarmos todos os superpoderes, poderia resultar em um problema de dimensionalidade elevada, o que pode dificultar a performance dos algoritmos.</a:t>
            </a:r>
          </a:p>
          <a:p>
            <a:endParaRPr lang="pt-BR" sz="2800" dirty="0">
              <a:solidFill>
                <a:srgbClr val="3C4043"/>
              </a:solidFill>
              <a:latin typeface="Inter"/>
            </a:endParaRPr>
          </a:p>
          <a:p>
            <a:r>
              <a:rPr lang="pt-BR" sz="2800" dirty="0">
                <a:solidFill>
                  <a:srgbClr val="3C4043"/>
                </a:solidFill>
                <a:latin typeface="Inter"/>
              </a:rPr>
              <a:t>Solução: </a:t>
            </a:r>
          </a:p>
          <a:p>
            <a:pPr marL="914400" lvl="1" indent="-457200">
              <a:buFont typeface="Arial" panose="020B0604020202020204" pitchFamily="34" charset="0"/>
              <a:buChar char="•"/>
            </a:pPr>
            <a:r>
              <a:rPr lang="pt-BR" sz="2800" dirty="0">
                <a:solidFill>
                  <a:srgbClr val="3C4043"/>
                </a:solidFill>
                <a:latin typeface="Inter"/>
              </a:rPr>
              <a:t>Uma possível solução seria aplicar técnicas de redução de dimensionalidade, como principal </a:t>
            </a:r>
            <a:r>
              <a:rPr lang="pt-BR" sz="2800" dirty="0" err="1">
                <a:solidFill>
                  <a:srgbClr val="3C4043"/>
                </a:solidFill>
                <a:latin typeface="Inter"/>
              </a:rPr>
              <a:t>component</a:t>
            </a:r>
            <a:r>
              <a:rPr lang="pt-BR" sz="2800" dirty="0">
                <a:solidFill>
                  <a:srgbClr val="3C4043"/>
                </a:solidFill>
                <a:latin typeface="Inter"/>
              </a:rPr>
              <a:t> </a:t>
            </a:r>
            <a:r>
              <a:rPr lang="pt-BR" sz="2800" dirty="0" err="1">
                <a:solidFill>
                  <a:srgbClr val="3C4043"/>
                </a:solidFill>
                <a:latin typeface="Inter"/>
              </a:rPr>
              <a:t>analysis</a:t>
            </a:r>
            <a:r>
              <a:rPr lang="pt-BR" sz="2800" dirty="0">
                <a:solidFill>
                  <a:srgbClr val="3C4043"/>
                </a:solidFill>
                <a:latin typeface="Inter"/>
              </a:rPr>
              <a:t> (PCA), para reduzir o número de variáveis relevantes.</a:t>
            </a:r>
          </a:p>
          <a:p>
            <a:pPr marL="914400" lvl="1" indent="-457200">
              <a:buFont typeface="Arial" panose="020B0604020202020204" pitchFamily="34" charset="0"/>
              <a:buChar char="•"/>
            </a:pPr>
            <a:r>
              <a:rPr lang="pt-BR" sz="2800" dirty="0">
                <a:solidFill>
                  <a:srgbClr val="3C4043"/>
                </a:solidFill>
                <a:latin typeface="Inter"/>
              </a:rPr>
              <a:t>A solução adotada foi trabalhar com a totalidade de poderes dos super-heróis.</a:t>
            </a:r>
          </a:p>
          <a:p>
            <a:endParaRPr lang="pt-BR" sz="2800" dirty="0">
              <a:solidFill>
                <a:srgbClr val="3C4043"/>
              </a:solidFill>
              <a:latin typeface="Inter"/>
            </a:endParaRPr>
          </a:p>
          <a:p>
            <a:r>
              <a:rPr lang="pt-BR" sz="2800" dirty="0">
                <a:solidFill>
                  <a:srgbClr val="3C4043"/>
                </a:solidFill>
                <a:latin typeface="Inter"/>
              </a:rPr>
              <a:t>Outliers</a:t>
            </a:r>
          </a:p>
          <a:p>
            <a:r>
              <a:rPr lang="pt-BR" sz="2800" dirty="0">
                <a:solidFill>
                  <a:srgbClr val="3C4043"/>
                </a:solidFill>
                <a:latin typeface="Inter"/>
              </a:rPr>
              <a:t>Problema: Certos super-heróis apresentavam características extremas, o que pode distorcer a análise.</a:t>
            </a:r>
          </a:p>
          <a:p>
            <a:endParaRPr lang="pt-BR" sz="2800" dirty="0">
              <a:solidFill>
                <a:srgbClr val="3C4043"/>
              </a:solidFill>
              <a:latin typeface="Inter"/>
            </a:endParaRPr>
          </a:p>
          <a:p>
            <a:r>
              <a:rPr lang="pt-BR" sz="2800" dirty="0">
                <a:solidFill>
                  <a:srgbClr val="3C4043"/>
                </a:solidFill>
                <a:latin typeface="Inter"/>
              </a:rPr>
              <a:t>Solução: </a:t>
            </a:r>
          </a:p>
          <a:p>
            <a:pPr marL="914400" lvl="1" indent="-457200">
              <a:buFont typeface="Arial" panose="020B0604020202020204" pitchFamily="34" charset="0"/>
              <a:buChar char="•"/>
            </a:pPr>
            <a:r>
              <a:rPr lang="pt-BR" sz="2800" dirty="0">
                <a:solidFill>
                  <a:srgbClr val="3C4043"/>
                </a:solidFill>
                <a:latin typeface="Inter"/>
              </a:rPr>
              <a:t>Detectar e tratar outliers de maneira apropriada, removendo-os ou ajustando a modelagem para ser robusta a esses pontos (porém não foi realizada nenhuma alteração nos dados para corrigir esses problemas.</a:t>
            </a:r>
          </a:p>
        </p:txBody>
      </p:sp>
    </p:spTree>
    <p:extLst>
      <p:ext uri="{BB962C8B-B14F-4D97-AF65-F5344CB8AC3E}">
        <p14:creationId xmlns:p14="http://schemas.microsoft.com/office/powerpoint/2010/main" val="337331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 name="Picture 14"/>
          <p:cNvPicPr/>
          <p:nvPr/>
        </p:nvPicPr>
        <p:blipFill>
          <a:blip r:embed="rId2"/>
          <a:srcRect r="15624"/>
          <a:stretch/>
        </p:blipFill>
        <p:spPr>
          <a:xfrm rot="16200000">
            <a:off x="5335347" y="-5333040"/>
            <a:ext cx="13715280" cy="24383520"/>
          </a:xfrm>
          <a:prstGeom prst="rect">
            <a:avLst/>
          </a:prstGeom>
          <a:ln w="0">
            <a:noFill/>
          </a:ln>
        </p:spPr>
      </p:pic>
      <p:sp>
        <p:nvSpPr>
          <p:cNvPr id="521" name="CustomShape 1"/>
          <p:cNvSpPr/>
          <p:nvPr/>
        </p:nvSpPr>
        <p:spPr>
          <a:xfrm>
            <a:off x="1587" y="0"/>
            <a:ext cx="24383520" cy="13715280"/>
          </a:xfrm>
          <a:prstGeom prst="rect">
            <a:avLst/>
          </a:prstGeom>
          <a:ln/>
        </p:spPr>
        <p:style>
          <a:lnRef idx="1">
            <a:schemeClr val="accent3"/>
          </a:lnRef>
          <a:fillRef idx="2">
            <a:schemeClr val="accent3"/>
          </a:fillRef>
          <a:effectRef idx="1">
            <a:schemeClr val="accent3"/>
          </a:effectRef>
          <a:fontRef idx="minor">
            <a:schemeClr val="dk1"/>
          </a:fontRef>
        </p:style>
        <p:txBody>
          <a:bodyPr/>
          <a:lstStyle/>
          <a:p>
            <a:endParaRPr lang="pt-BR" sz="3600" dirty="0"/>
          </a:p>
        </p:txBody>
      </p:sp>
      <p:sp>
        <p:nvSpPr>
          <p:cNvPr id="522" name="CustomShape 2"/>
          <p:cNvSpPr/>
          <p:nvPr/>
        </p:nvSpPr>
        <p:spPr>
          <a:xfrm>
            <a:off x="1268067" y="6266881"/>
            <a:ext cx="10924560" cy="1178954"/>
          </a:xfrm>
          <a:prstGeom prst="rect">
            <a:avLst/>
          </a:prstGeom>
          <a:noFill/>
          <a:ln w="0">
            <a:noFill/>
          </a:ln>
        </p:spPr>
        <p:style>
          <a:lnRef idx="0">
            <a:scrgbClr r="0" g="0" b="0"/>
          </a:lnRef>
          <a:fillRef idx="0">
            <a:scrgbClr r="0" g="0" b="0"/>
          </a:fillRef>
          <a:effectRef idx="0">
            <a:scrgbClr r="0" g="0" b="0"/>
          </a:effectRef>
          <a:fontRef idx="minor"/>
        </p:style>
        <p:txBody>
          <a:bodyPr lIns="180000" tIns="90000" rIns="180000" bIns="90000">
            <a:spAutoFit/>
          </a:bodyPr>
          <a:lstStyle/>
          <a:p>
            <a:pPr>
              <a:lnSpc>
                <a:spcPct val="90000"/>
              </a:lnSpc>
            </a:pPr>
            <a:r>
              <a:rPr lang="en-US" sz="7200" b="1" spc="-2">
                <a:solidFill>
                  <a:srgbClr val="FFFFFF"/>
                </a:solidFill>
                <a:latin typeface="Montserrat"/>
              </a:rPr>
              <a:t>Obrigado</a:t>
            </a:r>
            <a:endParaRPr lang="pt-BR" sz="7200" spc="-2">
              <a:latin typeface="Arial"/>
            </a:endParaRPr>
          </a:p>
        </p:txBody>
      </p:sp>
      <p:sp>
        <p:nvSpPr>
          <p:cNvPr id="523" name="CustomShape 3"/>
          <p:cNvSpPr/>
          <p:nvPr/>
        </p:nvSpPr>
        <p:spPr>
          <a:xfrm>
            <a:off x="1268067" y="7599601"/>
            <a:ext cx="10152720" cy="735756"/>
          </a:xfrm>
          <a:prstGeom prst="rect">
            <a:avLst/>
          </a:prstGeom>
          <a:noFill/>
          <a:ln w="0">
            <a:noFill/>
          </a:ln>
        </p:spPr>
        <p:style>
          <a:lnRef idx="0">
            <a:scrgbClr r="0" g="0" b="0"/>
          </a:lnRef>
          <a:fillRef idx="0">
            <a:scrgbClr r="0" g="0" b="0"/>
          </a:fillRef>
          <a:effectRef idx="0">
            <a:scrgbClr r="0" g="0" b="0"/>
          </a:effectRef>
          <a:fontRef idx="minor"/>
        </p:style>
        <p:txBody>
          <a:bodyPr lIns="180000" tIns="90000" rIns="180000" bIns="90000">
            <a:spAutoFit/>
          </a:bodyPr>
          <a:lstStyle/>
          <a:p>
            <a:pPr>
              <a:lnSpc>
                <a:spcPct val="100000"/>
              </a:lnSpc>
            </a:pPr>
            <a:r>
              <a:rPr lang="en-US" sz="3600" spc="-2">
                <a:solidFill>
                  <a:srgbClr val="FFFFFF"/>
                </a:solidFill>
                <a:latin typeface="Montserrat"/>
              </a:rPr>
              <a:t>Dúvidas?</a:t>
            </a:r>
            <a:endParaRPr lang="pt-BR" sz="3600" spc="-2">
              <a:latin typeface="Arial"/>
            </a:endParaRPr>
          </a:p>
        </p:txBody>
      </p:sp>
      <p:sp>
        <p:nvSpPr>
          <p:cNvPr id="526" name="Line 4"/>
          <p:cNvSpPr/>
          <p:nvPr/>
        </p:nvSpPr>
        <p:spPr>
          <a:xfrm>
            <a:off x="1527987" y="7449120"/>
            <a:ext cx="21386160" cy="0"/>
          </a:xfrm>
          <a:prstGeom prst="line">
            <a:avLst/>
          </a:prstGeom>
          <a:ln w="12600">
            <a:solidFill>
              <a:srgbClr val="FFFFFF">
                <a:alpha val="69000"/>
              </a:srgbClr>
            </a:solidFill>
            <a:miter/>
          </a:ln>
        </p:spPr>
        <p:style>
          <a:lnRef idx="0">
            <a:scrgbClr r="0" g="0" b="0"/>
          </a:lnRef>
          <a:fillRef idx="0">
            <a:scrgbClr r="0" g="0" b="0"/>
          </a:fillRef>
          <a:effectRef idx="0">
            <a:scrgbClr r="0" g="0" b="0"/>
          </a:effectRef>
          <a:fontRef idx="minor"/>
        </p:style>
        <p:txBody>
          <a:bodyPr/>
          <a:lstStyle/>
          <a:p>
            <a:endParaRPr lang="pt-BR" sz="3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61" descr="preencoded.png">
            <a:extLst>
              <a:ext uri="{FF2B5EF4-FFF2-40B4-BE49-F238E27FC236}">
                <a16:creationId xmlns:a16="http://schemas.microsoft.com/office/drawing/2014/main" id="{7A2723FA-3F36-9DAE-E44E-F8C6D041B921}"/>
              </a:ext>
            </a:extLst>
          </p:cNvPr>
          <p:cNvPicPr/>
          <p:nvPr/>
        </p:nvPicPr>
        <p:blipFill>
          <a:blip r:embed="rId3">
            <a:extLst>
              <a:ext uri="{28A0092B-C50C-407E-A947-70E740481C1C}">
                <a14:useLocalDpi xmlns:a14="http://schemas.microsoft.com/office/drawing/2010/main" val="0"/>
              </a:ext>
            </a:extLst>
          </a:blip>
          <a:stretch>
            <a:fillRect/>
          </a:stretch>
        </p:blipFill>
        <p:spPr>
          <a:xfrm>
            <a:off x="7569003" y="1184774"/>
            <a:ext cx="16811823" cy="12484181"/>
          </a:xfrm>
          <a:prstGeom prst="rect">
            <a:avLst/>
          </a:prstGeom>
        </p:spPr>
      </p:pic>
      <p:sp>
        <p:nvSpPr>
          <p:cNvPr id="20" name="CaixaDeTexto 19">
            <a:extLst>
              <a:ext uri="{FF2B5EF4-FFF2-40B4-BE49-F238E27FC236}">
                <a16:creationId xmlns:a16="http://schemas.microsoft.com/office/drawing/2014/main" id="{35A524AD-A187-93F3-0F48-ED35DC43B08C}"/>
              </a:ext>
            </a:extLst>
          </p:cNvPr>
          <p:cNvSpPr txBox="1"/>
          <p:nvPr/>
        </p:nvSpPr>
        <p:spPr>
          <a:xfrm>
            <a:off x="759125" y="1899650"/>
            <a:ext cx="23291320" cy="523220"/>
          </a:xfrm>
          <a:prstGeom prst="rect">
            <a:avLst/>
          </a:prstGeom>
          <a:noFill/>
        </p:spPr>
        <p:txBody>
          <a:bodyPr wrap="square" rtlCol="0">
            <a:spAutoFit/>
          </a:bodyPr>
          <a:lstStyle/>
          <a:p>
            <a:pPr algn="l"/>
            <a:r>
              <a:rPr lang="pt-BR" sz="2800" dirty="0"/>
              <a:t>O desafio visa avaliar o conhecimento prático e técnico dos candidatos em aprendizado de máquina, focando nas perguntas: </a:t>
            </a:r>
            <a:endParaRPr lang="pt-BR" sz="1050" dirty="0"/>
          </a:p>
        </p:txBody>
      </p:sp>
      <p:sp>
        <p:nvSpPr>
          <p:cNvPr id="10" name="CaixaDeTexto 9">
            <a:extLst>
              <a:ext uri="{FF2B5EF4-FFF2-40B4-BE49-F238E27FC236}">
                <a16:creationId xmlns:a16="http://schemas.microsoft.com/office/drawing/2014/main" id="{B636A6D3-C7A2-4662-A3BA-EBCCE110E597}"/>
              </a:ext>
            </a:extLst>
          </p:cNvPr>
          <p:cNvSpPr txBox="1"/>
          <p:nvPr/>
        </p:nvSpPr>
        <p:spPr>
          <a:xfrm>
            <a:off x="759125" y="2754189"/>
            <a:ext cx="23178543" cy="10002738"/>
          </a:xfrm>
          <a:prstGeom prst="rect">
            <a:avLst/>
          </a:prstGeom>
          <a:noFill/>
        </p:spPr>
        <p:txBody>
          <a:bodyPr wrap="square">
            <a:spAutoFit/>
          </a:bodyPr>
          <a:lstStyle/>
          <a:p>
            <a:r>
              <a:rPr lang="pt-BR" sz="2800" dirty="0"/>
              <a:t>Questão 1:</a:t>
            </a:r>
          </a:p>
          <a:p>
            <a:r>
              <a:rPr lang="pt-BR" sz="2800" dirty="0"/>
              <a:t>Agrupar super-heróis usando um método de cluster não supervisionado.</a:t>
            </a:r>
          </a:p>
          <a:p>
            <a:r>
              <a:rPr lang="pt-BR" sz="2800" dirty="0"/>
              <a:t>Explicar a escolha do algoritmo, recursos utilizados e etapas de pré-processamento.</a:t>
            </a:r>
          </a:p>
          <a:p>
            <a:endParaRPr lang="pt-BR" sz="2800" dirty="0"/>
          </a:p>
          <a:p>
            <a:r>
              <a:rPr lang="pt-BR" sz="2800" dirty="0"/>
              <a:t>Questão 2:</a:t>
            </a:r>
          </a:p>
          <a:p>
            <a:r>
              <a:rPr lang="pt-BR" sz="2800" dirty="0"/>
              <a:t>Justificar a escolha do número de clusters e avaliar a qualidade dos clusters formados.</a:t>
            </a:r>
          </a:p>
          <a:p>
            <a:r>
              <a:rPr lang="pt-BR" sz="2800" dirty="0"/>
              <a:t>Classificação - Identificando os Bandidos:</a:t>
            </a:r>
          </a:p>
          <a:p>
            <a:endParaRPr lang="pt-BR" sz="2800" dirty="0"/>
          </a:p>
          <a:p>
            <a:r>
              <a:rPr lang="pt-BR" sz="2800" dirty="0"/>
              <a:t>Questão 3:</a:t>
            </a:r>
          </a:p>
          <a:p>
            <a:r>
              <a:rPr lang="pt-BR" sz="2800" dirty="0"/>
              <a:t>Usar </a:t>
            </a:r>
            <a:r>
              <a:rPr lang="pt-BR" sz="2800" dirty="0" err="1"/>
              <a:t>Naive</a:t>
            </a:r>
            <a:r>
              <a:rPr lang="pt-BR" sz="2800" dirty="0"/>
              <a:t> </a:t>
            </a:r>
            <a:r>
              <a:rPr lang="pt-BR" sz="2800" dirty="0" err="1"/>
              <a:t>Bayes</a:t>
            </a:r>
            <a:r>
              <a:rPr lang="pt-BR" sz="2800" dirty="0"/>
              <a:t> para prever o alinhamento dos super-heróis (bom ou mau).</a:t>
            </a:r>
          </a:p>
          <a:p>
            <a:r>
              <a:rPr lang="pt-BR" sz="2800" dirty="0"/>
              <a:t>Explicar as hipóteses do </a:t>
            </a:r>
            <a:r>
              <a:rPr lang="pt-BR" sz="2800" dirty="0" err="1"/>
              <a:t>Naive</a:t>
            </a:r>
            <a:r>
              <a:rPr lang="pt-BR" sz="2800" dirty="0"/>
              <a:t> </a:t>
            </a:r>
            <a:r>
              <a:rPr lang="pt-BR" sz="2800" dirty="0" err="1"/>
              <a:t>Bayes</a:t>
            </a:r>
            <a:r>
              <a:rPr lang="pt-BR" sz="2800" dirty="0"/>
              <a:t>, influências das características do conjunto de dados e avaliação dos resultados.</a:t>
            </a:r>
          </a:p>
          <a:p>
            <a:endParaRPr lang="pt-BR" sz="2800" dirty="0"/>
          </a:p>
          <a:p>
            <a:r>
              <a:rPr lang="pt-BR" sz="2800" dirty="0"/>
              <a:t>Questão 4:</a:t>
            </a:r>
          </a:p>
          <a:p>
            <a:r>
              <a:rPr lang="pt-BR" sz="2800" dirty="0"/>
              <a:t>Executar um algoritmo de classificação de escolha própria.</a:t>
            </a:r>
          </a:p>
          <a:p>
            <a:r>
              <a:rPr lang="pt-BR" sz="2800" dirty="0"/>
              <a:t>Comparar as suposições e resultados do novo algoritmo com o </a:t>
            </a:r>
            <a:r>
              <a:rPr lang="pt-BR" sz="2800" dirty="0" err="1"/>
              <a:t>Naive</a:t>
            </a:r>
            <a:r>
              <a:rPr lang="pt-BR" sz="2800" dirty="0"/>
              <a:t> </a:t>
            </a:r>
            <a:r>
              <a:rPr lang="pt-BR" sz="2800" dirty="0" err="1"/>
              <a:t>Bayes</a:t>
            </a:r>
            <a:r>
              <a:rPr lang="pt-BR" sz="2800" dirty="0"/>
              <a:t>.</a:t>
            </a:r>
          </a:p>
          <a:p>
            <a:endParaRPr lang="pt-BR" sz="2800" dirty="0"/>
          </a:p>
          <a:p>
            <a:r>
              <a:rPr lang="pt-BR" sz="2800" dirty="0"/>
              <a:t>Questão 5:</a:t>
            </a:r>
          </a:p>
          <a:p>
            <a:r>
              <a:rPr lang="pt-BR" sz="2800" dirty="0"/>
              <a:t>Transformar o problema em uma tarefa de regressão para prever o peso dos super-heróis.</a:t>
            </a:r>
          </a:p>
          <a:p>
            <a:r>
              <a:rPr lang="pt-BR" sz="2800" dirty="0"/>
              <a:t>Escolher e justificar o algoritmo e avaliar o desempenho.</a:t>
            </a:r>
          </a:p>
          <a:p>
            <a:endParaRPr lang="pt-BR" sz="2800" dirty="0"/>
          </a:p>
          <a:p>
            <a:r>
              <a:rPr lang="pt-BR" sz="2800" dirty="0"/>
              <a:t>Questão 6:</a:t>
            </a:r>
          </a:p>
          <a:p>
            <a:r>
              <a:rPr lang="pt-BR" sz="2800" dirty="0"/>
              <a:t>Discutir os aspectos problemáticos do conjunto de dados para </a:t>
            </a:r>
            <a:r>
              <a:rPr lang="pt-BR" sz="2800" dirty="0" err="1"/>
              <a:t>clustering</a:t>
            </a:r>
            <a:r>
              <a:rPr lang="pt-BR" sz="2800" dirty="0"/>
              <a:t>, classificação e regressão.</a:t>
            </a:r>
          </a:p>
          <a:p>
            <a:r>
              <a:rPr lang="pt-BR" sz="2800" dirty="0"/>
              <a:t>Descrever as soluções adotadas para superar esses problemas.</a:t>
            </a:r>
          </a:p>
        </p:txBody>
      </p:sp>
      <p:cxnSp>
        <p:nvCxnSpPr>
          <p:cNvPr id="6" name="Conector reto 5">
            <a:extLst>
              <a:ext uri="{FF2B5EF4-FFF2-40B4-BE49-F238E27FC236}">
                <a16:creationId xmlns:a16="http://schemas.microsoft.com/office/drawing/2014/main" id="{EAD773A0-02C2-4817-BCB8-4A69286C7FA2}"/>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3B51E99D-F712-45AE-A6A2-CC090D65C30E}"/>
              </a:ext>
            </a:extLst>
          </p:cNvPr>
          <p:cNvSpPr txBox="1"/>
          <p:nvPr/>
        </p:nvSpPr>
        <p:spPr>
          <a:xfrm>
            <a:off x="1466850" y="647700"/>
            <a:ext cx="1808316" cy="584775"/>
          </a:xfrm>
          <a:prstGeom prst="rect">
            <a:avLst/>
          </a:prstGeom>
          <a:noFill/>
        </p:spPr>
        <p:txBody>
          <a:bodyPr wrap="none" rtlCol="0">
            <a:spAutoFit/>
          </a:bodyPr>
          <a:lstStyle/>
          <a:p>
            <a:r>
              <a:rPr lang="pt-BR" sz="3200" b="1" dirty="0"/>
              <a:t>Objetivos</a:t>
            </a:r>
            <a:endParaRPr lang="pt-B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61" descr="preencoded.png">
            <a:extLst>
              <a:ext uri="{FF2B5EF4-FFF2-40B4-BE49-F238E27FC236}">
                <a16:creationId xmlns:a16="http://schemas.microsoft.com/office/drawing/2014/main" id="{7A2723FA-3F36-9DAE-E44E-F8C6D041B921}"/>
              </a:ext>
            </a:extLst>
          </p:cNvPr>
          <p:cNvPicPr/>
          <p:nvPr/>
        </p:nvPicPr>
        <p:blipFill>
          <a:blip r:embed="rId3">
            <a:extLst>
              <a:ext uri="{28A0092B-C50C-407E-A947-70E740481C1C}">
                <a14:useLocalDpi xmlns:a14="http://schemas.microsoft.com/office/drawing/2010/main" val="0"/>
              </a:ext>
            </a:extLst>
          </a:blip>
          <a:stretch>
            <a:fillRect/>
          </a:stretch>
        </p:blipFill>
        <p:spPr>
          <a:xfrm>
            <a:off x="7569003" y="1184774"/>
            <a:ext cx="16811823" cy="12484181"/>
          </a:xfrm>
          <a:prstGeom prst="rect">
            <a:avLst/>
          </a:prstGeom>
        </p:spPr>
      </p:pic>
      <p:graphicFrame>
        <p:nvGraphicFramePr>
          <p:cNvPr id="17" name="Diagrama 16">
            <a:extLst>
              <a:ext uri="{FF2B5EF4-FFF2-40B4-BE49-F238E27FC236}">
                <a16:creationId xmlns:a16="http://schemas.microsoft.com/office/drawing/2014/main" id="{60A866B1-7B39-7D47-9B8F-DD11C1AEF1CD}"/>
              </a:ext>
            </a:extLst>
          </p:cNvPr>
          <p:cNvGraphicFramePr/>
          <p:nvPr>
            <p:extLst>
              <p:ext uri="{D42A27DB-BD31-4B8C-83A1-F6EECF244321}">
                <p14:modId xmlns:p14="http://schemas.microsoft.com/office/powerpoint/2010/main" val="429300193"/>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Conector reto 5">
            <a:extLst>
              <a:ext uri="{FF2B5EF4-FFF2-40B4-BE49-F238E27FC236}">
                <a16:creationId xmlns:a16="http://schemas.microsoft.com/office/drawing/2014/main" id="{EAD773A0-02C2-4817-BCB8-4A69286C7FA2}"/>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7CDCF6CB-B9C0-47A3-ADE9-452FCC283018}"/>
              </a:ext>
            </a:extLst>
          </p:cNvPr>
          <p:cNvSpPr txBox="1"/>
          <p:nvPr/>
        </p:nvSpPr>
        <p:spPr>
          <a:xfrm>
            <a:off x="1220788" y="3581401"/>
            <a:ext cx="21601109" cy="5262979"/>
          </a:xfrm>
          <a:prstGeom prst="rect">
            <a:avLst/>
          </a:prstGeom>
          <a:noFill/>
        </p:spPr>
        <p:txBody>
          <a:bodyPr wrap="square">
            <a:spAutoFit/>
          </a:bodyPr>
          <a:lstStyle/>
          <a:p>
            <a:pPr algn="l" fontAlgn="base"/>
            <a:r>
              <a:rPr lang="pt-BR" sz="2800" dirty="0"/>
              <a:t>Etapas do pré-processamento: </a:t>
            </a:r>
          </a:p>
          <a:p>
            <a:pPr algn="l" fontAlgn="base"/>
            <a:endParaRPr lang="pt-BR" sz="2800" dirty="0"/>
          </a:p>
          <a:p>
            <a:pPr marL="457200" indent="-457200" algn="just" fontAlgn="base">
              <a:buFont typeface="Arial" panose="020B0604020202020204" pitchFamily="34" charset="0"/>
              <a:buChar char="•"/>
            </a:pPr>
            <a:r>
              <a:rPr lang="pt-BR" altLang="pt-BR" sz="2800" dirty="0">
                <a:solidFill>
                  <a:srgbClr val="3C4043"/>
                </a:solidFill>
                <a:latin typeface="Inter"/>
              </a:rPr>
              <a:t>Remoção da coluna </a:t>
            </a:r>
            <a:r>
              <a:rPr lang="pt-BR" altLang="pt-BR" sz="2800" dirty="0" err="1">
                <a:solidFill>
                  <a:srgbClr val="3C4043"/>
                </a:solidFill>
                <a:latin typeface="Inter"/>
              </a:rPr>
              <a:t>Unnamed</a:t>
            </a:r>
            <a:r>
              <a:rPr lang="pt-BR" altLang="pt-BR" sz="2800" dirty="0">
                <a:solidFill>
                  <a:srgbClr val="3C4043"/>
                </a:solidFill>
                <a:latin typeface="Inter"/>
              </a:rPr>
              <a:t> que provavelmente foi criada ao salvar o arquivo com um índice indesejado.</a:t>
            </a:r>
          </a:p>
          <a:p>
            <a:pPr marL="457200" indent="-457200" algn="just" fontAlgn="base">
              <a:buFont typeface="Arial" panose="020B0604020202020204" pitchFamily="34" charset="0"/>
              <a:buChar char="•"/>
            </a:pPr>
            <a:r>
              <a:rPr lang="pt-BR" altLang="pt-BR" sz="2800" dirty="0">
                <a:solidFill>
                  <a:srgbClr val="3C4043"/>
                </a:solidFill>
                <a:latin typeface="Inter"/>
              </a:rPr>
              <a:t>Os valores "</a:t>
            </a:r>
            <a:r>
              <a:rPr lang="pt-BR" altLang="pt-BR" sz="2800" dirty="0" err="1">
                <a:solidFill>
                  <a:srgbClr val="3C4043"/>
                </a:solidFill>
                <a:latin typeface="Inter"/>
              </a:rPr>
              <a:t>True</a:t>
            </a:r>
            <a:r>
              <a:rPr lang="pt-BR" altLang="pt-BR" sz="2800" dirty="0">
                <a:solidFill>
                  <a:srgbClr val="3C4043"/>
                </a:solidFill>
                <a:latin typeface="Inter"/>
              </a:rPr>
              <a:t>" e "False" no </a:t>
            </a:r>
            <a:r>
              <a:rPr lang="pt-BR" altLang="pt-BR" sz="2800" dirty="0" err="1">
                <a:solidFill>
                  <a:srgbClr val="3C4043"/>
                </a:solidFill>
                <a:latin typeface="Inter"/>
              </a:rPr>
              <a:t>dataset</a:t>
            </a:r>
            <a:r>
              <a:rPr lang="pt-BR" altLang="pt-BR" sz="2800" dirty="0">
                <a:solidFill>
                  <a:srgbClr val="3C4043"/>
                </a:solidFill>
                <a:latin typeface="Inter"/>
              </a:rPr>
              <a:t> de superpoderes foram convertidos para 1 e 0, respectivamente, facilitando a manipulação matemática e estatística dos dados.</a:t>
            </a:r>
          </a:p>
          <a:p>
            <a:pPr marL="457200" indent="-457200" algn="just" fontAlgn="base">
              <a:buFont typeface="Arial" panose="020B0604020202020204" pitchFamily="34" charset="0"/>
              <a:buChar char="•"/>
            </a:pPr>
            <a:r>
              <a:rPr lang="pt-BR" sz="2800" dirty="0"/>
              <a:t>Valores -99.0 foram substituídos por </a:t>
            </a:r>
            <a:r>
              <a:rPr lang="pt-BR" sz="2800" dirty="0" err="1"/>
              <a:t>NaN</a:t>
            </a:r>
            <a:r>
              <a:rPr lang="pt-BR" sz="2800" dirty="0"/>
              <a:t> nas colunas </a:t>
            </a:r>
            <a:r>
              <a:rPr lang="pt-BR" sz="2800" dirty="0" err="1"/>
              <a:t>Weight</a:t>
            </a:r>
            <a:r>
              <a:rPr lang="pt-BR" sz="2800" dirty="0"/>
              <a:t> (peso) e </a:t>
            </a:r>
            <a:r>
              <a:rPr lang="pt-BR" sz="2800" dirty="0" err="1"/>
              <a:t>Height</a:t>
            </a:r>
            <a:r>
              <a:rPr lang="pt-BR" sz="2800" dirty="0"/>
              <a:t> (altura), pois representam dados inválidos.</a:t>
            </a:r>
          </a:p>
          <a:p>
            <a:pPr marL="457200" indent="-457200" algn="l" fontAlgn="base">
              <a:buFont typeface="Arial" panose="020B0604020202020204" pitchFamily="34" charset="0"/>
              <a:buChar char="•"/>
            </a:pPr>
            <a:r>
              <a:rPr lang="pt-BR" sz="2800" dirty="0"/>
              <a:t>Substituição de "-" por </a:t>
            </a:r>
            <a:r>
              <a:rPr lang="pt-BR" sz="2800" dirty="0" err="1"/>
              <a:t>NaN</a:t>
            </a:r>
            <a:r>
              <a:rPr lang="pt-BR" sz="2800" dirty="0"/>
              <a:t> em todas as colunas para tratar valores ausentes.</a:t>
            </a:r>
          </a:p>
          <a:p>
            <a:pPr marL="457200" indent="-457200" fontAlgn="base">
              <a:buFont typeface="Arial" panose="020B0604020202020204" pitchFamily="34" charset="0"/>
              <a:buChar char="•"/>
            </a:pPr>
            <a:r>
              <a:rPr lang="pt-BR" altLang="pt-BR" sz="2800" dirty="0">
                <a:solidFill>
                  <a:srgbClr val="3C4043"/>
                </a:solidFill>
                <a:latin typeface="Inter"/>
              </a:rPr>
              <a:t>Foi criada a coluna Total de Poder, que é a soma de todos os poderes para cada super-herói, permitindo a análise do "poder total" de cada herói.</a:t>
            </a:r>
          </a:p>
          <a:p>
            <a:pPr marL="457200" indent="-457200" fontAlgn="base">
              <a:buFont typeface="Arial" panose="020B0604020202020204" pitchFamily="34" charset="0"/>
              <a:buChar char="•"/>
            </a:pPr>
            <a:r>
              <a:rPr lang="pt-BR" altLang="pt-BR" sz="2800" dirty="0">
                <a:solidFill>
                  <a:srgbClr val="3C4043"/>
                </a:solidFill>
                <a:latin typeface="Inter"/>
              </a:rPr>
              <a:t>Preenchimento dos valores ausentes de </a:t>
            </a:r>
            <a:r>
              <a:rPr lang="pt-BR" altLang="pt-BR" sz="2800" dirty="0" err="1">
                <a:solidFill>
                  <a:srgbClr val="3C4043"/>
                </a:solidFill>
                <a:latin typeface="Inter"/>
              </a:rPr>
              <a:t>Weight</a:t>
            </a:r>
            <a:r>
              <a:rPr lang="pt-BR" altLang="pt-BR" sz="2800" dirty="0">
                <a:solidFill>
                  <a:srgbClr val="3C4043"/>
                </a:solidFill>
                <a:latin typeface="Inter"/>
              </a:rPr>
              <a:t> e </a:t>
            </a:r>
            <a:r>
              <a:rPr lang="pt-BR" altLang="pt-BR" sz="2800" dirty="0" err="1">
                <a:solidFill>
                  <a:srgbClr val="3C4043"/>
                </a:solidFill>
                <a:latin typeface="Inter"/>
              </a:rPr>
              <a:t>Height</a:t>
            </a:r>
            <a:r>
              <a:rPr lang="pt-BR" altLang="pt-BR" sz="2800" dirty="0">
                <a:solidFill>
                  <a:srgbClr val="3C4043"/>
                </a:solidFill>
                <a:latin typeface="Inter"/>
              </a:rPr>
              <a:t> com a média correspondente ao gênero do herói.</a:t>
            </a:r>
          </a:p>
          <a:p>
            <a:pPr marL="457200" indent="-457200" fontAlgn="base">
              <a:buFont typeface="Arial" panose="020B0604020202020204" pitchFamily="34" charset="0"/>
              <a:buChar char="•"/>
            </a:pPr>
            <a:r>
              <a:rPr lang="pt-BR" altLang="pt-BR" sz="2800" dirty="0">
                <a:solidFill>
                  <a:srgbClr val="3C4043"/>
                </a:solidFill>
                <a:latin typeface="Inter"/>
              </a:rPr>
              <a:t>Verificou-se a presença de linhas duplicadas no </a:t>
            </a:r>
            <a:r>
              <a:rPr lang="pt-BR" altLang="pt-BR" sz="2800" dirty="0" err="1">
                <a:solidFill>
                  <a:srgbClr val="3C4043"/>
                </a:solidFill>
                <a:latin typeface="Inter"/>
              </a:rPr>
              <a:t>dataset</a:t>
            </a:r>
            <a:r>
              <a:rPr lang="pt-BR" altLang="pt-BR" sz="2800" dirty="0">
                <a:solidFill>
                  <a:srgbClr val="3C4043"/>
                </a:solidFill>
                <a:latin typeface="Inter"/>
              </a:rPr>
              <a:t> combinado, eliminando quaisquer duplicatas que poderiam interferir na análise.</a:t>
            </a:r>
          </a:p>
          <a:p>
            <a:pPr marL="457200" indent="-457200" fontAlgn="base">
              <a:buFont typeface="Arial" panose="020B0604020202020204" pitchFamily="34" charset="0"/>
              <a:buChar char="•"/>
            </a:pPr>
            <a:endParaRPr lang="pt-BR" altLang="pt-BR" sz="2800" dirty="0">
              <a:solidFill>
                <a:srgbClr val="3C4043"/>
              </a:solidFill>
              <a:latin typeface="Inter"/>
            </a:endParaRPr>
          </a:p>
          <a:p>
            <a:pPr marL="457200" indent="-457200" fontAlgn="base">
              <a:buFont typeface="Arial" panose="020B0604020202020204" pitchFamily="34" charset="0"/>
              <a:buChar char="•"/>
            </a:pPr>
            <a:endParaRPr lang="pt-BR" sz="2800" dirty="0"/>
          </a:p>
        </p:txBody>
      </p:sp>
      <p:sp>
        <p:nvSpPr>
          <p:cNvPr id="8" name="CaixaDeTexto 7">
            <a:extLst>
              <a:ext uri="{FF2B5EF4-FFF2-40B4-BE49-F238E27FC236}">
                <a16:creationId xmlns:a16="http://schemas.microsoft.com/office/drawing/2014/main" id="{A8E1CF4A-981D-46A1-898A-E456461F5CE4}"/>
              </a:ext>
            </a:extLst>
          </p:cNvPr>
          <p:cNvSpPr txBox="1"/>
          <p:nvPr/>
        </p:nvSpPr>
        <p:spPr>
          <a:xfrm>
            <a:off x="1220788" y="1736756"/>
            <a:ext cx="14587533" cy="954107"/>
          </a:xfrm>
          <a:prstGeom prst="rect">
            <a:avLst/>
          </a:prstGeom>
          <a:noFill/>
        </p:spPr>
        <p:txBody>
          <a:bodyPr wrap="square">
            <a:spAutoFit/>
          </a:bodyPr>
          <a:lstStyle/>
          <a:p>
            <a:r>
              <a:rPr lang="pt-BR" sz="2800" b="1" dirty="0"/>
              <a:t>Agrupar super-heróis usando um método de cluster não supervisionado.</a:t>
            </a:r>
          </a:p>
          <a:p>
            <a:r>
              <a:rPr lang="pt-BR" sz="2800" b="1" dirty="0"/>
              <a:t>Explicar a escolha do algoritmo, recursos utilizados e etapas de pré-processamento.</a:t>
            </a:r>
          </a:p>
        </p:txBody>
      </p:sp>
    </p:spTree>
    <p:extLst>
      <p:ext uri="{BB962C8B-B14F-4D97-AF65-F5344CB8AC3E}">
        <p14:creationId xmlns:p14="http://schemas.microsoft.com/office/powerpoint/2010/main" val="118883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61" descr="preencoded.png">
            <a:extLst>
              <a:ext uri="{FF2B5EF4-FFF2-40B4-BE49-F238E27FC236}">
                <a16:creationId xmlns:a16="http://schemas.microsoft.com/office/drawing/2014/main" id="{7A2723FA-3F36-9DAE-E44E-F8C6D041B921}"/>
              </a:ext>
            </a:extLst>
          </p:cNvPr>
          <p:cNvPicPr/>
          <p:nvPr/>
        </p:nvPicPr>
        <p:blipFill>
          <a:blip r:embed="rId3">
            <a:extLst>
              <a:ext uri="{28A0092B-C50C-407E-A947-70E740481C1C}">
                <a14:useLocalDpi xmlns:a14="http://schemas.microsoft.com/office/drawing/2010/main" val="0"/>
              </a:ext>
            </a:extLst>
          </a:blip>
          <a:stretch>
            <a:fillRect/>
          </a:stretch>
        </p:blipFill>
        <p:spPr>
          <a:xfrm>
            <a:off x="7569003" y="1184774"/>
            <a:ext cx="16811823" cy="12484181"/>
          </a:xfrm>
          <a:prstGeom prst="rect">
            <a:avLst/>
          </a:prstGeom>
        </p:spPr>
      </p:pic>
      <p:graphicFrame>
        <p:nvGraphicFramePr>
          <p:cNvPr id="17" name="Diagrama 16">
            <a:extLst>
              <a:ext uri="{FF2B5EF4-FFF2-40B4-BE49-F238E27FC236}">
                <a16:creationId xmlns:a16="http://schemas.microsoft.com/office/drawing/2014/main" id="{60A866B1-7B39-7D47-9B8F-DD11C1AEF1CD}"/>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Conector reto 5">
            <a:extLst>
              <a:ext uri="{FF2B5EF4-FFF2-40B4-BE49-F238E27FC236}">
                <a16:creationId xmlns:a16="http://schemas.microsoft.com/office/drawing/2014/main" id="{EAD773A0-02C2-4817-BCB8-4A69286C7FA2}"/>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A8E1CF4A-981D-46A1-898A-E456461F5CE4}"/>
              </a:ext>
            </a:extLst>
          </p:cNvPr>
          <p:cNvSpPr txBox="1"/>
          <p:nvPr/>
        </p:nvSpPr>
        <p:spPr>
          <a:xfrm>
            <a:off x="1220788" y="1736756"/>
            <a:ext cx="14587533" cy="954107"/>
          </a:xfrm>
          <a:prstGeom prst="rect">
            <a:avLst/>
          </a:prstGeom>
          <a:noFill/>
        </p:spPr>
        <p:txBody>
          <a:bodyPr wrap="square">
            <a:spAutoFit/>
          </a:bodyPr>
          <a:lstStyle/>
          <a:p>
            <a:r>
              <a:rPr lang="pt-BR" sz="2800" b="1" dirty="0"/>
              <a:t>Agrupar os super-heróis usando um método de cluster não supervisionado.</a:t>
            </a:r>
          </a:p>
          <a:p>
            <a:r>
              <a:rPr lang="pt-BR" sz="2800" b="1" dirty="0"/>
              <a:t>Explicar a escolha do algoritmo, recursos utilizados e etapas de pré-processamento.</a:t>
            </a:r>
          </a:p>
        </p:txBody>
      </p:sp>
      <p:sp>
        <p:nvSpPr>
          <p:cNvPr id="9" name="CaixaDeTexto 8">
            <a:extLst>
              <a:ext uri="{FF2B5EF4-FFF2-40B4-BE49-F238E27FC236}">
                <a16:creationId xmlns:a16="http://schemas.microsoft.com/office/drawing/2014/main" id="{9115A2E8-C88C-4043-9A50-F9CDE9D34B89}"/>
              </a:ext>
            </a:extLst>
          </p:cNvPr>
          <p:cNvSpPr txBox="1"/>
          <p:nvPr/>
        </p:nvSpPr>
        <p:spPr>
          <a:xfrm>
            <a:off x="1220788" y="3581401"/>
            <a:ext cx="21945598" cy="3539430"/>
          </a:xfrm>
          <a:prstGeom prst="rect">
            <a:avLst/>
          </a:prstGeom>
          <a:noFill/>
        </p:spPr>
        <p:txBody>
          <a:bodyPr wrap="square">
            <a:spAutoFit/>
          </a:bodyPr>
          <a:lstStyle/>
          <a:p>
            <a:pPr algn="l" fontAlgn="base"/>
            <a:r>
              <a:rPr lang="pt-BR" sz="2800" dirty="0"/>
              <a:t>Utilizou-se as variáveis </a:t>
            </a:r>
            <a:r>
              <a:rPr lang="pt-BR" sz="2800" b="1" dirty="0" err="1"/>
              <a:t>Height</a:t>
            </a:r>
            <a:r>
              <a:rPr lang="pt-BR" sz="2800" dirty="0"/>
              <a:t>, </a:t>
            </a:r>
            <a:r>
              <a:rPr lang="pt-BR" sz="2800" b="1" dirty="0" err="1"/>
              <a:t>Weight</a:t>
            </a:r>
            <a:r>
              <a:rPr lang="pt-BR" sz="2800" dirty="0"/>
              <a:t> e </a:t>
            </a:r>
            <a:r>
              <a:rPr lang="pt-BR" sz="2800" b="1" dirty="0"/>
              <a:t>Total de Poder </a:t>
            </a:r>
            <a:r>
              <a:rPr lang="pt-BR" sz="2800" dirty="0"/>
              <a:t>para executar uma </a:t>
            </a:r>
            <a:r>
              <a:rPr lang="pt-BR" sz="2800" dirty="0" err="1"/>
              <a:t>clusterização</a:t>
            </a:r>
            <a:r>
              <a:rPr lang="pt-BR" sz="2800" dirty="0"/>
              <a:t> K-</a:t>
            </a:r>
            <a:r>
              <a:rPr lang="pt-BR" sz="2800" dirty="0" err="1"/>
              <a:t>Means</a:t>
            </a:r>
            <a:r>
              <a:rPr lang="pt-BR" sz="2800" dirty="0"/>
              <a:t>, com o objetivo de agrupar os heróis de acordo com características semelhantes.</a:t>
            </a:r>
          </a:p>
          <a:p>
            <a:pPr algn="l" fontAlgn="base"/>
            <a:endParaRPr lang="pt-BR" sz="2800" dirty="0"/>
          </a:p>
          <a:p>
            <a:pPr algn="l" fontAlgn="base"/>
            <a:r>
              <a:rPr lang="pt-BR" sz="2800" dirty="0"/>
              <a:t>O algoritmo K-</a:t>
            </a:r>
            <a:r>
              <a:rPr lang="pt-BR" sz="2800" dirty="0" err="1"/>
              <a:t>Means</a:t>
            </a:r>
            <a:r>
              <a:rPr lang="pt-BR" sz="2800" dirty="0"/>
              <a:t> funciona dividindo os dados em K grupos, minimizando a variabilidade interna de cada grupo. Ele faz isso com base na distância entre os pontos, geralmente calculada pelo método da distância euclidiana. Por essa razão, o K-</a:t>
            </a:r>
            <a:r>
              <a:rPr lang="pt-BR" sz="2800" dirty="0" err="1"/>
              <a:t>Means</a:t>
            </a:r>
            <a:r>
              <a:rPr lang="pt-BR" sz="2800" dirty="0"/>
              <a:t> é mais adequado para dados numéricos, onde é possível calcular distâncias com base em métricas geométricas.</a:t>
            </a:r>
          </a:p>
          <a:p>
            <a:pPr algn="l" fontAlgn="base"/>
            <a:endParaRPr lang="pt-BR" sz="2800" dirty="0"/>
          </a:p>
          <a:p>
            <a:pPr algn="l" fontAlgn="base"/>
            <a:r>
              <a:rPr lang="pt-BR" sz="2800" dirty="0"/>
              <a:t>Um gráfico de cotovelo foi gerado para determinar o número ideal de clusters, onde os heróis foram agrupados em 6 clusters.</a:t>
            </a:r>
          </a:p>
        </p:txBody>
      </p:sp>
      <p:pic>
        <p:nvPicPr>
          <p:cNvPr id="10" name="Imagem 9">
            <a:extLst>
              <a:ext uri="{FF2B5EF4-FFF2-40B4-BE49-F238E27FC236}">
                <a16:creationId xmlns:a16="http://schemas.microsoft.com/office/drawing/2014/main" id="{85D65EE0-353F-49B5-8E3C-BC3BFE817C60}"/>
              </a:ext>
            </a:extLst>
          </p:cNvPr>
          <p:cNvPicPr>
            <a:picLocks noChangeAspect="1"/>
          </p:cNvPicPr>
          <p:nvPr/>
        </p:nvPicPr>
        <p:blipFill>
          <a:blip r:embed="rId9"/>
          <a:stretch>
            <a:fillRect/>
          </a:stretch>
        </p:blipFill>
        <p:spPr>
          <a:xfrm>
            <a:off x="1220788" y="7358808"/>
            <a:ext cx="7470768" cy="5899991"/>
          </a:xfrm>
          <a:prstGeom prst="rect">
            <a:avLst/>
          </a:prstGeom>
        </p:spPr>
      </p:pic>
      <p:sp>
        <p:nvSpPr>
          <p:cNvPr id="11" name="CaixaDeTexto 10">
            <a:extLst>
              <a:ext uri="{FF2B5EF4-FFF2-40B4-BE49-F238E27FC236}">
                <a16:creationId xmlns:a16="http://schemas.microsoft.com/office/drawing/2014/main" id="{FA714BEA-FFD0-4925-9EF0-0178AE344D0A}"/>
              </a:ext>
            </a:extLst>
          </p:cNvPr>
          <p:cNvSpPr txBox="1"/>
          <p:nvPr/>
        </p:nvSpPr>
        <p:spPr>
          <a:xfrm>
            <a:off x="9224962" y="8599636"/>
            <a:ext cx="13941423" cy="1815882"/>
          </a:xfrm>
          <a:prstGeom prst="rect">
            <a:avLst/>
          </a:prstGeom>
          <a:noFill/>
        </p:spPr>
        <p:txBody>
          <a:bodyPr wrap="square">
            <a:spAutoFit/>
          </a:bodyPr>
          <a:lstStyle/>
          <a:p>
            <a:pPr algn="just"/>
            <a:r>
              <a:rPr lang="pt-BR" sz="2800" dirty="0"/>
              <a:t>O ponto onde a redução da inércia começa a desacelerar significativamente forma um "cotovelo" no gráfico. Esse ponto indica que, a partir desse número de clusters, aumentar a quantidade de grupos não melhora substancialmente a compactação dos grupos, indicando que os clusters adicionais trazem pouco benefício em termos de divisão dos dados.</a:t>
            </a:r>
          </a:p>
        </p:txBody>
      </p:sp>
    </p:spTree>
    <p:extLst>
      <p:ext uri="{BB962C8B-B14F-4D97-AF65-F5344CB8AC3E}">
        <p14:creationId xmlns:p14="http://schemas.microsoft.com/office/powerpoint/2010/main" val="374686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extLst>
              <p:ext uri="{D42A27DB-BD31-4B8C-83A1-F6EECF244321}">
                <p14:modId xmlns:p14="http://schemas.microsoft.com/office/powerpoint/2010/main" val="3733250469"/>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F1E6B9EE-879A-4F26-B9FB-C67FEB89BE86}"/>
              </a:ext>
            </a:extLst>
          </p:cNvPr>
          <p:cNvSpPr txBox="1"/>
          <p:nvPr/>
        </p:nvSpPr>
        <p:spPr>
          <a:xfrm>
            <a:off x="1220789" y="3543301"/>
            <a:ext cx="5256212" cy="3539430"/>
          </a:xfrm>
          <a:prstGeom prst="rect">
            <a:avLst/>
          </a:prstGeom>
          <a:noFill/>
        </p:spPr>
        <p:txBody>
          <a:bodyPr wrap="square">
            <a:spAutoFit/>
          </a:bodyPr>
          <a:lstStyle/>
          <a:p>
            <a:pPr fontAlgn="base"/>
            <a:r>
              <a:rPr lang="pt-BR" altLang="pt-BR" sz="2800" dirty="0">
                <a:solidFill>
                  <a:srgbClr val="3C4043"/>
                </a:solidFill>
                <a:latin typeface="Inter"/>
              </a:rPr>
              <a:t>Distribuição dos grupos: </a:t>
            </a:r>
          </a:p>
          <a:p>
            <a:pPr fontAlgn="base"/>
            <a:endParaRPr lang="pt-BR" altLang="pt-BR" sz="2800" dirty="0">
              <a:solidFill>
                <a:srgbClr val="3C4043"/>
              </a:solidFill>
              <a:latin typeface="Inter"/>
            </a:endParaRPr>
          </a:p>
          <a:p>
            <a:pPr fontAlgn="base"/>
            <a:r>
              <a:rPr lang="pt-BR" altLang="pt-BR" sz="2800" dirty="0">
                <a:solidFill>
                  <a:srgbClr val="3C4043"/>
                </a:solidFill>
                <a:latin typeface="Inter"/>
              </a:rPr>
              <a:t>Cluster 0: 348 elementos</a:t>
            </a:r>
          </a:p>
          <a:p>
            <a:pPr fontAlgn="base"/>
            <a:r>
              <a:rPr lang="pt-BR" altLang="pt-BR" sz="2800" dirty="0">
                <a:solidFill>
                  <a:srgbClr val="3C4043"/>
                </a:solidFill>
                <a:latin typeface="Inter"/>
              </a:rPr>
              <a:t>Cluster 4: 240 elementos</a:t>
            </a:r>
          </a:p>
          <a:p>
            <a:pPr fontAlgn="base"/>
            <a:r>
              <a:rPr lang="pt-BR" altLang="pt-BR" sz="2800" dirty="0">
                <a:solidFill>
                  <a:srgbClr val="3C4043"/>
                </a:solidFill>
                <a:latin typeface="Inter"/>
              </a:rPr>
              <a:t>Cluster 5: 37 elementos</a:t>
            </a:r>
          </a:p>
          <a:p>
            <a:pPr fontAlgn="base"/>
            <a:r>
              <a:rPr lang="pt-BR" altLang="pt-BR" sz="2800" dirty="0">
                <a:solidFill>
                  <a:srgbClr val="3C4043"/>
                </a:solidFill>
                <a:latin typeface="Inter"/>
              </a:rPr>
              <a:t>Cluster 1: 26 elementos</a:t>
            </a:r>
          </a:p>
          <a:p>
            <a:pPr fontAlgn="base"/>
            <a:r>
              <a:rPr lang="pt-BR" altLang="pt-BR" sz="2800" dirty="0">
                <a:solidFill>
                  <a:srgbClr val="3C4043"/>
                </a:solidFill>
                <a:latin typeface="Inter"/>
              </a:rPr>
              <a:t>Cluster 2: 6 elementos</a:t>
            </a:r>
          </a:p>
          <a:p>
            <a:pPr fontAlgn="base"/>
            <a:r>
              <a:rPr lang="pt-BR" altLang="pt-BR" sz="2800" dirty="0">
                <a:solidFill>
                  <a:srgbClr val="3C4043"/>
                </a:solidFill>
                <a:latin typeface="Inter"/>
              </a:rPr>
              <a:t>Cluster 3: 3 elementos</a:t>
            </a:r>
            <a:endParaRPr lang="pt-BR" sz="2800" dirty="0"/>
          </a:p>
        </p:txBody>
      </p: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1384995"/>
          </a:xfrm>
          <a:prstGeom prst="rect">
            <a:avLst/>
          </a:prstGeom>
          <a:noFill/>
        </p:spPr>
        <p:txBody>
          <a:bodyPr wrap="square">
            <a:spAutoFit/>
          </a:bodyPr>
          <a:lstStyle/>
          <a:p>
            <a:r>
              <a:rPr lang="pt-BR" sz="2800" b="1" dirty="0"/>
              <a:t>Justificar a escolha do número de clusters e avaliar a qualidade dos clusters formados.</a:t>
            </a:r>
          </a:p>
          <a:p>
            <a:r>
              <a:rPr lang="pt-BR" sz="2800" b="1" dirty="0"/>
              <a:t>Classificação - Identificando os Bandidos</a:t>
            </a:r>
          </a:p>
          <a:p>
            <a:endParaRPr lang="pt-BR" sz="2800" b="1" dirty="0"/>
          </a:p>
        </p:txBody>
      </p:sp>
      <p:sp>
        <p:nvSpPr>
          <p:cNvPr id="13" name="CaixaDeTexto 12">
            <a:extLst>
              <a:ext uri="{FF2B5EF4-FFF2-40B4-BE49-F238E27FC236}">
                <a16:creationId xmlns:a16="http://schemas.microsoft.com/office/drawing/2014/main" id="{EA35F52F-F015-4576-83D8-7A54EE2F59DB}"/>
              </a:ext>
            </a:extLst>
          </p:cNvPr>
          <p:cNvSpPr txBox="1"/>
          <p:nvPr/>
        </p:nvSpPr>
        <p:spPr>
          <a:xfrm>
            <a:off x="6076950" y="4405075"/>
            <a:ext cx="17468850" cy="2677656"/>
          </a:xfrm>
          <a:prstGeom prst="rect">
            <a:avLst/>
          </a:prstGeom>
          <a:noFill/>
        </p:spPr>
        <p:txBody>
          <a:bodyPr wrap="square" rtlCol="0">
            <a:spAutoFit/>
          </a:bodyPr>
          <a:lstStyle/>
          <a:p>
            <a:pPr algn="just"/>
            <a:r>
              <a:rPr lang="pt-BR" sz="2800" dirty="0">
                <a:solidFill>
                  <a:srgbClr val="3C4043"/>
                </a:solidFill>
                <a:latin typeface="Inter"/>
              </a:rPr>
              <a:t>Cluster 0 tem a maior quantidade de elementos (348), o que indica que esse grupo engloba a maior parte dos dados.</a:t>
            </a:r>
          </a:p>
          <a:p>
            <a:pPr algn="just"/>
            <a:endParaRPr lang="pt-BR" sz="2800" dirty="0">
              <a:solidFill>
                <a:srgbClr val="3C4043"/>
              </a:solidFill>
              <a:latin typeface="Inter"/>
            </a:endParaRPr>
          </a:p>
          <a:p>
            <a:pPr algn="just"/>
            <a:r>
              <a:rPr lang="pt-BR" sz="2800" dirty="0">
                <a:solidFill>
                  <a:srgbClr val="3C4043"/>
                </a:solidFill>
                <a:latin typeface="Inter"/>
              </a:rPr>
              <a:t>Cluster 4 também tem um número considerável de elementos (240), formando o segundo maior grupo.</a:t>
            </a:r>
          </a:p>
          <a:p>
            <a:pPr algn="just"/>
            <a:endParaRPr lang="pt-BR" sz="2800" dirty="0">
              <a:solidFill>
                <a:srgbClr val="3C4043"/>
              </a:solidFill>
              <a:latin typeface="Inter"/>
            </a:endParaRPr>
          </a:p>
          <a:p>
            <a:pPr algn="just"/>
            <a:r>
              <a:rPr lang="pt-BR" sz="2800" dirty="0">
                <a:solidFill>
                  <a:srgbClr val="3C4043"/>
                </a:solidFill>
                <a:latin typeface="Inter"/>
              </a:rPr>
              <a:t>Os clusters 5, 1, 2 e 3 têm bem menos elementos, especialmente os clusters 2 e 3, que têm 6 e 3 elementos, respectivamente, sendo os menores grupos.</a:t>
            </a:r>
          </a:p>
        </p:txBody>
      </p:sp>
      <p:pic>
        <p:nvPicPr>
          <p:cNvPr id="15" name="Imagem 14">
            <a:extLst>
              <a:ext uri="{FF2B5EF4-FFF2-40B4-BE49-F238E27FC236}">
                <a16:creationId xmlns:a16="http://schemas.microsoft.com/office/drawing/2014/main" id="{DE51C00D-2F48-4E75-9AC2-F9037CF8BF6C}"/>
              </a:ext>
            </a:extLst>
          </p:cNvPr>
          <p:cNvPicPr>
            <a:picLocks noChangeAspect="1"/>
          </p:cNvPicPr>
          <p:nvPr/>
        </p:nvPicPr>
        <p:blipFill rotWithShape="1">
          <a:blip r:embed="rId8"/>
          <a:srcRect t="2447" r="15411" b="-2447"/>
          <a:stretch/>
        </p:blipFill>
        <p:spPr>
          <a:xfrm>
            <a:off x="935040" y="8273541"/>
            <a:ext cx="5541961" cy="2335433"/>
          </a:xfrm>
          <a:prstGeom prst="rect">
            <a:avLst/>
          </a:prstGeom>
        </p:spPr>
      </p:pic>
      <p:sp>
        <p:nvSpPr>
          <p:cNvPr id="16" name="CaixaDeTexto 15">
            <a:extLst>
              <a:ext uri="{FF2B5EF4-FFF2-40B4-BE49-F238E27FC236}">
                <a16:creationId xmlns:a16="http://schemas.microsoft.com/office/drawing/2014/main" id="{824AF280-CA8B-4BA4-8294-A73097345FA8}"/>
              </a:ext>
            </a:extLst>
          </p:cNvPr>
          <p:cNvSpPr txBox="1"/>
          <p:nvPr/>
        </p:nvSpPr>
        <p:spPr>
          <a:xfrm rot="10800000" flipV="1">
            <a:off x="6773492" y="7930198"/>
            <a:ext cx="16678643" cy="5693866"/>
          </a:xfrm>
          <a:prstGeom prst="rect">
            <a:avLst/>
          </a:prstGeom>
          <a:noFill/>
        </p:spPr>
        <p:txBody>
          <a:bodyPr wrap="square" rtlCol="0">
            <a:spAutoFit/>
          </a:bodyPr>
          <a:lstStyle/>
          <a:p>
            <a:pPr algn="just"/>
            <a:r>
              <a:rPr lang="pt-BR" sz="2800" dirty="0">
                <a:solidFill>
                  <a:srgbClr val="3C4043"/>
                </a:solidFill>
                <a:latin typeface="Inter"/>
              </a:rPr>
              <a:t>A maioria dos clusters tem uma predominância masculina significativa, especialmente os clusters 4, 5, 1 e 2, que mostram uma forte diferença de gênero.  </a:t>
            </a:r>
          </a:p>
          <a:p>
            <a:pPr algn="just"/>
            <a:endParaRPr lang="pt-BR" sz="2800" dirty="0">
              <a:solidFill>
                <a:srgbClr val="3C4043"/>
              </a:solidFill>
              <a:latin typeface="Inter"/>
            </a:endParaRPr>
          </a:p>
          <a:p>
            <a:pPr algn="just"/>
            <a:r>
              <a:rPr lang="pt-BR" sz="2800" dirty="0">
                <a:solidFill>
                  <a:srgbClr val="3C4043"/>
                </a:solidFill>
                <a:latin typeface="Inter"/>
              </a:rPr>
              <a:t>O cluster 4 é o mais expressivo nesse sentido, com 218 homens e apenas 10 mulheres. </a:t>
            </a:r>
          </a:p>
          <a:p>
            <a:pPr algn="just"/>
            <a:endParaRPr lang="pt-BR" sz="2800" dirty="0">
              <a:solidFill>
                <a:srgbClr val="3C4043"/>
              </a:solidFill>
              <a:latin typeface="Inter"/>
            </a:endParaRPr>
          </a:p>
          <a:p>
            <a:pPr algn="just"/>
            <a:r>
              <a:rPr lang="pt-BR" sz="2800" dirty="0">
                <a:solidFill>
                  <a:srgbClr val="3C4043"/>
                </a:solidFill>
                <a:latin typeface="Inter"/>
              </a:rPr>
              <a:t>O cluster 0 é o único cluster com uma distribuição mais equilibrada entre </a:t>
            </a:r>
            <a:r>
              <a:rPr lang="pt-BR" sz="2800" dirty="0" err="1">
                <a:solidFill>
                  <a:srgbClr val="3C4043"/>
                </a:solidFill>
                <a:latin typeface="Inter"/>
              </a:rPr>
              <a:t>Female</a:t>
            </a:r>
            <a:r>
              <a:rPr lang="pt-BR" sz="2800" dirty="0">
                <a:solidFill>
                  <a:srgbClr val="3C4043"/>
                </a:solidFill>
                <a:latin typeface="Inter"/>
              </a:rPr>
              <a:t> e Male, sendo o grupo mais representativo da distribuição geral. </a:t>
            </a:r>
          </a:p>
          <a:p>
            <a:pPr algn="just"/>
            <a:endParaRPr lang="pt-BR" sz="2800" dirty="0">
              <a:solidFill>
                <a:srgbClr val="3C4043"/>
              </a:solidFill>
              <a:latin typeface="Inter"/>
            </a:endParaRPr>
          </a:p>
          <a:p>
            <a:pPr algn="just"/>
            <a:r>
              <a:rPr lang="pt-BR" sz="2800" dirty="0">
                <a:solidFill>
                  <a:srgbClr val="3C4043"/>
                </a:solidFill>
                <a:latin typeface="Inter"/>
              </a:rPr>
              <a:t>Os clusters menores (1, 2, 3, e 5) têm um número muito reduzido de observações femininas, o que pode sugerir que certos padrões dentro desses grupos são mais comuns entre os homens, ou que o algoritmo agrupou dados masculinos de forma mais distinta. </a:t>
            </a:r>
          </a:p>
          <a:p>
            <a:pPr algn="just"/>
            <a:endParaRPr lang="pt-BR" sz="2800" dirty="0">
              <a:solidFill>
                <a:srgbClr val="3C4043"/>
              </a:solidFill>
              <a:latin typeface="Inter"/>
            </a:endParaRPr>
          </a:p>
          <a:p>
            <a:pPr algn="just"/>
            <a:r>
              <a:rPr lang="pt-BR" sz="2800" dirty="0">
                <a:solidFill>
                  <a:srgbClr val="3C4043"/>
                </a:solidFill>
                <a:latin typeface="Inter"/>
              </a:rPr>
              <a:t>O teste do </a:t>
            </a:r>
            <a:r>
              <a:rPr lang="pt-BR" sz="2800" dirty="0" err="1">
                <a:solidFill>
                  <a:srgbClr val="3C4043"/>
                </a:solidFill>
                <a:latin typeface="Inter"/>
              </a:rPr>
              <a:t>qui</a:t>
            </a:r>
            <a:r>
              <a:rPr lang="pt-BR" sz="2800" dirty="0">
                <a:solidFill>
                  <a:srgbClr val="3C4043"/>
                </a:solidFill>
                <a:latin typeface="Inter"/>
              </a:rPr>
              <a:t>-quadrado indicou que há uma associação estatisticamente significativa entre os clusters e o gênero.</a:t>
            </a:r>
          </a:p>
        </p:txBody>
      </p:sp>
    </p:spTree>
    <p:extLst>
      <p:ext uri="{BB962C8B-B14F-4D97-AF65-F5344CB8AC3E}">
        <p14:creationId xmlns:p14="http://schemas.microsoft.com/office/powerpoint/2010/main" val="279951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1384995"/>
          </a:xfrm>
          <a:prstGeom prst="rect">
            <a:avLst/>
          </a:prstGeom>
          <a:noFill/>
        </p:spPr>
        <p:txBody>
          <a:bodyPr wrap="square">
            <a:spAutoFit/>
          </a:bodyPr>
          <a:lstStyle/>
          <a:p>
            <a:r>
              <a:rPr lang="pt-BR" sz="2800" b="1" dirty="0"/>
              <a:t>Justificar a escolha do número de clusters e avaliar a qualidade dos clusters formados.</a:t>
            </a:r>
          </a:p>
          <a:p>
            <a:r>
              <a:rPr lang="pt-BR" sz="2800" b="1" dirty="0"/>
              <a:t>Classificação - Identificando os Bandidos</a:t>
            </a:r>
          </a:p>
          <a:p>
            <a:endParaRPr lang="pt-BR" sz="2800" b="1" dirty="0"/>
          </a:p>
        </p:txBody>
      </p:sp>
      <p:sp>
        <p:nvSpPr>
          <p:cNvPr id="13" name="CaixaDeTexto 12">
            <a:extLst>
              <a:ext uri="{FF2B5EF4-FFF2-40B4-BE49-F238E27FC236}">
                <a16:creationId xmlns:a16="http://schemas.microsoft.com/office/drawing/2014/main" id="{EA35F52F-F015-4576-83D8-7A54EE2F59DB}"/>
              </a:ext>
            </a:extLst>
          </p:cNvPr>
          <p:cNvSpPr txBox="1"/>
          <p:nvPr/>
        </p:nvSpPr>
        <p:spPr>
          <a:xfrm>
            <a:off x="7200900" y="4037811"/>
            <a:ext cx="15354300" cy="8279190"/>
          </a:xfrm>
          <a:prstGeom prst="rect">
            <a:avLst/>
          </a:prstGeom>
          <a:noFill/>
        </p:spPr>
        <p:txBody>
          <a:bodyPr wrap="square" rtlCol="0">
            <a:spAutoFit/>
          </a:bodyPr>
          <a:lstStyle/>
          <a:p>
            <a:pPr algn="just"/>
            <a:r>
              <a:rPr lang="pt-BR" sz="2800" dirty="0">
                <a:solidFill>
                  <a:srgbClr val="3C4043"/>
                </a:solidFill>
                <a:latin typeface="Inter"/>
              </a:rPr>
              <a:t>Em quase todos os clusters, exceto o Cluster 1, o alinhamento </a:t>
            </a:r>
            <a:r>
              <a:rPr lang="pt-BR" sz="2800" dirty="0" err="1">
                <a:solidFill>
                  <a:srgbClr val="3C4043"/>
                </a:solidFill>
                <a:latin typeface="Inter"/>
              </a:rPr>
              <a:t>good</a:t>
            </a:r>
            <a:r>
              <a:rPr lang="pt-BR" sz="2800" dirty="0">
                <a:solidFill>
                  <a:srgbClr val="3C4043"/>
                </a:solidFill>
                <a:latin typeface="Inter"/>
              </a:rPr>
              <a:t> é predominante, especialmente nos clusters maiores (Cluster 0 e Cluster 4). Isso sugere que o algoritmo de </a:t>
            </a:r>
            <a:r>
              <a:rPr lang="pt-BR" sz="2800" dirty="0" err="1">
                <a:solidFill>
                  <a:srgbClr val="3C4043"/>
                </a:solidFill>
                <a:latin typeface="Inter"/>
              </a:rPr>
              <a:t>clusterização</a:t>
            </a:r>
            <a:r>
              <a:rPr lang="pt-BR" sz="2800" dirty="0">
                <a:solidFill>
                  <a:srgbClr val="3C4043"/>
                </a:solidFill>
                <a:latin typeface="Inter"/>
              </a:rPr>
              <a:t> agrupou uma grande parte dos indivíduos com características "</a:t>
            </a:r>
            <a:r>
              <a:rPr lang="pt-BR" sz="2800" dirty="0" err="1">
                <a:solidFill>
                  <a:srgbClr val="3C4043"/>
                </a:solidFill>
                <a:latin typeface="Inter"/>
              </a:rPr>
              <a:t>good</a:t>
            </a:r>
            <a:r>
              <a:rPr lang="pt-BR" sz="2800" dirty="0">
                <a:solidFill>
                  <a:srgbClr val="3C4043"/>
                </a:solidFill>
                <a:latin typeface="Inter"/>
              </a:rPr>
              <a:t>" de forma consistente.</a:t>
            </a:r>
          </a:p>
          <a:p>
            <a:pPr algn="just"/>
            <a:endParaRPr lang="pt-BR" sz="2800" dirty="0">
              <a:solidFill>
                <a:srgbClr val="3C4043"/>
              </a:solidFill>
              <a:latin typeface="Inter"/>
            </a:endParaRPr>
          </a:p>
          <a:p>
            <a:pPr algn="just"/>
            <a:r>
              <a:rPr lang="pt-BR" sz="2800" dirty="0">
                <a:solidFill>
                  <a:srgbClr val="3C4043"/>
                </a:solidFill>
                <a:latin typeface="Inter"/>
              </a:rPr>
              <a:t>O alinhamento </a:t>
            </a:r>
            <a:r>
              <a:rPr lang="pt-BR" sz="2800" dirty="0" err="1">
                <a:solidFill>
                  <a:srgbClr val="3C4043"/>
                </a:solidFill>
                <a:latin typeface="Inter"/>
              </a:rPr>
              <a:t>bad</a:t>
            </a:r>
            <a:r>
              <a:rPr lang="pt-BR" sz="2800" dirty="0">
                <a:solidFill>
                  <a:srgbClr val="3C4043"/>
                </a:solidFill>
                <a:latin typeface="Inter"/>
              </a:rPr>
              <a:t> tem uma presença notável, especialmente nos clusters 1 e 4, onde mais de um terço das observações têm esse alinhamento. O alinhamento neutral é raro em todos os clusters, com apenas 24 observações no total (3,7%). Ele aparece de forma dispersa, sem uma concentração clara em algum cluster.</a:t>
            </a:r>
          </a:p>
          <a:p>
            <a:pPr algn="just"/>
            <a:endParaRPr lang="pt-BR" sz="2800" dirty="0">
              <a:solidFill>
                <a:srgbClr val="3C4043"/>
              </a:solidFill>
              <a:latin typeface="Inter"/>
            </a:endParaRPr>
          </a:p>
          <a:p>
            <a:pPr algn="just"/>
            <a:r>
              <a:rPr lang="pt-BR" sz="2800" dirty="0">
                <a:solidFill>
                  <a:srgbClr val="3C4043"/>
                </a:solidFill>
                <a:latin typeface="Inter"/>
              </a:rPr>
              <a:t>Cluster 1 - Maioria "</a:t>
            </a:r>
            <a:r>
              <a:rPr lang="pt-BR" sz="2800" dirty="0" err="1">
                <a:solidFill>
                  <a:srgbClr val="3C4043"/>
                </a:solidFill>
                <a:latin typeface="Inter"/>
              </a:rPr>
              <a:t>Bad</a:t>
            </a:r>
            <a:r>
              <a:rPr lang="pt-BR" sz="2800" dirty="0">
                <a:solidFill>
                  <a:srgbClr val="3C4043"/>
                </a:solidFill>
                <a:latin typeface="Inter"/>
              </a:rPr>
              <a:t>": Este cluster é o único onde o alinhamento </a:t>
            </a:r>
            <a:r>
              <a:rPr lang="pt-BR" sz="2800" dirty="0" err="1">
                <a:solidFill>
                  <a:srgbClr val="3C4043"/>
                </a:solidFill>
                <a:latin typeface="Inter"/>
              </a:rPr>
              <a:t>bad</a:t>
            </a:r>
            <a:r>
              <a:rPr lang="pt-BR" sz="2800" dirty="0">
                <a:solidFill>
                  <a:srgbClr val="3C4043"/>
                </a:solidFill>
                <a:latin typeface="Inter"/>
              </a:rPr>
              <a:t> é predominante. Isso pode indicar que este grupo contém características comuns a indivíduos "</a:t>
            </a:r>
            <a:r>
              <a:rPr lang="pt-BR" sz="2800" dirty="0" err="1">
                <a:solidFill>
                  <a:srgbClr val="3C4043"/>
                </a:solidFill>
                <a:latin typeface="Inter"/>
              </a:rPr>
              <a:t>bad</a:t>
            </a:r>
            <a:r>
              <a:rPr lang="pt-BR" sz="2800" dirty="0">
                <a:solidFill>
                  <a:srgbClr val="3C4043"/>
                </a:solidFill>
                <a:latin typeface="Inter"/>
              </a:rPr>
              <a:t>" e se distingue claramente dos demais clusters.</a:t>
            </a:r>
          </a:p>
          <a:p>
            <a:pPr algn="just"/>
            <a:endParaRPr lang="pt-BR" sz="2800" dirty="0">
              <a:solidFill>
                <a:srgbClr val="3C4043"/>
              </a:solidFill>
              <a:latin typeface="Inter"/>
            </a:endParaRPr>
          </a:p>
          <a:p>
            <a:pPr algn="just"/>
            <a:r>
              <a:rPr lang="pt-BR" sz="2800" dirty="0">
                <a:solidFill>
                  <a:srgbClr val="3C4043"/>
                </a:solidFill>
                <a:latin typeface="Inter"/>
              </a:rPr>
              <a:t>Cluster 2 - Equilíbrio Perfeito: O Cluster 2 é muito pequeno, mas interessante pela distribuição equilibrada de alinhamentos. Este grupo pode representar um padrão de indivíduos com alinhamentos variados, ou poderia ser fruto de ruído ou pouca representatividade no conjunto de dados.</a:t>
            </a:r>
          </a:p>
          <a:p>
            <a:pPr algn="just"/>
            <a:endParaRPr lang="pt-BR" sz="2800" dirty="0">
              <a:solidFill>
                <a:srgbClr val="3C4043"/>
              </a:solidFill>
              <a:latin typeface="Inter"/>
            </a:endParaRPr>
          </a:p>
          <a:p>
            <a:pPr algn="just"/>
            <a:r>
              <a:rPr lang="pt-BR" sz="2800" dirty="0">
                <a:solidFill>
                  <a:srgbClr val="3C4043"/>
                </a:solidFill>
                <a:latin typeface="Inter"/>
              </a:rPr>
              <a:t>O teste do </a:t>
            </a:r>
            <a:r>
              <a:rPr lang="pt-BR" sz="2800" dirty="0" err="1">
                <a:solidFill>
                  <a:srgbClr val="3C4043"/>
                </a:solidFill>
                <a:latin typeface="Inter"/>
              </a:rPr>
              <a:t>qui</a:t>
            </a:r>
            <a:r>
              <a:rPr lang="pt-BR" sz="2800" dirty="0">
                <a:solidFill>
                  <a:srgbClr val="3C4043"/>
                </a:solidFill>
                <a:latin typeface="Inter"/>
              </a:rPr>
              <a:t>-quadrado indicou que há uma associação estatisticamente significativa entre os clusters e a variável de alinhamento (</a:t>
            </a:r>
            <a:r>
              <a:rPr lang="pt-BR" sz="2800" dirty="0" err="1">
                <a:solidFill>
                  <a:srgbClr val="3C4043"/>
                </a:solidFill>
                <a:latin typeface="Inter"/>
              </a:rPr>
              <a:t>bad</a:t>
            </a:r>
            <a:r>
              <a:rPr lang="pt-BR" sz="2800" dirty="0">
                <a:solidFill>
                  <a:srgbClr val="3C4043"/>
                </a:solidFill>
                <a:latin typeface="Inter"/>
              </a:rPr>
              <a:t>, </a:t>
            </a:r>
            <a:r>
              <a:rPr lang="pt-BR" sz="2800" dirty="0" err="1">
                <a:solidFill>
                  <a:srgbClr val="3C4043"/>
                </a:solidFill>
                <a:latin typeface="Inter"/>
              </a:rPr>
              <a:t>good</a:t>
            </a:r>
            <a:r>
              <a:rPr lang="pt-BR" sz="2800" dirty="0">
                <a:solidFill>
                  <a:srgbClr val="3C4043"/>
                </a:solidFill>
                <a:latin typeface="Inter"/>
              </a:rPr>
              <a:t>, neutral).</a:t>
            </a:r>
          </a:p>
        </p:txBody>
      </p:sp>
      <p:pic>
        <p:nvPicPr>
          <p:cNvPr id="5" name="Imagem 4">
            <a:extLst>
              <a:ext uri="{FF2B5EF4-FFF2-40B4-BE49-F238E27FC236}">
                <a16:creationId xmlns:a16="http://schemas.microsoft.com/office/drawing/2014/main" id="{BB14EC4C-5838-4226-9838-DAC3939F5AD4}"/>
              </a:ext>
            </a:extLst>
          </p:cNvPr>
          <p:cNvPicPr>
            <a:picLocks noChangeAspect="1"/>
          </p:cNvPicPr>
          <p:nvPr/>
        </p:nvPicPr>
        <p:blipFill>
          <a:blip r:embed="rId8"/>
          <a:stretch>
            <a:fillRect/>
          </a:stretch>
        </p:blipFill>
        <p:spPr>
          <a:xfrm>
            <a:off x="841375" y="4037811"/>
            <a:ext cx="5964877" cy="2648739"/>
          </a:xfrm>
          <a:prstGeom prst="rect">
            <a:avLst/>
          </a:prstGeom>
        </p:spPr>
      </p:pic>
    </p:spTree>
    <p:extLst>
      <p:ext uri="{BB962C8B-B14F-4D97-AF65-F5344CB8AC3E}">
        <p14:creationId xmlns:p14="http://schemas.microsoft.com/office/powerpoint/2010/main" val="398930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1384995"/>
          </a:xfrm>
          <a:prstGeom prst="rect">
            <a:avLst/>
          </a:prstGeom>
          <a:noFill/>
        </p:spPr>
        <p:txBody>
          <a:bodyPr wrap="square">
            <a:spAutoFit/>
          </a:bodyPr>
          <a:lstStyle/>
          <a:p>
            <a:r>
              <a:rPr lang="pt-BR" sz="2800" b="1" dirty="0"/>
              <a:t>Justificar a escolha do número de clusters e avaliar a qualidade dos clusters formados.</a:t>
            </a:r>
          </a:p>
          <a:p>
            <a:r>
              <a:rPr lang="pt-BR" sz="2800" b="1" dirty="0"/>
              <a:t>Classificação - Identificando os Bandidos</a:t>
            </a:r>
          </a:p>
          <a:p>
            <a:endParaRPr lang="pt-BR" sz="2800" b="1" dirty="0"/>
          </a:p>
        </p:txBody>
      </p:sp>
      <p:sp>
        <p:nvSpPr>
          <p:cNvPr id="13" name="CaixaDeTexto 12">
            <a:extLst>
              <a:ext uri="{FF2B5EF4-FFF2-40B4-BE49-F238E27FC236}">
                <a16:creationId xmlns:a16="http://schemas.microsoft.com/office/drawing/2014/main" id="{EA35F52F-F015-4576-83D8-7A54EE2F59DB}"/>
              </a:ext>
            </a:extLst>
          </p:cNvPr>
          <p:cNvSpPr txBox="1"/>
          <p:nvPr/>
        </p:nvSpPr>
        <p:spPr>
          <a:xfrm>
            <a:off x="8495458" y="4316313"/>
            <a:ext cx="15354300" cy="7848302"/>
          </a:xfrm>
          <a:prstGeom prst="rect">
            <a:avLst/>
          </a:prstGeom>
          <a:noFill/>
        </p:spPr>
        <p:txBody>
          <a:bodyPr wrap="square" rtlCol="0">
            <a:spAutoFit/>
          </a:bodyPr>
          <a:lstStyle/>
          <a:p>
            <a:pPr algn="just"/>
            <a:r>
              <a:rPr lang="pt-BR" sz="2800" dirty="0">
                <a:solidFill>
                  <a:srgbClr val="3C4043"/>
                </a:solidFill>
                <a:latin typeface="Inter"/>
              </a:rPr>
              <a:t>Cluster 3 é um outlier: As médias de altura e peso são extremamente diferentes das dos outros clusters, com uma altura muito elevada e um peso extremamente baixo, enquanto o "Total de Poder" é o mais alto. Esse cluster pode representar um grupo muito específico ou até mesmo conter valores atípicos.</a:t>
            </a:r>
          </a:p>
          <a:p>
            <a:pPr algn="just"/>
            <a:endParaRPr lang="pt-BR" sz="2800" dirty="0">
              <a:solidFill>
                <a:srgbClr val="3C4043"/>
              </a:solidFill>
              <a:latin typeface="Inter"/>
            </a:endParaRPr>
          </a:p>
          <a:p>
            <a:pPr algn="just"/>
            <a:r>
              <a:rPr lang="pt-BR" sz="2800" dirty="0">
                <a:solidFill>
                  <a:srgbClr val="3C4043"/>
                </a:solidFill>
                <a:latin typeface="Inter"/>
              </a:rPr>
              <a:t>Clusters 1 e 2 têm perfis similares de poder: Ambos os clusters têm altos valores de altura, peso e poder, sugerindo que podem representar indivíduos com características de maior força ou capacidade em relação às outras categorias.</a:t>
            </a:r>
          </a:p>
          <a:p>
            <a:pPr algn="just"/>
            <a:endParaRPr lang="pt-BR" sz="2800" dirty="0">
              <a:solidFill>
                <a:srgbClr val="3C4043"/>
              </a:solidFill>
              <a:latin typeface="Inter"/>
            </a:endParaRPr>
          </a:p>
          <a:p>
            <a:pPr algn="just"/>
            <a:r>
              <a:rPr lang="pt-BR" sz="2800" dirty="0">
                <a:solidFill>
                  <a:srgbClr val="3C4043"/>
                </a:solidFill>
                <a:latin typeface="Inter"/>
              </a:rPr>
              <a:t>Cluster 0 tem os indivíduos mais "normais": Com as menores médias de altura, peso e poder, este cluster parece agrupar indivíduos com características mais comuns ou medianas.</a:t>
            </a:r>
          </a:p>
          <a:p>
            <a:pPr algn="just"/>
            <a:endParaRPr lang="pt-BR" sz="2800" dirty="0">
              <a:solidFill>
                <a:srgbClr val="3C4043"/>
              </a:solidFill>
              <a:latin typeface="Inter"/>
            </a:endParaRPr>
          </a:p>
          <a:p>
            <a:pPr algn="just"/>
            <a:r>
              <a:rPr lang="pt-BR" sz="2800" dirty="0">
                <a:solidFill>
                  <a:srgbClr val="3C4043"/>
                </a:solidFill>
                <a:latin typeface="Inter"/>
              </a:rPr>
              <a:t>Clusters 4 e 5 são intermediários: Estes clusters têm médias de altura e peso que se situam entre os extremos representados pelos outros grupos, com um nível moderado de poder.</a:t>
            </a:r>
          </a:p>
          <a:p>
            <a:pPr algn="just"/>
            <a:endParaRPr lang="pt-BR" sz="2800" dirty="0">
              <a:solidFill>
                <a:srgbClr val="3C4043"/>
              </a:solidFill>
              <a:latin typeface="Inter"/>
            </a:endParaRPr>
          </a:p>
          <a:p>
            <a:pPr algn="just"/>
            <a:r>
              <a:rPr lang="pt-BR" sz="2800" dirty="0">
                <a:solidFill>
                  <a:srgbClr val="3C4043"/>
                </a:solidFill>
                <a:latin typeface="Inter"/>
              </a:rPr>
              <a:t>O teste da ANOVA indicou uma diferença significativa entre das médias das três variáveis  entre os clusters. Esses resultados reforçam a ideia de que os clusters são bem diferenciados em termos dessas três variáveis, especialmente altura e peso e com o Total de Poder mostrando uma variação menos relevante.</a:t>
            </a:r>
          </a:p>
        </p:txBody>
      </p:sp>
      <p:pic>
        <p:nvPicPr>
          <p:cNvPr id="7" name="Imagem 6">
            <a:extLst>
              <a:ext uri="{FF2B5EF4-FFF2-40B4-BE49-F238E27FC236}">
                <a16:creationId xmlns:a16="http://schemas.microsoft.com/office/drawing/2014/main" id="{A8BAC821-E4FC-44CA-B42C-A329FF530BCD}"/>
              </a:ext>
            </a:extLst>
          </p:cNvPr>
          <p:cNvPicPr>
            <a:picLocks noChangeAspect="1"/>
          </p:cNvPicPr>
          <p:nvPr/>
        </p:nvPicPr>
        <p:blipFill>
          <a:blip r:embed="rId8"/>
          <a:stretch>
            <a:fillRect/>
          </a:stretch>
        </p:blipFill>
        <p:spPr>
          <a:xfrm>
            <a:off x="766017" y="4316313"/>
            <a:ext cx="7158681" cy="2909888"/>
          </a:xfrm>
          <a:prstGeom prst="rect">
            <a:avLst/>
          </a:prstGeom>
        </p:spPr>
      </p:pic>
    </p:spTree>
    <p:extLst>
      <p:ext uri="{BB962C8B-B14F-4D97-AF65-F5344CB8AC3E}">
        <p14:creationId xmlns:p14="http://schemas.microsoft.com/office/powerpoint/2010/main" val="61056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extLst>
              <p:ext uri="{D42A27DB-BD31-4B8C-83A1-F6EECF244321}">
                <p14:modId xmlns:p14="http://schemas.microsoft.com/office/powerpoint/2010/main" val="3393994578"/>
              </p:ext>
            </p:extLst>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1384995"/>
          </a:xfrm>
          <a:prstGeom prst="rect">
            <a:avLst/>
          </a:prstGeom>
          <a:noFill/>
        </p:spPr>
        <p:txBody>
          <a:bodyPr wrap="square">
            <a:spAutoFit/>
          </a:bodyPr>
          <a:lstStyle/>
          <a:p>
            <a:r>
              <a:rPr lang="pt-BR" sz="2800" b="1" dirty="0"/>
              <a:t>Justificar a escolha do número de clusters e avaliar a qualidade dos clusters formados.</a:t>
            </a:r>
          </a:p>
          <a:p>
            <a:r>
              <a:rPr lang="pt-BR" sz="2800" b="1" dirty="0"/>
              <a:t>Classificação - Identificando os Bandidos</a:t>
            </a:r>
          </a:p>
          <a:p>
            <a:endParaRPr lang="pt-BR" sz="2800" b="1" dirty="0"/>
          </a:p>
        </p:txBody>
      </p:sp>
      <p:sp>
        <p:nvSpPr>
          <p:cNvPr id="13" name="CaixaDeTexto 12">
            <a:extLst>
              <a:ext uri="{FF2B5EF4-FFF2-40B4-BE49-F238E27FC236}">
                <a16:creationId xmlns:a16="http://schemas.microsoft.com/office/drawing/2014/main" id="{EA35F52F-F015-4576-83D8-7A54EE2F59DB}"/>
              </a:ext>
            </a:extLst>
          </p:cNvPr>
          <p:cNvSpPr txBox="1"/>
          <p:nvPr/>
        </p:nvSpPr>
        <p:spPr>
          <a:xfrm>
            <a:off x="1220788" y="8393646"/>
            <a:ext cx="22020212" cy="4832092"/>
          </a:xfrm>
          <a:prstGeom prst="rect">
            <a:avLst/>
          </a:prstGeom>
          <a:noFill/>
        </p:spPr>
        <p:txBody>
          <a:bodyPr wrap="square" rtlCol="0">
            <a:spAutoFit/>
          </a:bodyPr>
          <a:lstStyle/>
          <a:p>
            <a:r>
              <a:rPr lang="pt-BR" sz="2800" dirty="0">
                <a:solidFill>
                  <a:srgbClr val="3C4043"/>
                </a:solidFill>
                <a:latin typeface="Inter"/>
              </a:rPr>
              <a:t>O cluster 4 tem o maior número de indivíduos classificados como “</a:t>
            </a:r>
            <a:r>
              <a:rPr lang="pt-BR" sz="2800" dirty="0" err="1">
                <a:solidFill>
                  <a:srgbClr val="3C4043"/>
                </a:solidFill>
                <a:latin typeface="Inter"/>
              </a:rPr>
              <a:t>bad</a:t>
            </a:r>
            <a:r>
              <a:rPr lang="pt-BR" sz="2800" dirty="0">
                <a:solidFill>
                  <a:srgbClr val="3C4043"/>
                </a:solidFill>
                <a:latin typeface="Inter"/>
              </a:rPr>
              <a:t>" (218 homens e 10 mulheres). Cluster 1 e Cluster 5 têm menos indivíduos classificados como "</a:t>
            </a:r>
            <a:r>
              <a:rPr lang="pt-BR" sz="2800" dirty="0" err="1">
                <a:solidFill>
                  <a:srgbClr val="3C4043"/>
                </a:solidFill>
                <a:latin typeface="Inter"/>
              </a:rPr>
              <a:t>bad</a:t>
            </a:r>
            <a:r>
              <a:rPr lang="pt-BR" sz="2800" dirty="0">
                <a:solidFill>
                  <a:srgbClr val="3C4043"/>
                </a:solidFill>
                <a:latin typeface="Inter"/>
              </a:rPr>
              <a:t>" comparados a Cluster 4 e Cluster 0.</a:t>
            </a:r>
            <a:br>
              <a:rPr lang="pt-BR" sz="2800" dirty="0">
                <a:solidFill>
                  <a:srgbClr val="3C4043"/>
                </a:solidFill>
                <a:latin typeface="Inter"/>
              </a:rPr>
            </a:br>
            <a:endParaRPr lang="pt-BR" sz="2800" dirty="0">
              <a:solidFill>
                <a:srgbClr val="3C4043"/>
              </a:solidFill>
              <a:latin typeface="Inter"/>
            </a:endParaRPr>
          </a:p>
          <a:p>
            <a:r>
              <a:rPr lang="pt-BR" sz="2800" b="1" dirty="0"/>
              <a:t>Predominância de Homens:</a:t>
            </a:r>
            <a:r>
              <a:rPr lang="pt-BR" sz="2800" dirty="0"/>
              <a:t> O Cluster 4, que é o cluster com a maior quantidade de indivíduos "maus", é dominado por homens.</a:t>
            </a:r>
          </a:p>
          <a:p>
            <a:endParaRPr lang="pt-BR" sz="2800" dirty="0"/>
          </a:p>
          <a:p>
            <a:r>
              <a:rPr lang="pt-BR" sz="2800" b="1" dirty="0"/>
              <a:t>Distribuição nos Clusters:</a:t>
            </a:r>
            <a:r>
              <a:rPr lang="pt-BR" sz="2800" dirty="0"/>
              <a:t> A maioria dos "maus" está nos Clusters 0 e 4, com </a:t>
            </a:r>
            <a:r>
              <a:rPr lang="pt-BR" sz="2800" b="1" dirty="0"/>
              <a:t>Cluster 4</a:t>
            </a:r>
            <a:r>
              <a:rPr lang="pt-BR" sz="2800" dirty="0"/>
              <a:t> sendo o mais proeminente em termos de número absoluto de "maus".</a:t>
            </a:r>
          </a:p>
          <a:p>
            <a:endParaRPr lang="pt-BR" sz="2800" dirty="0"/>
          </a:p>
          <a:p>
            <a:r>
              <a:rPr lang="pt-BR" sz="2800" dirty="0"/>
              <a:t>Portanto, para identificar os "maus", os clusters </a:t>
            </a:r>
            <a:r>
              <a:rPr lang="pt-BR" sz="2800" b="1" dirty="0"/>
              <a:t>0</a:t>
            </a:r>
            <a:r>
              <a:rPr lang="pt-BR" sz="2800" dirty="0"/>
              <a:t> e </a:t>
            </a:r>
            <a:r>
              <a:rPr lang="pt-BR" sz="2800" b="1" dirty="0"/>
              <a:t>4</a:t>
            </a:r>
            <a:r>
              <a:rPr lang="pt-BR" sz="2800" dirty="0"/>
              <a:t> são os mais relevantes, especialmente </a:t>
            </a:r>
            <a:r>
              <a:rPr lang="pt-BR" sz="2800" b="1" dirty="0"/>
              <a:t>Cluster 4</a:t>
            </a:r>
            <a:r>
              <a:rPr lang="pt-BR" sz="2800" dirty="0"/>
              <a:t> devido ao seu perfil predominante masculino e alta concentração de super-heróis "</a:t>
            </a:r>
            <a:r>
              <a:rPr lang="pt-BR" sz="2800" dirty="0" err="1"/>
              <a:t>bad</a:t>
            </a:r>
            <a:r>
              <a:rPr lang="pt-BR" sz="2800" dirty="0"/>
              <a:t>".</a:t>
            </a:r>
          </a:p>
          <a:p>
            <a:pPr algn="just"/>
            <a:endParaRPr lang="pt-BR" sz="2800" dirty="0">
              <a:solidFill>
                <a:srgbClr val="3C4043"/>
              </a:solidFill>
              <a:latin typeface="Inter"/>
            </a:endParaRPr>
          </a:p>
        </p:txBody>
      </p:sp>
      <p:pic>
        <p:nvPicPr>
          <p:cNvPr id="9" name="Imagem 8">
            <a:extLst>
              <a:ext uri="{FF2B5EF4-FFF2-40B4-BE49-F238E27FC236}">
                <a16:creationId xmlns:a16="http://schemas.microsoft.com/office/drawing/2014/main" id="{33FA0C99-B201-429E-81D7-36F2C0B31EAC}"/>
              </a:ext>
            </a:extLst>
          </p:cNvPr>
          <p:cNvPicPr>
            <a:picLocks noChangeAspect="1"/>
          </p:cNvPicPr>
          <p:nvPr/>
        </p:nvPicPr>
        <p:blipFill>
          <a:blip r:embed="rId8"/>
          <a:stretch>
            <a:fillRect/>
          </a:stretch>
        </p:blipFill>
        <p:spPr>
          <a:xfrm>
            <a:off x="5924550" y="3121751"/>
            <a:ext cx="12538074" cy="5160947"/>
          </a:xfrm>
          <a:prstGeom prst="rect">
            <a:avLst/>
          </a:prstGeom>
        </p:spPr>
      </p:pic>
    </p:spTree>
    <p:extLst>
      <p:ext uri="{BB962C8B-B14F-4D97-AF65-F5344CB8AC3E}">
        <p14:creationId xmlns:p14="http://schemas.microsoft.com/office/powerpoint/2010/main" val="169813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BEA959CD-5057-CCA3-40F7-E8E30AB07857}"/>
              </a:ext>
            </a:extLst>
          </p:cNvPr>
          <p:cNvGraphicFramePr/>
          <p:nvPr/>
        </p:nvGraphicFramePr>
        <p:xfrm>
          <a:off x="10641590" y="91936"/>
          <a:ext cx="13722816" cy="109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Conector reto 3">
            <a:extLst>
              <a:ext uri="{FF2B5EF4-FFF2-40B4-BE49-F238E27FC236}">
                <a16:creationId xmlns:a16="http://schemas.microsoft.com/office/drawing/2014/main" id="{64F42887-0944-AE51-60E1-A270AECA532A}"/>
              </a:ext>
            </a:extLst>
          </p:cNvPr>
          <p:cNvCxnSpPr/>
          <p:nvPr/>
        </p:nvCxnSpPr>
        <p:spPr>
          <a:xfrm flipV="1">
            <a:off x="537417" y="958516"/>
            <a:ext cx="0" cy="12741748"/>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1A161FB-04D3-4F42-AA31-ED4AB499785A}"/>
              </a:ext>
            </a:extLst>
          </p:cNvPr>
          <p:cNvSpPr txBox="1"/>
          <p:nvPr/>
        </p:nvSpPr>
        <p:spPr>
          <a:xfrm>
            <a:off x="1220788" y="1736756"/>
            <a:ext cx="14587533" cy="1384995"/>
          </a:xfrm>
          <a:prstGeom prst="rect">
            <a:avLst/>
          </a:prstGeom>
          <a:noFill/>
        </p:spPr>
        <p:txBody>
          <a:bodyPr wrap="square">
            <a:spAutoFit/>
          </a:bodyPr>
          <a:lstStyle/>
          <a:p>
            <a:r>
              <a:rPr lang="pt-BR" sz="2800" b="1" dirty="0"/>
              <a:t>Justificar a escolha do número de clusters e avaliar a qualidade dos clusters formados.</a:t>
            </a:r>
          </a:p>
          <a:p>
            <a:r>
              <a:rPr lang="pt-BR" sz="2800" b="1" dirty="0"/>
              <a:t>Classificação - Identificando os Bandidos</a:t>
            </a:r>
          </a:p>
          <a:p>
            <a:endParaRPr lang="pt-BR" sz="2800" b="1" dirty="0"/>
          </a:p>
        </p:txBody>
      </p:sp>
      <p:sp>
        <p:nvSpPr>
          <p:cNvPr id="13" name="CaixaDeTexto 12">
            <a:extLst>
              <a:ext uri="{FF2B5EF4-FFF2-40B4-BE49-F238E27FC236}">
                <a16:creationId xmlns:a16="http://schemas.microsoft.com/office/drawing/2014/main" id="{EA35F52F-F015-4576-83D8-7A54EE2F59DB}"/>
              </a:ext>
            </a:extLst>
          </p:cNvPr>
          <p:cNvSpPr txBox="1"/>
          <p:nvPr/>
        </p:nvSpPr>
        <p:spPr>
          <a:xfrm>
            <a:off x="1220788" y="8393646"/>
            <a:ext cx="22020212" cy="3539430"/>
          </a:xfrm>
          <a:prstGeom prst="rect">
            <a:avLst/>
          </a:prstGeom>
          <a:noFill/>
        </p:spPr>
        <p:txBody>
          <a:bodyPr wrap="square" rtlCol="0">
            <a:spAutoFit/>
          </a:bodyPr>
          <a:lstStyle/>
          <a:p>
            <a:pPr algn="just"/>
            <a:r>
              <a:rPr lang="pt-BR" sz="2800" dirty="0">
                <a:solidFill>
                  <a:srgbClr val="3C4043"/>
                </a:solidFill>
                <a:latin typeface="Inter"/>
              </a:rPr>
              <a:t>O cluster 0 que possui um alto número de  “</a:t>
            </a:r>
            <a:r>
              <a:rPr lang="pt-BR" sz="2800" dirty="0" err="1">
                <a:solidFill>
                  <a:srgbClr val="3C4043"/>
                </a:solidFill>
                <a:latin typeface="Inter"/>
              </a:rPr>
              <a:t>bad</a:t>
            </a:r>
            <a:r>
              <a:rPr lang="pt-BR" sz="2800" dirty="0">
                <a:solidFill>
                  <a:srgbClr val="3C4043"/>
                </a:solidFill>
                <a:latin typeface="Inter"/>
              </a:rPr>
              <a:t>" são menores e menos pesados, e com um total de poder mais baixo. Cluster 4 representa “</a:t>
            </a:r>
            <a:r>
              <a:rPr lang="pt-BR" sz="2800" dirty="0" err="1">
                <a:solidFill>
                  <a:srgbClr val="3C4043"/>
                </a:solidFill>
                <a:latin typeface="Inter"/>
              </a:rPr>
              <a:t>bad</a:t>
            </a:r>
            <a:r>
              <a:rPr lang="pt-BR" sz="2800" dirty="0">
                <a:solidFill>
                  <a:srgbClr val="3C4043"/>
                </a:solidFill>
                <a:latin typeface="Inter"/>
              </a:rPr>
              <a:t>" que têm características mais moderadas e equilibradas. Ao analisar os perfis dos "maus", vemos que eles se distribuem em clusters com características variadas, onde alguns são menores e mais leves, enquanto outros possuem medidas mais intermediárias e equilibradas. Isso reflete a diversidade nos perfis dos "maus" em relação às variáveis de altura, peso e total de  poder.</a:t>
            </a:r>
          </a:p>
          <a:p>
            <a:pPr algn="just"/>
            <a:endParaRPr lang="pt-BR" sz="2800" dirty="0">
              <a:solidFill>
                <a:srgbClr val="3C4043"/>
              </a:solidFill>
              <a:latin typeface="Inter"/>
            </a:endParaRPr>
          </a:p>
          <a:p>
            <a:pPr algn="just"/>
            <a:r>
              <a:rPr lang="pt-BR" sz="2800" dirty="0">
                <a:solidFill>
                  <a:srgbClr val="3C4043"/>
                </a:solidFill>
                <a:latin typeface="Inter"/>
              </a:rPr>
              <a:t>Os super-heróis classificados como "maus" têm um perfil variado. A maioria é masculina, em termos de características físicas, há uma diferença notável entre os clusters, onde o cluster 0 tende a ter indivíduos menores e mais leves, com menor poder total, enquanto Cluster 4 possui características mais intermediárias e equilibradas. </a:t>
            </a:r>
          </a:p>
        </p:txBody>
      </p:sp>
      <p:pic>
        <p:nvPicPr>
          <p:cNvPr id="5" name="Imagem 4">
            <a:extLst>
              <a:ext uri="{FF2B5EF4-FFF2-40B4-BE49-F238E27FC236}">
                <a16:creationId xmlns:a16="http://schemas.microsoft.com/office/drawing/2014/main" id="{87E49594-7E20-44D6-9E10-DED91D1CB870}"/>
              </a:ext>
            </a:extLst>
          </p:cNvPr>
          <p:cNvPicPr>
            <a:picLocks noChangeAspect="1"/>
          </p:cNvPicPr>
          <p:nvPr/>
        </p:nvPicPr>
        <p:blipFill>
          <a:blip r:embed="rId8"/>
          <a:stretch>
            <a:fillRect/>
          </a:stretch>
        </p:blipFill>
        <p:spPr>
          <a:xfrm>
            <a:off x="5367468" y="3121751"/>
            <a:ext cx="13726851" cy="4917349"/>
          </a:xfrm>
          <a:prstGeom prst="rect">
            <a:avLst/>
          </a:prstGeom>
        </p:spPr>
      </p:pic>
    </p:spTree>
    <p:extLst>
      <p:ext uri="{BB962C8B-B14F-4D97-AF65-F5344CB8AC3E}">
        <p14:creationId xmlns:p14="http://schemas.microsoft.com/office/powerpoint/2010/main" val="424872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3663</TotalTime>
  <Words>3248</Words>
  <Application>Microsoft Office PowerPoint</Application>
  <PresentationFormat>Personalizar</PresentationFormat>
  <Paragraphs>301</Paragraphs>
  <Slides>17</Slides>
  <Notes>16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Aptos</vt:lpstr>
      <vt:lpstr>Arial</vt:lpstr>
      <vt:lpstr>Calibri</vt:lpstr>
      <vt:lpstr>Inter</vt:lpstr>
      <vt:lpstr>Montserrat</vt:lpstr>
      <vt:lpstr>Montserrat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Rogério</cp:lastModifiedBy>
  <cp:revision>46</cp:revision>
  <dcterms:created xsi:type="dcterms:W3CDTF">2024-06-20T14:16:53Z</dcterms:created>
  <dcterms:modified xsi:type="dcterms:W3CDTF">2024-09-19T12:49:23Z</dcterms:modified>
</cp:coreProperties>
</file>