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66" r:id="rId5"/>
    <p:sldId id="267" r:id="rId6"/>
    <p:sldId id="268" r:id="rId7"/>
    <p:sldId id="273" r:id="rId8"/>
    <p:sldId id="271" r:id="rId9"/>
    <p:sldId id="262" r:id="rId10"/>
    <p:sldId id="263" r:id="rId11"/>
    <p:sldId id="264" r:id="rId12"/>
    <p:sldId id="265" r:id="rId13"/>
    <p:sldId id="275" r:id="rId14"/>
    <p:sldId id="272" r:id="rId15"/>
    <p:sldId id="276" r:id="rId16"/>
    <p:sldId id="274" r:id="rId17"/>
    <p:sldId id="278" r:id="rId18"/>
    <p:sldId id="27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79" d="100"/>
          <a:sy n="179" d="100"/>
        </p:scale>
        <p:origin x="-2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E8E7CC-8930-40F8-81DE-82BEE847725F}" type="datetimeFigureOut">
              <a:rPr lang="en-US" smtClean="0"/>
              <a:t>8/16/13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DAB740-73A5-46B2-BC22-972006950DEE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E8E7CC-8930-40F8-81DE-82BEE847725F}" type="datetimeFigureOut">
              <a:rPr lang="en-US" smtClean="0"/>
              <a:t>8/16/13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DAB740-73A5-46B2-BC22-972006950D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E8E7CC-8930-40F8-81DE-82BEE847725F}" type="datetimeFigureOut">
              <a:rPr lang="en-US" smtClean="0"/>
              <a:t>8/16/13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DAB740-73A5-46B2-BC22-972006950D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E8E7CC-8930-40F8-81DE-82BEE847725F}" type="datetimeFigureOut">
              <a:rPr lang="en-US" smtClean="0"/>
              <a:t>8/16/13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DAB740-73A5-46B2-BC22-972006950D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E8E7CC-8930-40F8-81DE-82BEE847725F}" type="datetimeFigureOut">
              <a:rPr lang="en-US" smtClean="0"/>
              <a:t>8/16/13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DAB740-73A5-46B2-BC22-972006950DE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E8E7CC-8930-40F8-81DE-82BEE847725F}" type="datetimeFigureOut">
              <a:rPr lang="en-US" smtClean="0"/>
              <a:t>8/16/13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DAB740-73A5-46B2-BC22-972006950D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E8E7CC-8930-40F8-81DE-82BEE847725F}" type="datetimeFigureOut">
              <a:rPr lang="en-US" smtClean="0"/>
              <a:t>8/16/13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DAB740-73A5-46B2-BC22-972006950DE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E8E7CC-8930-40F8-81DE-82BEE847725F}" type="datetimeFigureOut">
              <a:rPr lang="en-US" smtClean="0"/>
              <a:t>8/16/13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DAB740-73A5-46B2-BC22-972006950D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E8E7CC-8930-40F8-81DE-82BEE847725F}" type="datetimeFigureOut">
              <a:rPr lang="en-US" smtClean="0"/>
              <a:t>8/16/13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DAB740-73A5-46B2-BC22-972006950D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E8E7CC-8930-40F8-81DE-82BEE847725F}" type="datetimeFigureOut">
              <a:rPr lang="en-US" smtClean="0"/>
              <a:t>8/16/13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DAB740-73A5-46B2-BC22-972006950D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8DE8E7CC-8930-40F8-81DE-82BEE847725F}" type="datetimeFigureOut">
              <a:rPr lang="en-US" smtClean="0"/>
              <a:t>8/16/13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D6DAB740-73A5-46B2-BC22-972006950D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DE8E7CC-8930-40F8-81DE-82BEE847725F}" type="datetimeFigureOut">
              <a:rPr lang="en-US" smtClean="0"/>
              <a:t>8/16/13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D6DAB740-73A5-46B2-BC22-972006950DEE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MVCH DATABASE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Albert Carter</a:t>
            </a:r>
          </a:p>
          <a:p>
            <a:r>
              <a:rPr lang="en-US" dirty="0" smtClean="0"/>
              <a:t>Di Huang</a:t>
            </a:r>
          </a:p>
          <a:p>
            <a:r>
              <a:rPr lang="en-US" dirty="0" err="1" smtClean="0"/>
              <a:t>Zihang</a:t>
            </a:r>
            <a:r>
              <a:rPr lang="en-US" dirty="0" smtClean="0"/>
              <a:t> </a:t>
            </a:r>
            <a:r>
              <a:rPr lang="en-US" dirty="0" err="1" smtClean="0"/>
              <a:t>Pu</a:t>
            </a:r>
            <a:endParaRPr lang="en-US" dirty="0" smtClean="0"/>
          </a:p>
          <a:p>
            <a:r>
              <a:rPr lang="en-US" dirty="0" smtClean="0"/>
              <a:t>Cong Wu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 Login</a:t>
            </a:r>
            <a:endParaRPr lang="en-US" dirty="0"/>
          </a:p>
        </p:txBody>
      </p:sp>
      <p:pic>
        <p:nvPicPr>
          <p:cNvPr id="2050" name="Picture 2" descr="C:\Users\HD\Desktop\Login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676400"/>
            <a:ext cx="7772400" cy="4306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(Insert) a Patient</a:t>
            </a:r>
            <a:endParaRPr lang="en-US" dirty="0"/>
          </a:p>
        </p:txBody>
      </p:sp>
      <p:pic>
        <p:nvPicPr>
          <p:cNvPr id="3074" name="Picture 2" descr="C:\Users\HD\Desktop\AddPatient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2083054"/>
            <a:ext cx="7772400" cy="39745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&amp; Update Patients</a:t>
            </a:r>
            <a:endParaRPr lang="en-US" dirty="0"/>
          </a:p>
        </p:txBody>
      </p:sp>
      <p:pic>
        <p:nvPicPr>
          <p:cNvPr id="4098" name="Picture 2" descr="C:\Users\HD\Desktop\ViewPatients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896038"/>
            <a:ext cx="7772400" cy="4348624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457200" y="3505200"/>
            <a:ext cx="5257800" cy="25908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324600" y="1752600"/>
            <a:ext cx="2209800" cy="5334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Patient</a:t>
            </a:r>
            <a:endParaRPr lang="en-US" dirty="0"/>
          </a:p>
        </p:txBody>
      </p:sp>
      <p:pic>
        <p:nvPicPr>
          <p:cNvPr id="6147" name="Picture 3" descr="C:\Users\HD\Desktop\VDPatients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946710"/>
            <a:ext cx="7772400" cy="4247280"/>
          </a:xfrm>
          <a:prstGeom prst="rect">
            <a:avLst/>
          </a:prstGeom>
          <a:noFill/>
        </p:spPr>
      </p:pic>
      <p:sp>
        <p:nvSpPr>
          <p:cNvPr id="7" name="Oval 6"/>
          <p:cNvSpPr/>
          <p:nvPr/>
        </p:nvSpPr>
        <p:spPr>
          <a:xfrm>
            <a:off x="6705600" y="4495800"/>
            <a:ext cx="16002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Diagnose Patients</a:t>
            </a:r>
            <a:endParaRPr lang="en-US" dirty="0"/>
          </a:p>
        </p:txBody>
      </p:sp>
      <p:pic>
        <p:nvPicPr>
          <p:cNvPr id="5123" name="Picture 3" descr="C:\Users\HD\Desktop\DiagnosePatient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2002184"/>
            <a:ext cx="7772400" cy="41363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Technologies &amp; </a:t>
            </a:r>
            <a:r>
              <a:rPr lang="en-US" sz="3800" dirty="0" err="1" smtClean="0"/>
              <a:t>Softwares</a:t>
            </a:r>
            <a:r>
              <a:rPr lang="en-US" sz="3800" dirty="0" smtClean="0"/>
              <a:t> Used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Oracle 11g</a:t>
            </a:r>
          </a:p>
          <a:p>
            <a:r>
              <a:rPr lang="en-US" dirty="0" smtClean="0"/>
              <a:t>SQL Loader</a:t>
            </a:r>
          </a:p>
          <a:p>
            <a:r>
              <a:rPr lang="en-US" dirty="0" smtClean="0"/>
              <a:t>Toad Data Modeler</a:t>
            </a:r>
          </a:p>
          <a:p>
            <a:r>
              <a:rPr lang="en-US" dirty="0" smtClean="0"/>
              <a:t>Spring Tool Suite</a:t>
            </a:r>
          </a:p>
          <a:p>
            <a:r>
              <a:rPr lang="en-US" dirty="0" err="1" smtClean="0"/>
              <a:t>CoffeeScript</a:t>
            </a:r>
            <a:endParaRPr lang="en-US" dirty="0" smtClean="0"/>
          </a:p>
          <a:p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err="1" smtClean="0"/>
              <a:t>jQuery</a:t>
            </a:r>
            <a:endParaRPr lang="en-US" dirty="0" smtClean="0"/>
          </a:p>
          <a:p>
            <a:r>
              <a:rPr lang="en-US" dirty="0" err="1" smtClean="0"/>
              <a:t>HTMl</a:t>
            </a:r>
            <a:r>
              <a:rPr lang="en-US" dirty="0" smtClean="0"/>
              <a:t> &amp; CSS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Work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4572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/>
              <a:t>Cong</a:t>
            </a:r>
          </a:p>
          <a:p>
            <a:r>
              <a:rPr lang="en-US" sz="1800" dirty="0" smtClean="0"/>
              <a:t>EER Diagram</a:t>
            </a:r>
          </a:p>
          <a:p>
            <a:r>
              <a:rPr lang="en-US" sz="1800" dirty="0" smtClean="0"/>
              <a:t>Spring web integration</a:t>
            </a:r>
          </a:p>
          <a:p>
            <a:pPr>
              <a:buNone/>
            </a:pPr>
            <a:r>
              <a:rPr lang="en-US" sz="1800" dirty="0" smtClean="0"/>
              <a:t>Al</a:t>
            </a:r>
          </a:p>
          <a:p>
            <a:r>
              <a:rPr lang="en-US" sz="1800" dirty="0" smtClean="0"/>
              <a:t>Business Rules</a:t>
            </a:r>
          </a:p>
          <a:p>
            <a:r>
              <a:rPr lang="en-US" sz="1800" dirty="0" smtClean="0"/>
              <a:t>Relational Schema</a:t>
            </a:r>
          </a:p>
          <a:p>
            <a:r>
              <a:rPr lang="en-US" sz="1800" dirty="0" smtClean="0"/>
              <a:t>Front-end Development</a:t>
            </a:r>
          </a:p>
          <a:p>
            <a:pPr>
              <a:buNone/>
            </a:pPr>
            <a:r>
              <a:rPr lang="en-US" sz="1800" dirty="0" smtClean="0"/>
              <a:t>Di</a:t>
            </a:r>
          </a:p>
          <a:p>
            <a:r>
              <a:rPr lang="en-US" sz="1800" dirty="0" smtClean="0"/>
              <a:t>Table Data Creation</a:t>
            </a:r>
          </a:p>
          <a:p>
            <a:r>
              <a:rPr lang="en-US" sz="1800" dirty="0" smtClean="0"/>
              <a:t>SQL Loader integration</a:t>
            </a:r>
          </a:p>
          <a:p>
            <a:pPr>
              <a:buNone/>
            </a:pPr>
            <a:r>
              <a:rPr lang="en-US" sz="1800" dirty="0" err="1" smtClean="0"/>
              <a:t>Zihang</a:t>
            </a:r>
            <a:endParaRPr lang="en-US" sz="1800" dirty="0" smtClean="0"/>
          </a:p>
          <a:p>
            <a:r>
              <a:rPr lang="en-US" sz="1800" dirty="0" smtClean="0"/>
              <a:t>ER Diagram, Functional Dependencies Development</a:t>
            </a:r>
          </a:p>
          <a:p>
            <a:r>
              <a:rPr lang="en-US" sz="1800" dirty="0" smtClean="0"/>
              <a:t>JDBC connection</a:t>
            </a:r>
          </a:p>
          <a:p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           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305800" cy="5562600"/>
          </a:xfrm>
        </p:spPr>
        <p:txBody>
          <a:bodyPr>
            <a:normAutofit fontScale="77500" lnSpcReduction="20000"/>
          </a:bodyPr>
          <a:lstStyle/>
          <a:p>
            <a:pPr lvl="0">
              <a:lnSpc>
                <a:spcPct val="140000"/>
              </a:lnSpc>
            </a:pPr>
            <a:r>
              <a:rPr lang="en-US" dirty="0"/>
              <a:t>D</a:t>
            </a:r>
            <a:r>
              <a:rPr lang="en-US" dirty="0" smtClean="0"/>
              <a:t>eveloping </a:t>
            </a:r>
            <a:r>
              <a:rPr lang="en-US" dirty="0"/>
              <a:t>locally is much easier than </a:t>
            </a:r>
            <a:r>
              <a:rPr lang="en-US" dirty="0" smtClean="0"/>
              <a:t>remote.</a:t>
            </a:r>
          </a:p>
          <a:p>
            <a:pPr lvl="0">
              <a:lnSpc>
                <a:spcPct val="140000"/>
              </a:lnSpc>
            </a:pPr>
            <a:r>
              <a:rPr lang="en-US" dirty="0" err="1" smtClean="0"/>
              <a:t>Django</a:t>
            </a:r>
            <a:r>
              <a:rPr lang="en-US" dirty="0" smtClean="0"/>
              <a:t> </a:t>
            </a:r>
            <a:r>
              <a:rPr lang="en-US" dirty="0"/>
              <a:t>with Oracle was too hard. We eventually used Java.</a:t>
            </a:r>
          </a:p>
          <a:p>
            <a:pPr lvl="0">
              <a:lnSpc>
                <a:spcPct val="140000"/>
              </a:lnSpc>
            </a:pPr>
            <a:r>
              <a:rPr lang="en-US" dirty="0"/>
              <a:t>L</a:t>
            </a:r>
            <a:r>
              <a:rPr lang="en-US" dirty="0" smtClean="0"/>
              <a:t>earned </a:t>
            </a:r>
            <a:r>
              <a:rPr lang="en-US" dirty="0"/>
              <a:t>to configure oracle listener.</a:t>
            </a:r>
          </a:p>
          <a:p>
            <a:pPr lvl="0">
              <a:lnSpc>
                <a:spcPct val="140000"/>
              </a:lnSpc>
            </a:pPr>
            <a:r>
              <a:rPr lang="en-US" dirty="0" smtClean="0"/>
              <a:t>Learned </a:t>
            </a:r>
            <a:r>
              <a:rPr lang="en-US" dirty="0"/>
              <a:t>to use Amazon’s AWS RDS </a:t>
            </a:r>
            <a:r>
              <a:rPr lang="en-US" dirty="0" smtClean="0"/>
              <a:t>Learned </a:t>
            </a:r>
            <a:r>
              <a:rPr lang="en-US" dirty="0"/>
              <a:t>to use Amazon’s AWS Elastic </a:t>
            </a:r>
            <a:r>
              <a:rPr lang="en-US" dirty="0" smtClean="0"/>
              <a:t>Beanstalk</a:t>
            </a:r>
            <a:endParaRPr lang="en-US" dirty="0"/>
          </a:p>
          <a:p>
            <a:pPr lvl="0">
              <a:lnSpc>
                <a:spcPct val="140000"/>
              </a:lnSpc>
            </a:pPr>
            <a:r>
              <a:rPr lang="en-US" dirty="0"/>
              <a:t>L</a:t>
            </a:r>
            <a:r>
              <a:rPr lang="en-US" dirty="0" smtClean="0"/>
              <a:t>earned </a:t>
            </a:r>
            <a:r>
              <a:rPr lang="en-US" dirty="0"/>
              <a:t>that the more complex a database is, the more complex the project becomes.</a:t>
            </a:r>
          </a:p>
          <a:p>
            <a:pPr lvl="0">
              <a:lnSpc>
                <a:spcPct val="140000"/>
              </a:lnSpc>
            </a:pPr>
            <a:r>
              <a:rPr lang="en-US" dirty="0"/>
              <a:t>L</a:t>
            </a:r>
            <a:r>
              <a:rPr lang="en-US" dirty="0" smtClean="0"/>
              <a:t>earned </a:t>
            </a:r>
            <a:r>
              <a:rPr lang="en-US" dirty="0"/>
              <a:t>that security of the database is extremely time consuming.</a:t>
            </a:r>
          </a:p>
          <a:p>
            <a:pPr lvl="0">
              <a:lnSpc>
                <a:spcPct val="140000"/>
              </a:lnSpc>
            </a:pPr>
            <a:r>
              <a:rPr lang="en-US" dirty="0"/>
              <a:t>L</a:t>
            </a:r>
            <a:r>
              <a:rPr lang="en-US" dirty="0" smtClean="0"/>
              <a:t>earned </a:t>
            </a:r>
            <a:r>
              <a:rPr lang="en-US" dirty="0"/>
              <a:t>that you should always have a database backup. </a:t>
            </a:r>
          </a:p>
        </p:txBody>
      </p:sp>
    </p:spTree>
    <p:extLst>
      <p:ext uri="{BB962C8B-B14F-4D97-AF65-F5344CB8AC3E}">
        <p14:creationId xmlns:p14="http://schemas.microsoft.com/office/powerpoint/2010/main" val="3841096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1097" y="0"/>
            <a:ext cx="894290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1" y="1447800"/>
            <a:ext cx="6400800" cy="490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EER Diagram</a:t>
            </a:r>
            <a:endParaRPr lang="en-US" dirty="0"/>
          </a:p>
        </p:txBody>
      </p:sp>
      <p:pic>
        <p:nvPicPr>
          <p:cNvPr id="4" name="Content Placeholder 3" descr="Logical model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10255" y="1784350"/>
            <a:ext cx="578069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Rules Snippets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A DIAGNOSTIC UNIT performs one or many TREATMENTs.</a:t>
            </a:r>
          </a:p>
          <a:p>
            <a:r>
              <a:rPr lang="en-US" dirty="0" smtClean="0"/>
              <a:t>A TREATMENT is performed by only one DIAGNOSTIC UNIT.</a:t>
            </a:r>
          </a:p>
          <a:p>
            <a:r>
              <a:rPr lang="en-US" dirty="0" smtClean="0"/>
              <a:t>A FACILITY can have zero, one or many CARE CENTERs. </a:t>
            </a:r>
          </a:p>
          <a:p>
            <a:r>
              <a:rPr lang="en-US" dirty="0" smtClean="0"/>
              <a:t>A CARE CENTER is part of one and only one FACILITY.</a:t>
            </a:r>
          </a:p>
          <a:p>
            <a:r>
              <a:rPr lang="en-US" dirty="0" smtClean="0"/>
              <a:t>A FACILITY can have zero, one or many DIAGNOSTIC UNITs. </a:t>
            </a:r>
          </a:p>
          <a:p>
            <a:r>
              <a:rPr lang="en-US" dirty="0" smtClean="0"/>
              <a:t>A DIAGNOSTIC UNIT is part of only one FACILITY.</a:t>
            </a:r>
          </a:p>
          <a:p>
            <a:r>
              <a:rPr lang="en-US" dirty="0" smtClean="0"/>
              <a:t>A CARE CENTER has one or many EMPLOYEEs. </a:t>
            </a:r>
          </a:p>
          <a:p>
            <a:r>
              <a:rPr lang="en-US" dirty="0" smtClean="0"/>
              <a:t>A CARE CENTER has one EMPLOYEE assigned as morning nurse in charge.</a:t>
            </a:r>
          </a:p>
          <a:p>
            <a:r>
              <a:rPr lang="en-US" dirty="0" smtClean="0"/>
              <a:t>A CARE CENTER has one EMPLOYEE assigned as nighttime nurse in charge.</a:t>
            </a:r>
          </a:p>
          <a:p>
            <a:r>
              <a:rPr lang="en-US" dirty="0" smtClean="0"/>
              <a:t>A CARE CENTER contains one or many ROOMs.</a:t>
            </a:r>
          </a:p>
          <a:p>
            <a:r>
              <a:rPr lang="en-US" dirty="0" smtClean="0"/>
              <a:t>A ROOM is inside only one CARE CENTER.</a:t>
            </a:r>
          </a:p>
          <a:p>
            <a:r>
              <a:rPr lang="en-US" dirty="0" smtClean="0"/>
              <a:t>A ROOM has zero, one, or many </a:t>
            </a:r>
            <a:r>
              <a:rPr lang="en-US" dirty="0" err="1" smtClean="0"/>
              <a:t>BEDs.</a:t>
            </a:r>
            <a:endParaRPr lang="en-US" dirty="0" smtClean="0"/>
          </a:p>
          <a:p>
            <a:r>
              <a:rPr lang="en-US" dirty="0" smtClean="0"/>
              <a:t>A BED is inside only one ROOM.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Schema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/>
              <a:t>DIAGNOSTIC_UNIT(</a:t>
            </a:r>
            <a:r>
              <a:rPr lang="en-US" u="sng" dirty="0" err="1" smtClean="0"/>
              <a:t>DUnitName</a:t>
            </a:r>
            <a:r>
              <a:rPr lang="en-US" dirty="0" smtClean="0"/>
              <a:t>)</a:t>
            </a:r>
          </a:p>
          <a:p>
            <a:r>
              <a:rPr lang="en-US" dirty="0" smtClean="0"/>
              <a:t>TREATMENT(</a:t>
            </a:r>
            <a:r>
              <a:rPr lang="en-US" u="sng" dirty="0" err="1" smtClean="0"/>
              <a:t>TrtID</a:t>
            </a:r>
            <a:r>
              <a:rPr lang="en-US" dirty="0" smtClean="0"/>
              <a:t>, </a:t>
            </a:r>
            <a:r>
              <a:rPr lang="en-US" dirty="0" err="1" smtClean="0"/>
              <a:t>TrtName</a:t>
            </a:r>
            <a:r>
              <a:rPr lang="en-US" dirty="0" smtClean="0"/>
              <a:t>, </a:t>
            </a:r>
            <a:r>
              <a:rPr lang="en-US" i="1" dirty="0" err="1" smtClean="0"/>
              <a:t>DUnitName</a:t>
            </a:r>
            <a:r>
              <a:rPr lang="en-US" dirty="0" smtClean="0"/>
              <a:t>)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INSURANCE_COMPANY (</a:t>
            </a:r>
            <a:r>
              <a:rPr lang="en-US" u="sng" dirty="0" err="1" smtClean="0"/>
              <a:t>InsuranceNo</a:t>
            </a:r>
            <a:r>
              <a:rPr lang="en-US" dirty="0" smtClean="0"/>
              <a:t>, </a:t>
            </a:r>
            <a:r>
              <a:rPr lang="en-US" dirty="0" err="1" smtClean="0"/>
              <a:t>InsName</a:t>
            </a:r>
            <a:r>
              <a:rPr lang="en-US" dirty="0" smtClean="0"/>
              <a:t>, </a:t>
            </a:r>
            <a:r>
              <a:rPr lang="en-US" dirty="0" err="1" smtClean="0"/>
              <a:t>InsAddress</a:t>
            </a:r>
            <a:r>
              <a:rPr lang="en-US" dirty="0" smtClean="0"/>
              <a:t>, </a:t>
            </a:r>
            <a:r>
              <a:rPr lang="en-US" dirty="0" err="1" smtClean="0"/>
              <a:t>InsPhone</a:t>
            </a:r>
            <a:r>
              <a:rPr lang="en-US" dirty="0" smtClean="0"/>
              <a:t>)</a:t>
            </a:r>
          </a:p>
          <a:p>
            <a:r>
              <a:rPr lang="en-US" dirty="0" smtClean="0"/>
              <a:t>FACILITY (</a:t>
            </a:r>
            <a:r>
              <a:rPr lang="en-US" u="sng" dirty="0" err="1" smtClean="0"/>
              <a:t>FacID</a:t>
            </a:r>
            <a:r>
              <a:rPr lang="en-US" dirty="0" smtClean="0"/>
              <a:t>, </a:t>
            </a:r>
            <a:r>
              <a:rPr lang="en-US" dirty="0" err="1" smtClean="0"/>
              <a:t>FacName</a:t>
            </a:r>
            <a:r>
              <a:rPr lang="en-US" dirty="0" smtClean="0"/>
              <a:t>)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PERSON(</a:t>
            </a:r>
            <a:r>
              <a:rPr lang="en-US" u="sng" dirty="0" smtClean="0"/>
              <a:t>PID</a:t>
            </a:r>
            <a:r>
              <a:rPr lang="en-US" dirty="0" smtClean="0"/>
              <a:t>, </a:t>
            </a:r>
            <a:r>
              <a:rPr lang="en-US" dirty="0" err="1" smtClean="0"/>
              <a:t>PName</a:t>
            </a:r>
            <a:r>
              <a:rPr lang="en-US" dirty="0" smtClean="0"/>
              <a:t>, PDOB, </a:t>
            </a:r>
            <a:r>
              <a:rPr lang="en-US" dirty="0" err="1" smtClean="0"/>
              <a:t>PEmail</a:t>
            </a:r>
            <a:r>
              <a:rPr lang="en-US" dirty="0" smtClean="0"/>
              <a:t>, PAdd1, PAdd2, </a:t>
            </a:r>
            <a:r>
              <a:rPr lang="en-US" dirty="0" err="1" smtClean="0"/>
              <a:t>PCity</a:t>
            </a:r>
            <a:r>
              <a:rPr lang="en-US" dirty="0" smtClean="0"/>
              <a:t>, </a:t>
            </a:r>
            <a:r>
              <a:rPr lang="en-US" dirty="0" err="1" smtClean="0"/>
              <a:t>PState</a:t>
            </a:r>
            <a:r>
              <a:rPr lang="en-US" dirty="0" smtClean="0"/>
              <a:t>, </a:t>
            </a:r>
            <a:r>
              <a:rPr lang="en-US" dirty="0" err="1" smtClean="0"/>
              <a:t>PZip</a:t>
            </a:r>
            <a:r>
              <a:rPr lang="en-US" dirty="0" smtClean="0"/>
              <a:t>, </a:t>
            </a:r>
            <a:r>
              <a:rPr lang="en-US" dirty="0" err="1" smtClean="0"/>
              <a:t>PHomePhone</a:t>
            </a:r>
            <a:r>
              <a:rPr lang="en-US" dirty="0" smtClean="0"/>
              <a:t>, </a:t>
            </a:r>
            <a:r>
              <a:rPr lang="en-US" dirty="0" err="1" smtClean="0"/>
              <a:t>PWorkPhone</a:t>
            </a:r>
            <a:r>
              <a:rPr lang="en-US" dirty="0" smtClean="0"/>
              <a:t>, </a:t>
            </a:r>
            <a:r>
              <a:rPr lang="en-US" dirty="0" err="1" smtClean="0"/>
              <a:t>IsPhysician</a:t>
            </a:r>
            <a:r>
              <a:rPr lang="en-US" dirty="0" smtClean="0"/>
              <a:t>, </a:t>
            </a:r>
            <a:r>
              <a:rPr lang="en-US" dirty="0" err="1" smtClean="0"/>
              <a:t>IsPatient</a:t>
            </a:r>
            <a:r>
              <a:rPr lang="en-US" dirty="0" smtClean="0"/>
              <a:t>, </a:t>
            </a:r>
            <a:r>
              <a:rPr lang="en-US" dirty="0" err="1" smtClean="0"/>
              <a:t>IsEmployee</a:t>
            </a:r>
            <a:r>
              <a:rPr lang="en-US" dirty="0" smtClean="0"/>
              <a:t>, </a:t>
            </a:r>
            <a:r>
              <a:rPr lang="en-US" dirty="0" err="1" smtClean="0"/>
              <a:t>IsVolunteer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PHYSICIAN (</a:t>
            </a:r>
            <a:r>
              <a:rPr lang="en-US" dirty="0" err="1" smtClean="0"/>
              <a:t>PhysicianID</a:t>
            </a:r>
            <a:r>
              <a:rPr lang="en-US" dirty="0" smtClean="0"/>
              <a:t>, </a:t>
            </a:r>
            <a:r>
              <a:rPr lang="en-US" dirty="0" err="1" smtClean="0"/>
              <a:t>CellNo</a:t>
            </a:r>
            <a:r>
              <a:rPr lang="en-US" dirty="0" smtClean="0"/>
              <a:t>, </a:t>
            </a:r>
            <a:r>
              <a:rPr lang="en-US" dirty="0" err="1" smtClean="0"/>
              <a:t>PagerNo</a:t>
            </a:r>
            <a:r>
              <a:rPr lang="en-US" dirty="0" smtClean="0"/>
              <a:t>, </a:t>
            </a:r>
            <a:r>
              <a:rPr lang="en-US" dirty="0" err="1" smtClean="0"/>
              <a:t>DEANo</a:t>
            </a:r>
            <a:r>
              <a:rPr lang="en-US" dirty="0" smtClean="0"/>
              <a:t>, Specialty)</a:t>
            </a:r>
          </a:p>
          <a:p>
            <a:r>
              <a:rPr lang="en-US" dirty="0" smtClean="0"/>
              <a:t>PATIENT (</a:t>
            </a:r>
            <a:r>
              <a:rPr lang="en-US" u="sng" dirty="0" err="1" smtClean="0"/>
              <a:t>PatientID</a:t>
            </a:r>
            <a:r>
              <a:rPr lang="en-US" dirty="0" smtClean="0"/>
              <a:t>, </a:t>
            </a:r>
            <a:r>
              <a:rPr lang="en-US" i="1" dirty="0" err="1" smtClean="0"/>
              <a:t>AdmitPhysician</a:t>
            </a:r>
            <a:r>
              <a:rPr lang="en-US" i="1" dirty="0" smtClean="0"/>
              <a:t>, </a:t>
            </a:r>
            <a:r>
              <a:rPr lang="en-US" i="1" dirty="0" err="1" smtClean="0"/>
              <a:t>ReferPhysician</a:t>
            </a:r>
            <a:r>
              <a:rPr lang="en-US" i="1" dirty="0" smtClean="0"/>
              <a:t>, </a:t>
            </a:r>
            <a:r>
              <a:rPr lang="en-US" i="1" dirty="0" err="1" smtClean="0"/>
              <a:t>InsuranceNo</a:t>
            </a:r>
            <a:r>
              <a:rPr lang="en-US" i="1" dirty="0" smtClean="0"/>
              <a:t>, </a:t>
            </a:r>
            <a:r>
              <a:rPr lang="en-US" i="1" dirty="0" err="1" smtClean="0"/>
              <a:t>EmergencyPersonID</a:t>
            </a:r>
            <a:r>
              <a:rPr lang="en-US" i="1" dirty="0" smtClean="0"/>
              <a:t>, </a:t>
            </a:r>
            <a:r>
              <a:rPr lang="en-US" dirty="0" err="1" smtClean="0"/>
              <a:t>EmergencyPersonRelation</a:t>
            </a:r>
            <a:r>
              <a:rPr lang="en-US" dirty="0" smtClean="0"/>
              <a:t>, </a:t>
            </a:r>
            <a:r>
              <a:rPr lang="en-US" dirty="0" err="1" smtClean="0"/>
              <a:t>InsFName</a:t>
            </a:r>
            <a:r>
              <a:rPr lang="en-US" dirty="0" smtClean="0"/>
              <a:t>, </a:t>
            </a:r>
            <a:r>
              <a:rPr lang="en-US" dirty="0" err="1" smtClean="0"/>
              <a:t>InsLName</a:t>
            </a:r>
            <a:r>
              <a:rPr lang="en-US" dirty="0" smtClean="0"/>
              <a:t>, </a:t>
            </a:r>
            <a:r>
              <a:rPr lang="en-US" dirty="0" err="1" smtClean="0"/>
              <a:t>OutInPatient</a:t>
            </a:r>
            <a:r>
              <a:rPr lang="en-US" dirty="0" smtClean="0"/>
              <a:t>,</a:t>
            </a:r>
          </a:p>
          <a:p>
            <a:r>
              <a:rPr lang="en-US" dirty="0" smtClean="0"/>
              <a:t>RESIDENT (</a:t>
            </a:r>
            <a:r>
              <a:rPr lang="en-US" u="sng" dirty="0" err="1" smtClean="0"/>
              <a:t>RPatientID</a:t>
            </a:r>
            <a:r>
              <a:rPr lang="en-US" dirty="0" smtClean="0"/>
              <a:t>, </a:t>
            </a:r>
            <a:r>
              <a:rPr lang="en-US" i="1" dirty="0" err="1" smtClean="0"/>
              <a:t>BedNo</a:t>
            </a:r>
            <a:r>
              <a:rPr lang="en-US" i="1" dirty="0" smtClean="0"/>
              <a:t>, </a:t>
            </a:r>
            <a:r>
              <a:rPr lang="en-US" i="1" dirty="0" err="1" smtClean="0"/>
              <a:t>RoomNo</a:t>
            </a:r>
            <a:r>
              <a:rPr lang="en-US" dirty="0" smtClean="0"/>
              <a:t>, </a:t>
            </a:r>
            <a:r>
              <a:rPr lang="en-US" dirty="0" err="1" smtClean="0"/>
              <a:t>AdmitDate</a:t>
            </a:r>
            <a:r>
              <a:rPr lang="en-US" dirty="0" smtClean="0"/>
              <a:t>, </a:t>
            </a:r>
            <a:r>
              <a:rPr lang="en-US" dirty="0" err="1" smtClean="0"/>
              <a:t>DischargeDate</a:t>
            </a:r>
            <a:r>
              <a:rPr lang="en-US" dirty="0" smtClean="0"/>
              <a:t>)</a:t>
            </a:r>
          </a:p>
          <a:p>
            <a:r>
              <a:rPr lang="en-US" dirty="0" smtClean="0"/>
              <a:t>OUTPATIENT(</a:t>
            </a:r>
            <a:r>
              <a:rPr lang="en-US" u="sng" dirty="0" err="1" smtClean="0"/>
              <a:t>OPatientID</a:t>
            </a:r>
            <a:r>
              <a:rPr lang="en-US" dirty="0" smtClean="0"/>
              <a:t>)</a:t>
            </a:r>
          </a:p>
          <a:p>
            <a:r>
              <a:rPr lang="en-US" dirty="0" smtClean="0"/>
              <a:t>NURSE (</a:t>
            </a:r>
            <a:r>
              <a:rPr lang="en-US" u="sng" dirty="0" err="1" smtClean="0"/>
              <a:t>NurseID</a:t>
            </a:r>
            <a:r>
              <a:rPr lang="en-US" u="sng" dirty="0" smtClean="0"/>
              <a:t>, </a:t>
            </a:r>
            <a:r>
              <a:rPr lang="en-US" dirty="0" err="1" smtClean="0"/>
              <a:t>CertDegree</a:t>
            </a:r>
            <a:r>
              <a:rPr lang="en-US" dirty="0" smtClean="0"/>
              <a:t>, </a:t>
            </a:r>
            <a:r>
              <a:rPr lang="en-US" dirty="0" err="1" smtClean="0"/>
              <a:t>StateLicenseNo</a:t>
            </a:r>
            <a:r>
              <a:rPr lang="en-US" dirty="0" smtClean="0"/>
              <a:t>, </a:t>
            </a:r>
            <a:r>
              <a:rPr lang="en-US" dirty="0" err="1" smtClean="0"/>
              <a:t>NurseSpeciality</a:t>
            </a:r>
            <a:r>
              <a:rPr lang="en-US" dirty="0" smtClean="0"/>
              <a:t>, </a:t>
            </a:r>
            <a:r>
              <a:rPr lang="en-US" dirty="0" err="1" smtClean="0"/>
              <a:t>NurseType</a:t>
            </a:r>
            <a:r>
              <a:rPr lang="en-US" dirty="0" smtClean="0"/>
              <a:t>)</a:t>
            </a:r>
          </a:p>
          <a:p>
            <a:r>
              <a:rPr lang="en-US" dirty="0" smtClean="0"/>
              <a:t>RN (</a:t>
            </a:r>
            <a:r>
              <a:rPr lang="en-US" u="sng" dirty="0" smtClean="0"/>
              <a:t>RNID</a:t>
            </a:r>
            <a:r>
              <a:rPr lang="en-US" dirty="0" smtClean="0"/>
              <a:t>)</a:t>
            </a:r>
          </a:p>
          <a:p>
            <a:r>
              <a:rPr lang="en-US" dirty="0" smtClean="0"/>
              <a:t>LN (</a:t>
            </a:r>
            <a:r>
              <a:rPr lang="en-US" u="sng" dirty="0" smtClean="0"/>
              <a:t>LNID</a:t>
            </a:r>
            <a:r>
              <a:rPr lang="en-US" dirty="0" smtClean="0"/>
              <a:t>, Supervisor)</a:t>
            </a:r>
          </a:p>
          <a:p>
            <a:r>
              <a:rPr lang="en-US" dirty="0" smtClean="0"/>
              <a:t>FIELD_CERTIFICATION (</a:t>
            </a:r>
            <a:r>
              <a:rPr lang="en-US" u="sng" dirty="0" smtClean="0"/>
              <a:t>FCID</a:t>
            </a:r>
            <a:r>
              <a:rPr lang="en-US" dirty="0" smtClean="0"/>
              <a:t>, </a:t>
            </a:r>
            <a:r>
              <a:rPr lang="en-US" dirty="0" err="1" smtClean="0"/>
              <a:t>NurseID</a:t>
            </a:r>
            <a:r>
              <a:rPr lang="en-US" dirty="0" smtClean="0"/>
              <a:t>, </a:t>
            </a:r>
            <a:r>
              <a:rPr lang="en-US" dirty="0" err="1" smtClean="0"/>
              <a:t>FCDescription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 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Dependencies	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70697" y="1784350"/>
            <a:ext cx="485980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table creation code </a:t>
            </a:r>
            <a:r>
              <a:rPr lang="en-US" sz="1800" dirty="0" smtClean="0"/>
              <a:t>(creation.sql)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64344" y="1371600"/>
            <a:ext cx="4038600" cy="518159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000" dirty="0" smtClean="0"/>
              <a:t>CREATE TABLE Patient(</a:t>
            </a:r>
          </a:p>
          <a:p>
            <a:pPr>
              <a:buNone/>
            </a:pPr>
            <a:r>
              <a:rPr lang="en-US" sz="1000" dirty="0" smtClean="0"/>
              <a:t>  ...</a:t>
            </a:r>
          </a:p>
          <a:p>
            <a:pPr>
              <a:buNone/>
            </a:pPr>
            <a:r>
              <a:rPr lang="en-US" sz="1000" dirty="0" smtClean="0"/>
              <a:t>  </a:t>
            </a:r>
            <a:r>
              <a:rPr lang="en-US" sz="1000" dirty="0" err="1" smtClean="0"/>
              <a:t>InsuranceNo</a:t>
            </a:r>
            <a:r>
              <a:rPr lang="en-US" sz="1000" dirty="0" smtClean="0"/>
              <a:t> Varchar2(30 ),</a:t>
            </a:r>
          </a:p>
          <a:p>
            <a:pPr>
              <a:buNone/>
            </a:pPr>
            <a:r>
              <a:rPr lang="en-US" sz="1000" dirty="0" smtClean="0"/>
              <a:t>  </a:t>
            </a:r>
            <a:r>
              <a:rPr lang="en-US" sz="1000" dirty="0" err="1" smtClean="0"/>
              <a:t>PatientType</a:t>
            </a:r>
            <a:r>
              <a:rPr lang="en-US" sz="1000" dirty="0" smtClean="0"/>
              <a:t> Varchar2(30 ) CONSTRAINT </a:t>
            </a:r>
            <a:r>
              <a:rPr lang="en-US" sz="1000" dirty="0" err="1" smtClean="0"/>
              <a:t>ValidValuesPatientType</a:t>
            </a:r>
            <a:r>
              <a:rPr lang="en-US" sz="1000" dirty="0" smtClean="0"/>
              <a:t> CHECK ((</a:t>
            </a:r>
            <a:r>
              <a:rPr lang="en-US" sz="1000" dirty="0" err="1" smtClean="0"/>
              <a:t>PatientType</a:t>
            </a:r>
            <a:r>
              <a:rPr lang="en-US" sz="1000" dirty="0" smtClean="0"/>
              <a:t> IN ('</a:t>
            </a:r>
            <a:r>
              <a:rPr lang="en-US" sz="1000" dirty="0" err="1" smtClean="0"/>
              <a:t>Outpatient','Resident','Discharged</a:t>
            </a:r>
            <a:r>
              <a:rPr lang="en-US" sz="1000" dirty="0" smtClean="0"/>
              <a:t>'))),</a:t>
            </a:r>
          </a:p>
          <a:p>
            <a:pPr>
              <a:buNone/>
            </a:pPr>
            <a:r>
              <a:rPr lang="en-US" sz="1000" dirty="0" smtClean="0"/>
              <a:t>  </a:t>
            </a:r>
            <a:r>
              <a:rPr lang="en-US" sz="1000" dirty="0" err="1" smtClean="0"/>
              <a:t>PatientId</a:t>
            </a:r>
            <a:r>
              <a:rPr lang="en-US" sz="1000" dirty="0" smtClean="0"/>
              <a:t> Number NOT NULL,</a:t>
            </a:r>
          </a:p>
          <a:p>
            <a:pPr>
              <a:buNone/>
            </a:pPr>
            <a:r>
              <a:rPr lang="en-US" sz="1000" dirty="0" smtClean="0"/>
              <a:t>  </a:t>
            </a:r>
            <a:r>
              <a:rPr lang="en-US" sz="1000" dirty="0" err="1" smtClean="0"/>
              <a:t>PhysicianIdAdmit</a:t>
            </a:r>
            <a:r>
              <a:rPr lang="en-US" sz="1000" dirty="0" smtClean="0"/>
              <a:t> Number NOT NULL,</a:t>
            </a:r>
          </a:p>
          <a:p>
            <a:pPr>
              <a:buNone/>
            </a:pPr>
            <a:r>
              <a:rPr lang="en-US" sz="1000" dirty="0" smtClean="0"/>
              <a:t>  ...</a:t>
            </a:r>
          </a:p>
          <a:p>
            <a:pPr>
              <a:buNone/>
            </a:pPr>
            <a:r>
              <a:rPr lang="en-US" sz="1000" dirty="0" smtClean="0"/>
              <a:t>  </a:t>
            </a:r>
            <a:r>
              <a:rPr lang="en-US" sz="1000" dirty="0" err="1" smtClean="0"/>
              <a:t>DateAdmitted</a:t>
            </a:r>
            <a:r>
              <a:rPr lang="en-US" sz="1000" dirty="0" smtClean="0"/>
              <a:t> Date</a:t>
            </a:r>
          </a:p>
          <a:p>
            <a:pPr>
              <a:buNone/>
            </a:pPr>
            <a:r>
              <a:rPr lang="en-US" sz="1000" dirty="0" smtClean="0"/>
              <a:t>);</a:t>
            </a:r>
          </a:p>
          <a:p>
            <a:pPr>
              <a:buNone/>
            </a:pPr>
            <a:endParaRPr lang="en-US" sz="1000" dirty="0" smtClean="0"/>
          </a:p>
          <a:p>
            <a:pPr>
              <a:buNone/>
            </a:pPr>
            <a:r>
              <a:rPr lang="en-US" sz="1000" dirty="0" smtClean="0"/>
              <a:t>ALTER TABLE Patient ADD CONSTRAINT Unique_Identifier2 PRIMARY KEY (</a:t>
            </a:r>
            <a:r>
              <a:rPr lang="en-US" sz="1000" dirty="0" err="1" smtClean="0"/>
              <a:t>PatientId,PhysicianIdAdmit,PhysicianIdRefer</a:t>
            </a:r>
            <a:r>
              <a:rPr lang="en-US" sz="1000" dirty="0" smtClean="0"/>
              <a:t>);</a:t>
            </a:r>
          </a:p>
          <a:p>
            <a:pPr>
              <a:buNone/>
            </a:pPr>
            <a:endParaRPr lang="en-US" sz="1000" dirty="0" smtClean="0"/>
          </a:p>
          <a:p>
            <a:pPr>
              <a:buNone/>
            </a:pPr>
            <a:r>
              <a:rPr lang="en-US" sz="1000" dirty="0" smtClean="0"/>
              <a:t>CREATE TABLE Physician(</a:t>
            </a:r>
          </a:p>
          <a:p>
            <a:pPr>
              <a:buNone/>
            </a:pPr>
            <a:r>
              <a:rPr lang="en-US" sz="1000" dirty="0" smtClean="0"/>
              <a:t>  </a:t>
            </a:r>
            <a:r>
              <a:rPr lang="en-US" sz="1000" dirty="0" err="1" smtClean="0"/>
              <a:t>PersonId</a:t>
            </a:r>
            <a:r>
              <a:rPr lang="en-US" sz="1000" dirty="0" smtClean="0"/>
              <a:t> Number NOT NULL,</a:t>
            </a:r>
          </a:p>
          <a:p>
            <a:pPr>
              <a:buNone/>
            </a:pPr>
            <a:r>
              <a:rPr lang="en-US" sz="1000" dirty="0" smtClean="0"/>
              <a:t>  ...</a:t>
            </a:r>
          </a:p>
          <a:p>
            <a:pPr>
              <a:buNone/>
            </a:pPr>
            <a:r>
              <a:rPr lang="en-US" sz="1000" dirty="0" smtClean="0"/>
              <a:t>  Specialty Varchar2(30 ),</a:t>
            </a:r>
          </a:p>
          <a:p>
            <a:pPr>
              <a:buNone/>
            </a:pPr>
            <a:r>
              <a:rPr lang="en-US" sz="1000" dirty="0" smtClean="0"/>
              <a:t>  </a:t>
            </a:r>
            <a:r>
              <a:rPr lang="en-US" sz="1000" dirty="0" err="1" smtClean="0"/>
              <a:t>PhysicianId</a:t>
            </a:r>
            <a:r>
              <a:rPr lang="en-US" sz="1000" dirty="0" smtClean="0"/>
              <a:t> Number NOT NULL</a:t>
            </a:r>
          </a:p>
          <a:p>
            <a:pPr>
              <a:buNone/>
            </a:pPr>
            <a:r>
              <a:rPr lang="en-US" sz="1000" dirty="0" smtClean="0"/>
              <a:t>);</a:t>
            </a:r>
          </a:p>
          <a:p>
            <a:pPr>
              <a:buNone/>
            </a:pPr>
            <a:endParaRPr lang="en-US" sz="1000" dirty="0" smtClean="0"/>
          </a:p>
          <a:p>
            <a:pPr>
              <a:buNone/>
            </a:pPr>
            <a:r>
              <a:rPr lang="en-US" sz="1000" dirty="0" smtClean="0"/>
              <a:t>ALTER TABLE Physician ADD CONSTRAINT Unique_Identifier3 PRIMARY KEY (</a:t>
            </a:r>
            <a:r>
              <a:rPr lang="en-US" sz="1000" dirty="0" err="1" smtClean="0"/>
              <a:t>PhysicianId</a:t>
            </a:r>
            <a:r>
              <a:rPr lang="en-US" sz="1000" dirty="0" smtClean="0"/>
              <a:t>);</a:t>
            </a:r>
          </a:p>
          <a:p>
            <a:pPr>
              <a:buNone/>
            </a:pPr>
            <a:endParaRPr lang="en-US" sz="1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55344" y="1371600"/>
            <a:ext cx="4038600" cy="5181599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1000" dirty="0" smtClean="0"/>
          </a:p>
          <a:p>
            <a:pPr>
              <a:buNone/>
            </a:pPr>
            <a:r>
              <a:rPr lang="en-US" sz="1000" dirty="0" smtClean="0"/>
              <a:t>CREATE TABLE Employee(</a:t>
            </a:r>
          </a:p>
          <a:p>
            <a:pPr>
              <a:buNone/>
            </a:pPr>
            <a:r>
              <a:rPr lang="en-US" sz="1000" dirty="0" smtClean="0"/>
              <a:t>  </a:t>
            </a:r>
            <a:r>
              <a:rPr lang="en-US" sz="1000" dirty="0" err="1" smtClean="0"/>
              <a:t>DateHired</a:t>
            </a:r>
            <a:r>
              <a:rPr lang="en-US" sz="1000" dirty="0" smtClean="0"/>
              <a:t> Date,</a:t>
            </a:r>
          </a:p>
          <a:p>
            <a:pPr>
              <a:buNone/>
            </a:pPr>
            <a:r>
              <a:rPr lang="en-US" sz="1000" dirty="0" smtClean="0"/>
              <a:t>  Type Varchar2(30 ) CONSTRAINT </a:t>
            </a:r>
            <a:r>
              <a:rPr lang="en-US" sz="1000" dirty="0" err="1" smtClean="0"/>
              <a:t>ValidValuesType</a:t>
            </a:r>
            <a:r>
              <a:rPr lang="en-US" sz="1000" dirty="0" smtClean="0"/>
              <a:t> CHECK ((Type IN ('NURSE','STAFF'))),</a:t>
            </a:r>
          </a:p>
          <a:p>
            <a:pPr>
              <a:buNone/>
            </a:pPr>
            <a:r>
              <a:rPr lang="en-US" sz="1000" dirty="0" smtClean="0"/>
              <a:t>  ...</a:t>
            </a:r>
          </a:p>
          <a:p>
            <a:pPr>
              <a:buNone/>
            </a:pPr>
            <a:r>
              <a:rPr lang="en-US" sz="1000" dirty="0" smtClean="0"/>
              <a:t>  </a:t>
            </a:r>
            <a:r>
              <a:rPr lang="en-US" sz="1000" dirty="0" err="1" smtClean="0"/>
              <a:t>NurseType</a:t>
            </a:r>
            <a:r>
              <a:rPr lang="en-US" sz="1000" dirty="0" smtClean="0"/>
              <a:t> Varchar2(30 )</a:t>
            </a:r>
          </a:p>
          <a:p>
            <a:pPr>
              <a:buNone/>
            </a:pPr>
            <a:r>
              <a:rPr lang="en-US" sz="1000" dirty="0" smtClean="0"/>
              <a:t>        CONSTRAINT </a:t>
            </a:r>
            <a:r>
              <a:rPr lang="en-US" sz="1000" dirty="0" err="1" smtClean="0"/>
              <a:t>ValidValuesNurseType</a:t>
            </a:r>
            <a:r>
              <a:rPr lang="en-US" sz="1000" dirty="0" smtClean="0"/>
              <a:t> CHECK ((</a:t>
            </a:r>
            <a:r>
              <a:rPr lang="en-US" sz="1000" dirty="0" err="1" smtClean="0"/>
              <a:t>NurseType</a:t>
            </a:r>
            <a:r>
              <a:rPr lang="en-US" sz="1000" dirty="0" smtClean="0"/>
              <a:t> IN ('REGISTERED','LICENSED'))),</a:t>
            </a:r>
          </a:p>
          <a:p>
            <a:pPr>
              <a:buNone/>
            </a:pPr>
            <a:r>
              <a:rPr lang="en-US" sz="1000" dirty="0" smtClean="0"/>
              <a:t>  ...</a:t>
            </a:r>
          </a:p>
          <a:p>
            <a:pPr>
              <a:buNone/>
            </a:pPr>
            <a:r>
              <a:rPr lang="en-US" sz="1000" dirty="0" smtClean="0"/>
              <a:t>  Degree Varchar2(30 )</a:t>
            </a:r>
          </a:p>
          <a:p>
            <a:pPr>
              <a:buNone/>
            </a:pPr>
            <a:r>
              <a:rPr lang="en-US" sz="1000" dirty="0" smtClean="0"/>
              <a:t>);</a:t>
            </a:r>
          </a:p>
          <a:p>
            <a:pPr>
              <a:buNone/>
            </a:pPr>
            <a:r>
              <a:rPr lang="en-US" sz="1000" dirty="0" smtClean="0"/>
              <a:t>ALTER TABLE Employee ADD CONSTRAINT Unique_Identifier4 PRIMARY KEY (</a:t>
            </a:r>
            <a:r>
              <a:rPr lang="en-US" sz="1000" dirty="0" err="1" smtClean="0"/>
              <a:t>EmployeeId,FacilityId</a:t>
            </a:r>
            <a:r>
              <a:rPr lang="en-US" sz="1000" dirty="0" smtClean="0"/>
              <a:t>);</a:t>
            </a:r>
          </a:p>
          <a:p>
            <a:pPr>
              <a:buNone/>
            </a:pPr>
            <a:endParaRPr lang="en-US" sz="1000" dirty="0" smtClean="0"/>
          </a:p>
          <a:p>
            <a:pPr>
              <a:buNone/>
            </a:pPr>
            <a:r>
              <a:rPr lang="en-US" sz="1000" dirty="0" smtClean="0"/>
              <a:t>CREATE TABLE Visit(</a:t>
            </a:r>
          </a:p>
          <a:p>
            <a:pPr>
              <a:buNone/>
            </a:pPr>
            <a:r>
              <a:rPr lang="en-US" sz="1000" dirty="0" smtClean="0"/>
              <a:t>  </a:t>
            </a:r>
            <a:r>
              <a:rPr lang="en-US" sz="1000" dirty="0" err="1" smtClean="0"/>
              <a:t>VisitId</a:t>
            </a:r>
            <a:r>
              <a:rPr lang="en-US" sz="1000" dirty="0" smtClean="0"/>
              <a:t> Number NOT NULL,</a:t>
            </a:r>
          </a:p>
          <a:p>
            <a:pPr>
              <a:buNone/>
            </a:pPr>
            <a:r>
              <a:rPr lang="en-US" sz="1000" dirty="0" smtClean="0"/>
              <a:t>  </a:t>
            </a:r>
            <a:r>
              <a:rPr lang="en-US" sz="1000" dirty="0" err="1" smtClean="0"/>
              <a:t>VisitTime</a:t>
            </a:r>
            <a:r>
              <a:rPr lang="en-US" sz="1000" dirty="0" smtClean="0"/>
              <a:t> Date,</a:t>
            </a:r>
          </a:p>
          <a:p>
            <a:pPr>
              <a:buNone/>
            </a:pPr>
            <a:r>
              <a:rPr lang="en-US" sz="1000" dirty="0" smtClean="0"/>
              <a:t>	...</a:t>
            </a:r>
          </a:p>
          <a:p>
            <a:pPr>
              <a:buNone/>
            </a:pPr>
            <a:r>
              <a:rPr lang="en-US" sz="1000" dirty="0" smtClean="0"/>
              <a:t>  </a:t>
            </a:r>
            <a:r>
              <a:rPr lang="en-US" sz="1000" dirty="0" err="1" smtClean="0"/>
              <a:t>PhysicianIdRefer</a:t>
            </a:r>
            <a:r>
              <a:rPr lang="en-US" sz="1000" dirty="0" smtClean="0"/>
              <a:t> Number NOT NULL</a:t>
            </a:r>
          </a:p>
          <a:p>
            <a:pPr>
              <a:buNone/>
            </a:pPr>
            <a:r>
              <a:rPr lang="en-US" sz="1000" dirty="0" smtClean="0"/>
              <a:t>);</a:t>
            </a:r>
          </a:p>
          <a:p>
            <a:pPr>
              <a:buNone/>
            </a:pPr>
            <a:endParaRPr lang="en-US" sz="1000" dirty="0" smtClean="0"/>
          </a:p>
          <a:p>
            <a:pPr>
              <a:buNone/>
            </a:pPr>
            <a:r>
              <a:rPr lang="en-US" sz="1000" dirty="0" smtClean="0"/>
              <a:t>ALTER TABLE Visit ADD CONSTRAINT Unique_Identifier10 PRIMARY KEY (</a:t>
            </a:r>
            <a:r>
              <a:rPr lang="en-US" sz="1000" dirty="0" err="1" smtClean="0"/>
              <a:t>VisitId,PatientId,PhysicianIdAdmit,PhysicianIdRefer</a:t>
            </a:r>
            <a:r>
              <a:rPr lang="en-US" sz="1000" dirty="0" smtClean="0"/>
              <a:t>);</a:t>
            </a:r>
          </a:p>
          <a:p>
            <a:pPr>
              <a:buNone/>
            </a:pPr>
            <a:endParaRPr lang="en-US" sz="1000" dirty="0" smtClean="0"/>
          </a:p>
          <a:p>
            <a:pPr>
              <a:buNone/>
            </a:pPr>
            <a:r>
              <a:rPr lang="en-US" sz="1000" dirty="0" smtClean="0"/>
              <a:t>CREATE TABLE Bed(</a:t>
            </a:r>
          </a:p>
          <a:p>
            <a:pPr>
              <a:buNone/>
            </a:pPr>
            <a:r>
              <a:rPr lang="en-US" sz="1000" dirty="0" smtClean="0"/>
              <a:t>....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Sqlloader</a:t>
            </a:r>
            <a:r>
              <a:rPr lang="en-US" dirty="0" smtClean="0"/>
              <a:t> </a:t>
            </a:r>
            <a:r>
              <a:rPr lang="en-US" dirty="0" err="1" smtClean="0"/>
              <a:t>Data&amp;control</a:t>
            </a:r>
            <a:r>
              <a:rPr lang="en-US" dirty="0" smtClean="0"/>
              <a:t> files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14600" y="1422495"/>
            <a:ext cx="4181475" cy="4843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</a:t>
            </a:r>
            <a:r>
              <a:rPr lang="en-US" dirty="0" smtClean="0"/>
              <a:t> Loader central.bat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sqlldr</a:t>
            </a:r>
            <a:r>
              <a:rPr lang="en-US" dirty="0" smtClean="0"/>
              <a:t> </a:t>
            </a:r>
            <a:r>
              <a:rPr lang="en-US" dirty="0" err="1" smtClean="0"/>
              <a:t>dee</a:t>
            </a:r>
            <a:r>
              <a:rPr lang="en-US" dirty="0" smtClean="0"/>
              <a:t>/password control=physician.ctl   </a:t>
            </a:r>
          </a:p>
          <a:p>
            <a:r>
              <a:rPr lang="en-US" dirty="0" err="1" smtClean="0"/>
              <a:t>sqlldr</a:t>
            </a:r>
            <a:r>
              <a:rPr lang="en-US" dirty="0" smtClean="0"/>
              <a:t> </a:t>
            </a:r>
            <a:r>
              <a:rPr lang="en-US" dirty="0" err="1" smtClean="0"/>
              <a:t>dee</a:t>
            </a:r>
            <a:r>
              <a:rPr lang="en-US" dirty="0" smtClean="0"/>
              <a:t>/password control=facility.ctl</a:t>
            </a:r>
          </a:p>
          <a:p>
            <a:r>
              <a:rPr lang="en-US" dirty="0" err="1" smtClean="0"/>
              <a:t>sqlldr</a:t>
            </a:r>
            <a:r>
              <a:rPr lang="en-US" dirty="0" smtClean="0"/>
              <a:t> </a:t>
            </a:r>
            <a:r>
              <a:rPr lang="en-US" dirty="0" err="1" smtClean="0"/>
              <a:t>dee</a:t>
            </a:r>
            <a:r>
              <a:rPr lang="en-US" dirty="0" smtClean="0"/>
              <a:t>/password control=schedule.ctl</a:t>
            </a:r>
          </a:p>
          <a:p>
            <a:r>
              <a:rPr lang="en-US" dirty="0" err="1" smtClean="0"/>
              <a:t>sqlldr</a:t>
            </a:r>
            <a:r>
              <a:rPr lang="en-US" dirty="0" smtClean="0"/>
              <a:t> </a:t>
            </a:r>
            <a:r>
              <a:rPr lang="en-US" dirty="0" err="1" smtClean="0"/>
              <a:t>dee</a:t>
            </a:r>
            <a:r>
              <a:rPr lang="en-US" dirty="0" smtClean="0"/>
              <a:t>/password control=businessunit.ctl   </a:t>
            </a:r>
          </a:p>
          <a:p>
            <a:r>
              <a:rPr lang="en-US" dirty="0" err="1" smtClean="0"/>
              <a:t>sqlldr</a:t>
            </a:r>
            <a:r>
              <a:rPr lang="en-US" dirty="0" smtClean="0"/>
              <a:t> </a:t>
            </a:r>
            <a:r>
              <a:rPr lang="en-US" dirty="0" err="1" smtClean="0"/>
              <a:t>dee</a:t>
            </a:r>
            <a:r>
              <a:rPr lang="en-US" dirty="0" smtClean="0"/>
              <a:t>/password control=diagnosis.ctl   </a:t>
            </a:r>
          </a:p>
          <a:p>
            <a:r>
              <a:rPr lang="en-US" dirty="0" err="1" smtClean="0"/>
              <a:t>sqlldr</a:t>
            </a:r>
            <a:r>
              <a:rPr lang="en-US" dirty="0" smtClean="0"/>
              <a:t> </a:t>
            </a:r>
            <a:r>
              <a:rPr lang="en-US" dirty="0" err="1" smtClean="0"/>
              <a:t>dee</a:t>
            </a:r>
            <a:r>
              <a:rPr lang="en-US" dirty="0" smtClean="0"/>
              <a:t>/password control=treatment.ctl</a:t>
            </a:r>
          </a:p>
          <a:p>
            <a:r>
              <a:rPr lang="en-US" dirty="0" err="1" smtClean="0"/>
              <a:t>sqlldr</a:t>
            </a:r>
            <a:r>
              <a:rPr lang="en-US" dirty="0" smtClean="0"/>
              <a:t> </a:t>
            </a:r>
            <a:r>
              <a:rPr lang="en-US" dirty="0" err="1" smtClean="0"/>
              <a:t>dee</a:t>
            </a:r>
            <a:r>
              <a:rPr lang="en-US" dirty="0" smtClean="0"/>
              <a:t>/password control=item.ctl</a:t>
            </a:r>
          </a:p>
          <a:p>
            <a:r>
              <a:rPr lang="en-US" dirty="0" err="1" smtClean="0"/>
              <a:t>sqlldr</a:t>
            </a:r>
            <a:r>
              <a:rPr lang="en-US" dirty="0" smtClean="0"/>
              <a:t> </a:t>
            </a:r>
            <a:r>
              <a:rPr lang="en-US" dirty="0" err="1" smtClean="0"/>
              <a:t>dee</a:t>
            </a:r>
            <a:r>
              <a:rPr lang="en-US" dirty="0" smtClean="0"/>
              <a:t>/password control=vendor.ctl</a:t>
            </a:r>
          </a:p>
          <a:p>
            <a:r>
              <a:rPr lang="en-US" dirty="0" err="1" smtClean="0"/>
              <a:t>sqlldr</a:t>
            </a:r>
            <a:r>
              <a:rPr lang="en-US" dirty="0" smtClean="0"/>
              <a:t> </a:t>
            </a:r>
            <a:r>
              <a:rPr lang="en-US" dirty="0" err="1" smtClean="0"/>
              <a:t>dee</a:t>
            </a:r>
            <a:r>
              <a:rPr lang="en-US" dirty="0" smtClean="0"/>
              <a:t>/password control=volunteer.ctl</a:t>
            </a:r>
          </a:p>
          <a:p>
            <a:r>
              <a:rPr lang="en-US" dirty="0" err="1" smtClean="0"/>
              <a:t>sqlldr</a:t>
            </a:r>
            <a:r>
              <a:rPr lang="en-US" dirty="0" smtClean="0"/>
              <a:t> </a:t>
            </a:r>
            <a:r>
              <a:rPr lang="en-US" dirty="0" err="1" smtClean="0"/>
              <a:t>dee</a:t>
            </a:r>
            <a:r>
              <a:rPr lang="en-US" dirty="0" smtClean="0"/>
              <a:t>/password control=vendor_item.ctl</a:t>
            </a:r>
          </a:p>
          <a:p>
            <a:r>
              <a:rPr lang="en-US" dirty="0" err="1" smtClean="0"/>
              <a:t>sqlldr</a:t>
            </a:r>
            <a:r>
              <a:rPr lang="en-US" dirty="0" smtClean="0"/>
              <a:t> </a:t>
            </a:r>
            <a:r>
              <a:rPr lang="en-US" dirty="0" err="1" smtClean="0"/>
              <a:t>dee</a:t>
            </a:r>
            <a:r>
              <a:rPr lang="en-US" dirty="0" smtClean="0"/>
              <a:t>/password control=room.ctl</a:t>
            </a:r>
          </a:p>
          <a:p>
            <a:r>
              <a:rPr lang="en-US" dirty="0" err="1" smtClean="0"/>
              <a:t>sqlldr</a:t>
            </a:r>
            <a:r>
              <a:rPr lang="en-US" dirty="0" smtClean="0"/>
              <a:t> </a:t>
            </a:r>
            <a:r>
              <a:rPr lang="en-US" dirty="0" err="1" smtClean="0"/>
              <a:t>dee</a:t>
            </a:r>
            <a:r>
              <a:rPr lang="en-US" dirty="0" smtClean="0"/>
              <a:t>/password control=bed.ctl</a:t>
            </a:r>
          </a:p>
          <a:p>
            <a:r>
              <a:rPr lang="en-US" dirty="0" err="1" smtClean="0"/>
              <a:t>sqlldr</a:t>
            </a:r>
            <a:r>
              <a:rPr lang="en-US" dirty="0" smtClean="0"/>
              <a:t> </a:t>
            </a:r>
            <a:r>
              <a:rPr lang="en-US" dirty="0" err="1" smtClean="0"/>
              <a:t>dee</a:t>
            </a:r>
            <a:r>
              <a:rPr lang="en-US" dirty="0" smtClean="0"/>
              <a:t>/password control=patient.ctl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 smtClean="0"/>
              <a:t>sqlldr</a:t>
            </a:r>
            <a:r>
              <a:rPr lang="en-US" dirty="0" smtClean="0"/>
              <a:t> </a:t>
            </a:r>
            <a:r>
              <a:rPr lang="en-US" dirty="0" err="1" smtClean="0"/>
              <a:t>dee</a:t>
            </a:r>
            <a:r>
              <a:rPr lang="en-US" dirty="0" smtClean="0"/>
              <a:t>/password control=visit.ctl</a:t>
            </a:r>
          </a:p>
          <a:p>
            <a:r>
              <a:rPr lang="en-US" dirty="0" err="1" smtClean="0"/>
              <a:t>sqlldr</a:t>
            </a:r>
            <a:r>
              <a:rPr lang="en-US" dirty="0" smtClean="0"/>
              <a:t> </a:t>
            </a:r>
            <a:r>
              <a:rPr lang="en-US" dirty="0" err="1" smtClean="0"/>
              <a:t>dee</a:t>
            </a:r>
            <a:r>
              <a:rPr lang="en-US" dirty="0" smtClean="0"/>
              <a:t>/password control=physiciandx.ctl</a:t>
            </a:r>
          </a:p>
          <a:p>
            <a:r>
              <a:rPr lang="en-US" dirty="0" err="1" smtClean="0"/>
              <a:t>sqlldr</a:t>
            </a:r>
            <a:r>
              <a:rPr lang="en-US" dirty="0" smtClean="0"/>
              <a:t> </a:t>
            </a:r>
            <a:r>
              <a:rPr lang="en-US" dirty="0" err="1" smtClean="0"/>
              <a:t>dee</a:t>
            </a:r>
            <a:r>
              <a:rPr lang="en-US" dirty="0" smtClean="0"/>
              <a:t>/password control=oorder.ctl</a:t>
            </a:r>
          </a:p>
          <a:p>
            <a:r>
              <a:rPr lang="en-US" dirty="0" err="1" smtClean="0"/>
              <a:t>sqlldr</a:t>
            </a:r>
            <a:r>
              <a:rPr lang="en-US" dirty="0" smtClean="0"/>
              <a:t> </a:t>
            </a:r>
            <a:r>
              <a:rPr lang="en-US" dirty="0" err="1" smtClean="0"/>
              <a:t>dee</a:t>
            </a:r>
            <a:r>
              <a:rPr lang="en-US" dirty="0" smtClean="0"/>
              <a:t>/password control=billingitem.ctl</a:t>
            </a:r>
          </a:p>
          <a:p>
            <a:r>
              <a:rPr lang="en-US" dirty="0" err="1" smtClean="0"/>
              <a:t>sqlldr</a:t>
            </a:r>
            <a:r>
              <a:rPr lang="en-US" dirty="0" smtClean="0"/>
              <a:t> </a:t>
            </a:r>
            <a:r>
              <a:rPr lang="en-US" dirty="0" err="1" smtClean="0"/>
              <a:t>dee</a:t>
            </a:r>
            <a:r>
              <a:rPr lang="en-US" dirty="0" smtClean="0"/>
              <a:t>/password control=itemconsumption.ctl</a:t>
            </a:r>
          </a:p>
          <a:p>
            <a:r>
              <a:rPr lang="en-US" dirty="0" err="1" smtClean="0"/>
              <a:t>sqlldr</a:t>
            </a:r>
            <a:r>
              <a:rPr lang="en-US" dirty="0" smtClean="0"/>
              <a:t> </a:t>
            </a:r>
            <a:r>
              <a:rPr lang="en-US" dirty="0" err="1" smtClean="0"/>
              <a:t>dee</a:t>
            </a:r>
            <a:r>
              <a:rPr lang="en-US" dirty="0" smtClean="0"/>
              <a:t>/password control=order_treatment.ctl</a:t>
            </a:r>
          </a:p>
          <a:p>
            <a:r>
              <a:rPr lang="en-US" dirty="0" err="1" smtClean="0"/>
              <a:t>sqlldr</a:t>
            </a:r>
            <a:r>
              <a:rPr lang="en-US" dirty="0" smtClean="0"/>
              <a:t> </a:t>
            </a:r>
            <a:r>
              <a:rPr lang="en-US" dirty="0" err="1" smtClean="0"/>
              <a:t>dee</a:t>
            </a:r>
            <a:r>
              <a:rPr lang="en-US" dirty="0" smtClean="0"/>
              <a:t>/password control=employee.ctl</a:t>
            </a:r>
          </a:p>
          <a:p>
            <a:r>
              <a:rPr lang="en-US" dirty="0" err="1" smtClean="0"/>
              <a:t>sqlldr</a:t>
            </a:r>
            <a:r>
              <a:rPr lang="en-US" dirty="0" smtClean="0"/>
              <a:t> </a:t>
            </a:r>
            <a:r>
              <a:rPr lang="en-US" dirty="0" err="1" smtClean="0"/>
              <a:t>dee</a:t>
            </a:r>
            <a:r>
              <a:rPr lang="en-US" dirty="0" smtClean="0"/>
              <a:t>/password control=volservhistory.ctl</a:t>
            </a:r>
          </a:p>
          <a:p>
            <a:r>
              <a:rPr lang="en-US" dirty="0" err="1" smtClean="0"/>
              <a:t>sqlldr</a:t>
            </a:r>
            <a:r>
              <a:rPr lang="en-US" dirty="0" smtClean="0"/>
              <a:t> </a:t>
            </a:r>
            <a:r>
              <a:rPr lang="en-US" dirty="0" err="1" smtClean="0"/>
              <a:t>dee</a:t>
            </a:r>
            <a:r>
              <a:rPr lang="en-US" dirty="0" smtClean="0"/>
              <a:t>/password control=assessment.ctl</a:t>
            </a:r>
          </a:p>
          <a:p>
            <a:r>
              <a:rPr lang="en-US" dirty="0" err="1" smtClean="0"/>
              <a:t>sqlldr</a:t>
            </a:r>
            <a:r>
              <a:rPr lang="en-US" dirty="0" smtClean="0"/>
              <a:t> </a:t>
            </a:r>
            <a:r>
              <a:rPr lang="en-US" dirty="0" err="1" smtClean="0"/>
              <a:t>dee</a:t>
            </a:r>
            <a:r>
              <a:rPr lang="en-US" dirty="0" smtClean="0"/>
              <a:t>/password control=relationship26.ctl</a:t>
            </a:r>
          </a:p>
          <a:p>
            <a:r>
              <a:rPr lang="en-US" dirty="0" smtClean="0"/>
              <a:t>Pause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230</TotalTime>
  <Words>727</Words>
  <Application>Microsoft Macintosh PowerPoint</Application>
  <PresentationFormat>On-screen Show (4:3)</PresentationFormat>
  <Paragraphs>151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Metro</vt:lpstr>
      <vt:lpstr>MVCH DATABASE</vt:lpstr>
      <vt:lpstr>ER Diagram</vt:lpstr>
      <vt:lpstr>EER Diagram</vt:lpstr>
      <vt:lpstr>Business Rules Snippets </vt:lpstr>
      <vt:lpstr>Relational Schema </vt:lpstr>
      <vt:lpstr>Functional Dependencies </vt:lpstr>
      <vt:lpstr>SQL table creation code (creation.sql)</vt:lpstr>
      <vt:lpstr>Sqlloader Data&amp;control files</vt:lpstr>
      <vt:lpstr>Sql Loader central.bat file</vt:lpstr>
      <vt:lpstr>Web Application Login</vt:lpstr>
      <vt:lpstr>Add (Insert) a Patient</vt:lpstr>
      <vt:lpstr>Query &amp; Update Patients</vt:lpstr>
      <vt:lpstr>Delete Patient</vt:lpstr>
      <vt:lpstr>Diagnose Patients</vt:lpstr>
      <vt:lpstr>Technologies &amp; Softwares Used</vt:lpstr>
      <vt:lpstr>Group Work Distribution</vt:lpstr>
      <vt:lpstr>Lessons Learned</vt:lpstr>
      <vt:lpstr>ER Diagram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MVCH DATABASE</dc:title>
  <dc:creator>HD</dc:creator>
  <cp:lastModifiedBy>Albert Carter</cp:lastModifiedBy>
  <cp:revision>29</cp:revision>
  <dcterms:created xsi:type="dcterms:W3CDTF">2013-04-14T17:25:37Z</dcterms:created>
  <dcterms:modified xsi:type="dcterms:W3CDTF">2013-08-16T20:06:32Z</dcterms:modified>
</cp:coreProperties>
</file>