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3" r:id="rId8"/>
    <p:sldId id="271" r:id="rId9"/>
    <p:sldId id="262" r:id="rId10"/>
    <p:sldId id="263" r:id="rId11"/>
    <p:sldId id="264" r:id="rId12"/>
    <p:sldId id="265" r:id="rId13"/>
    <p:sldId id="275" r:id="rId14"/>
    <p:sldId id="272" r:id="rId15"/>
    <p:sldId id="276" r:id="rId16"/>
    <p:sldId id="274" r:id="rId17"/>
    <p:sldId id="278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DE8E7CC-8930-40F8-81DE-82BEE847725F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DAB740-73A5-46B2-BC22-972006950D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MVCH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Albert Carter</a:t>
            </a:r>
          </a:p>
          <a:p>
            <a:r>
              <a:rPr lang="en-US" dirty="0" smtClean="0"/>
              <a:t>Di Huang</a:t>
            </a:r>
          </a:p>
          <a:p>
            <a:r>
              <a:rPr lang="en-US" dirty="0" err="1" smtClean="0"/>
              <a:t>Zihang</a:t>
            </a:r>
            <a:r>
              <a:rPr lang="en-US" dirty="0" smtClean="0"/>
              <a:t> </a:t>
            </a:r>
            <a:r>
              <a:rPr lang="en-US" dirty="0" err="1" smtClean="0"/>
              <a:t>Pu</a:t>
            </a:r>
            <a:endParaRPr lang="en-US" dirty="0" smtClean="0"/>
          </a:p>
          <a:p>
            <a:r>
              <a:rPr lang="en-US" dirty="0" smtClean="0"/>
              <a:t>Cong Wu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Login</a:t>
            </a:r>
            <a:endParaRPr lang="en-US" dirty="0"/>
          </a:p>
        </p:txBody>
      </p:sp>
      <p:pic>
        <p:nvPicPr>
          <p:cNvPr id="2050" name="Picture 2" descr="C:\Users\HD\Desktop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772400" cy="430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(Insert) a Patient</a:t>
            </a:r>
            <a:endParaRPr lang="en-US" dirty="0"/>
          </a:p>
        </p:txBody>
      </p:sp>
      <p:pic>
        <p:nvPicPr>
          <p:cNvPr id="3074" name="Picture 2" descr="C:\Users\HD\Desktop\AddPati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83054"/>
            <a:ext cx="7772400" cy="3974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&amp; Update Patients</a:t>
            </a:r>
            <a:endParaRPr lang="en-US" dirty="0"/>
          </a:p>
        </p:txBody>
      </p:sp>
      <p:pic>
        <p:nvPicPr>
          <p:cNvPr id="4098" name="Picture 2" descr="C:\Users\HD\Desktop\ViewPatient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96038"/>
            <a:ext cx="7772400" cy="4348624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57200" y="3505200"/>
            <a:ext cx="5257800" cy="2590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24600" y="1752600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Patient</a:t>
            </a:r>
            <a:endParaRPr lang="en-US" dirty="0"/>
          </a:p>
        </p:txBody>
      </p:sp>
      <p:pic>
        <p:nvPicPr>
          <p:cNvPr id="6147" name="Picture 3" descr="C:\Users\HD\Desktop\VDPatient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46710"/>
            <a:ext cx="7772400" cy="424728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705600" y="4495800"/>
            <a:ext cx="1600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Diagnose Patients</a:t>
            </a:r>
            <a:endParaRPr lang="en-US" dirty="0"/>
          </a:p>
        </p:txBody>
      </p:sp>
      <p:pic>
        <p:nvPicPr>
          <p:cNvPr id="5123" name="Picture 3" descr="C:\Users\HD\Desktop\DiagnosePatien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02184"/>
            <a:ext cx="7772400" cy="4136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Technologies &amp; </a:t>
            </a:r>
            <a:r>
              <a:rPr lang="en-US" sz="3800" dirty="0" err="1" smtClean="0"/>
              <a:t>Softwares</a:t>
            </a:r>
            <a:r>
              <a:rPr lang="en-US" sz="3800" dirty="0" smtClean="0"/>
              <a:t> Used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11g</a:t>
            </a:r>
          </a:p>
          <a:p>
            <a:r>
              <a:rPr lang="en-US" dirty="0" smtClean="0"/>
              <a:t>SQL Loader</a:t>
            </a:r>
          </a:p>
          <a:p>
            <a:r>
              <a:rPr lang="en-US" dirty="0" smtClean="0"/>
              <a:t>Toad Data Modeler</a:t>
            </a:r>
          </a:p>
          <a:p>
            <a:r>
              <a:rPr lang="en-US" dirty="0" smtClean="0"/>
              <a:t>Spring Tool Suite</a:t>
            </a:r>
          </a:p>
          <a:p>
            <a:r>
              <a:rPr lang="en-US" dirty="0" err="1" smtClean="0"/>
              <a:t>CoffeeScript</a:t>
            </a:r>
            <a:endParaRPr lang="en-US" dirty="0" smtClean="0"/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HTMl</a:t>
            </a:r>
            <a:r>
              <a:rPr lang="en-US" dirty="0" smtClean="0"/>
              <a:t> &amp; CSS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Cong</a:t>
            </a:r>
          </a:p>
          <a:p>
            <a:r>
              <a:rPr lang="en-US" sz="1800" dirty="0" smtClean="0"/>
              <a:t>EER Diagram</a:t>
            </a:r>
          </a:p>
          <a:p>
            <a:r>
              <a:rPr lang="en-US" sz="1800" dirty="0" smtClean="0"/>
              <a:t>Spring web integration</a:t>
            </a:r>
          </a:p>
          <a:p>
            <a:pPr>
              <a:buNone/>
            </a:pPr>
            <a:r>
              <a:rPr lang="en-US" sz="1800" dirty="0" smtClean="0"/>
              <a:t>Al</a:t>
            </a:r>
          </a:p>
          <a:p>
            <a:r>
              <a:rPr lang="en-US" sz="1800" dirty="0" smtClean="0"/>
              <a:t>Business Rules</a:t>
            </a:r>
          </a:p>
          <a:p>
            <a:r>
              <a:rPr lang="en-US" sz="1800" dirty="0" smtClean="0"/>
              <a:t>Relational Schema</a:t>
            </a:r>
          </a:p>
          <a:p>
            <a:r>
              <a:rPr lang="en-US" sz="1800" dirty="0" smtClean="0"/>
              <a:t>Front-end Development</a:t>
            </a:r>
          </a:p>
          <a:p>
            <a:pPr>
              <a:buNone/>
            </a:pPr>
            <a:r>
              <a:rPr lang="en-US" sz="1800" dirty="0" smtClean="0"/>
              <a:t>Di</a:t>
            </a:r>
          </a:p>
          <a:p>
            <a:r>
              <a:rPr lang="en-US" sz="1800" dirty="0" smtClean="0"/>
              <a:t>Table Data Creation</a:t>
            </a:r>
          </a:p>
          <a:p>
            <a:r>
              <a:rPr lang="en-US" sz="1800" dirty="0" smtClean="0"/>
              <a:t>SQL Loader integration</a:t>
            </a:r>
          </a:p>
          <a:p>
            <a:pPr>
              <a:buNone/>
            </a:pPr>
            <a:r>
              <a:rPr lang="en-US" sz="1800" dirty="0" err="1" smtClean="0"/>
              <a:t>Zihang</a:t>
            </a:r>
            <a:endParaRPr lang="en-US" sz="1800" dirty="0" smtClean="0"/>
          </a:p>
          <a:p>
            <a:r>
              <a:rPr lang="en-US" sz="1800" dirty="0" smtClean="0"/>
              <a:t>ER Diagram, Functional Dependencies Development</a:t>
            </a:r>
          </a:p>
          <a:p>
            <a:r>
              <a:rPr lang="en-US" sz="1800" dirty="0" smtClean="0"/>
              <a:t>JDBC connection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5562600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40000"/>
              </a:lnSpc>
            </a:pPr>
            <a:r>
              <a:rPr lang="en-US" dirty="0"/>
              <a:t>D</a:t>
            </a:r>
            <a:r>
              <a:rPr lang="en-US" dirty="0" smtClean="0"/>
              <a:t>eveloping </a:t>
            </a:r>
            <a:r>
              <a:rPr lang="en-US" dirty="0"/>
              <a:t>locally is much easier than </a:t>
            </a:r>
            <a:r>
              <a:rPr lang="en-US" dirty="0" smtClean="0"/>
              <a:t>remote.</a:t>
            </a:r>
          </a:p>
          <a:p>
            <a:pPr lvl="0">
              <a:lnSpc>
                <a:spcPct val="140000"/>
              </a:lnSpc>
            </a:pP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with Oracle was too hard. We eventually used Java.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to configure oracle listener.</a:t>
            </a:r>
          </a:p>
          <a:p>
            <a:pPr lvl="0">
              <a:lnSpc>
                <a:spcPct val="140000"/>
              </a:lnSpc>
            </a:pPr>
            <a:r>
              <a:rPr lang="en-US" dirty="0" smtClean="0"/>
              <a:t>Learned </a:t>
            </a:r>
            <a:r>
              <a:rPr lang="en-US" dirty="0"/>
              <a:t>to use Amazon’s AWS RDS </a:t>
            </a:r>
            <a:r>
              <a:rPr lang="en-US" dirty="0" smtClean="0"/>
              <a:t>Learned </a:t>
            </a:r>
            <a:r>
              <a:rPr lang="en-US" dirty="0"/>
              <a:t>to use Amazon’s AWS Elastic </a:t>
            </a:r>
            <a:r>
              <a:rPr lang="en-US" dirty="0" smtClean="0"/>
              <a:t>Beanstalk</a:t>
            </a:r>
            <a:endParaRPr lang="en-US" dirty="0"/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that the more complex a database is, the more complex the project becomes.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that security of the database is extremely time consuming.</a:t>
            </a:r>
          </a:p>
          <a:p>
            <a:pPr lvl="0">
              <a:lnSpc>
                <a:spcPct val="140000"/>
              </a:lnSpc>
            </a:pPr>
            <a:r>
              <a:rPr lang="en-US" dirty="0"/>
              <a:t>L</a:t>
            </a:r>
            <a:r>
              <a:rPr lang="en-US" dirty="0" smtClean="0"/>
              <a:t>earned </a:t>
            </a:r>
            <a:r>
              <a:rPr lang="en-US" dirty="0"/>
              <a:t>that you should always have a database backup. </a:t>
            </a:r>
          </a:p>
        </p:txBody>
      </p:sp>
    </p:spTree>
    <p:extLst>
      <p:ext uri="{BB962C8B-B14F-4D97-AF65-F5344CB8AC3E}">
        <p14:creationId xmlns:p14="http://schemas.microsoft.com/office/powerpoint/2010/main" val="384109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097" y="0"/>
            <a:ext cx="894290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447800"/>
            <a:ext cx="64008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 Diagram</a:t>
            </a:r>
            <a:endParaRPr lang="en-US" dirty="0"/>
          </a:p>
        </p:txBody>
      </p:sp>
      <p:pic>
        <p:nvPicPr>
          <p:cNvPr id="4" name="Content Placeholder 3" descr="Logical model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0255" y="1784350"/>
            <a:ext cx="578069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 Snippets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DIAGNOSTIC UNIT performs one or many TREATMENTs.</a:t>
            </a:r>
          </a:p>
          <a:p>
            <a:r>
              <a:rPr lang="en-US" dirty="0" smtClean="0"/>
              <a:t>A TREATMENT is performed by only one DIAGNOSTIC UNIT.</a:t>
            </a:r>
          </a:p>
          <a:p>
            <a:r>
              <a:rPr lang="en-US" dirty="0" smtClean="0"/>
              <a:t>A FACILITY can have zero, one or many CARE CENTERs. </a:t>
            </a:r>
          </a:p>
          <a:p>
            <a:r>
              <a:rPr lang="en-US" dirty="0" smtClean="0"/>
              <a:t>A CARE CENTER is part of one and only one FACILITY.</a:t>
            </a:r>
          </a:p>
          <a:p>
            <a:r>
              <a:rPr lang="en-US" dirty="0" smtClean="0"/>
              <a:t>A FACILITY can have zero, one or many DIAGNOSTIC UNITs. </a:t>
            </a:r>
          </a:p>
          <a:p>
            <a:r>
              <a:rPr lang="en-US" dirty="0" smtClean="0"/>
              <a:t>A DIAGNOSTIC UNIT is part of only one FACILITY.</a:t>
            </a:r>
          </a:p>
          <a:p>
            <a:r>
              <a:rPr lang="en-US" dirty="0" smtClean="0"/>
              <a:t>A CARE CENTER has one or many EMPLOYEEs. </a:t>
            </a:r>
          </a:p>
          <a:p>
            <a:r>
              <a:rPr lang="en-US" dirty="0" smtClean="0"/>
              <a:t>A CARE CENTER has one EMPLOYEE assigned as morning nurse in charge.</a:t>
            </a:r>
          </a:p>
          <a:p>
            <a:r>
              <a:rPr lang="en-US" dirty="0" smtClean="0"/>
              <a:t>A CARE CENTER has one EMPLOYEE assigned as nighttime nurse in charge.</a:t>
            </a:r>
          </a:p>
          <a:p>
            <a:r>
              <a:rPr lang="en-US" dirty="0" smtClean="0"/>
              <a:t>A CARE CENTER contains one or many ROOMs.</a:t>
            </a:r>
          </a:p>
          <a:p>
            <a:r>
              <a:rPr lang="en-US" dirty="0" smtClean="0"/>
              <a:t>A ROOM is inside only one CARE CENTER.</a:t>
            </a:r>
          </a:p>
          <a:p>
            <a:r>
              <a:rPr lang="en-US" dirty="0" smtClean="0"/>
              <a:t>A ROOM has zero, one, or many </a:t>
            </a:r>
            <a:r>
              <a:rPr lang="en-US" dirty="0" err="1" smtClean="0"/>
              <a:t>BEDs.</a:t>
            </a:r>
            <a:endParaRPr lang="en-US" dirty="0" smtClean="0"/>
          </a:p>
          <a:p>
            <a:r>
              <a:rPr lang="en-US" dirty="0" smtClean="0"/>
              <a:t>A BED is inside only one ROOM.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Schema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DIAGNOSTIC_UNIT(</a:t>
            </a:r>
            <a:r>
              <a:rPr lang="en-US" u="sng" dirty="0" err="1" smtClean="0"/>
              <a:t>DUnitName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TREATMENT(</a:t>
            </a:r>
            <a:r>
              <a:rPr lang="en-US" u="sng" dirty="0" err="1" smtClean="0"/>
              <a:t>TrtID</a:t>
            </a:r>
            <a:r>
              <a:rPr lang="en-US" dirty="0" smtClean="0"/>
              <a:t>, </a:t>
            </a:r>
            <a:r>
              <a:rPr lang="en-US" dirty="0" err="1" smtClean="0"/>
              <a:t>TrtName</a:t>
            </a:r>
            <a:r>
              <a:rPr lang="en-US" dirty="0" smtClean="0"/>
              <a:t>, </a:t>
            </a:r>
            <a:r>
              <a:rPr lang="en-US" i="1" dirty="0" err="1" smtClean="0"/>
              <a:t>DUnitName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INSURANCE_COMPANY (</a:t>
            </a:r>
            <a:r>
              <a:rPr lang="en-US" u="sng" dirty="0" err="1" smtClean="0"/>
              <a:t>InsuranceNo</a:t>
            </a:r>
            <a:r>
              <a:rPr lang="en-US" dirty="0" smtClean="0"/>
              <a:t>, </a:t>
            </a:r>
            <a:r>
              <a:rPr lang="en-US" dirty="0" err="1" smtClean="0"/>
              <a:t>InsName</a:t>
            </a:r>
            <a:r>
              <a:rPr lang="en-US" dirty="0" smtClean="0"/>
              <a:t>, </a:t>
            </a:r>
            <a:r>
              <a:rPr lang="en-US" dirty="0" err="1" smtClean="0"/>
              <a:t>InsAddress</a:t>
            </a:r>
            <a:r>
              <a:rPr lang="en-US" dirty="0" smtClean="0"/>
              <a:t>, </a:t>
            </a:r>
            <a:r>
              <a:rPr lang="en-US" dirty="0" err="1" smtClean="0"/>
              <a:t>InsPhone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FACILITY (</a:t>
            </a:r>
            <a:r>
              <a:rPr lang="en-US" u="sng" dirty="0" err="1" smtClean="0"/>
              <a:t>FacID</a:t>
            </a:r>
            <a:r>
              <a:rPr lang="en-US" dirty="0" smtClean="0"/>
              <a:t>, </a:t>
            </a:r>
            <a:r>
              <a:rPr lang="en-US" dirty="0" err="1" smtClean="0"/>
              <a:t>FacName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PERSON(</a:t>
            </a:r>
            <a:r>
              <a:rPr lang="en-US" u="sng" dirty="0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PName</a:t>
            </a:r>
            <a:r>
              <a:rPr lang="en-US" dirty="0" smtClean="0"/>
              <a:t>, PDOB, </a:t>
            </a:r>
            <a:r>
              <a:rPr lang="en-US" dirty="0" err="1" smtClean="0"/>
              <a:t>PEmail</a:t>
            </a:r>
            <a:r>
              <a:rPr lang="en-US" dirty="0" smtClean="0"/>
              <a:t>, PAdd1, PAdd2, </a:t>
            </a:r>
            <a:r>
              <a:rPr lang="en-US" dirty="0" err="1" smtClean="0"/>
              <a:t>PCity</a:t>
            </a:r>
            <a:r>
              <a:rPr lang="en-US" dirty="0" smtClean="0"/>
              <a:t>, </a:t>
            </a:r>
            <a:r>
              <a:rPr lang="en-US" dirty="0" err="1" smtClean="0"/>
              <a:t>PState</a:t>
            </a:r>
            <a:r>
              <a:rPr lang="en-US" dirty="0" smtClean="0"/>
              <a:t>, </a:t>
            </a:r>
            <a:r>
              <a:rPr lang="en-US" dirty="0" err="1" smtClean="0"/>
              <a:t>PZip</a:t>
            </a:r>
            <a:r>
              <a:rPr lang="en-US" dirty="0" smtClean="0"/>
              <a:t>, </a:t>
            </a:r>
            <a:r>
              <a:rPr lang="en-US" dirty="0" err="1" smtClean="0"/>
              <a:t>PHomePhone</a:t>
            </a:r>
            <a:r>
              <a:rPr lang="en-US" dirty="0" smtClean="0"/>
              <a:t>, </a:t>
            </a:r>
            <a:r>
              <a:rPr lang="en-US" dirty="0" err="1" smtClean="0"/>
              <a:t>PWorkPhone</a:t>
            </a:r>
            <a:r>
              <a:rPr lang="en-US" dirty="0" smtClean="0"/>
              <a:t>, </a:t>
            </a:r>
            <a:r>
              <a:rPr lang="en-US" dirty="0" err="1" smtClean="0"/>
              <a:t>IsPhysician</a:t>
            </a:r>
            <a:r>
              <a:rPr lang="en-US" dirty="0" smtClean="0"/>
              <a:t>, </a:t>
            </a:r>
            <a:r>
              <a:rPr lang="en-US" dirty="0" err="1" smtClean="0"/>
              <a:t>IsPatient</a:t>
            </a:r>
            <a:r>
              <a:rPr lang="en-US" dirty="0" smtClean="0"/>
              <a:t>, </a:t>
            </a:r>
            <a:r>
              <a:rPr lang="en-US" dirty="0" err="1" smtClean="0"/>
              <a:t>IsEmployee</a:t>
            </a:r>
            <a:r>
              <a:rPr lang="en-US" dirty="0" smtClean="0"/>
              <a:t>, </a:t>
            </a:r>
            <a:r>
              <a:rPr lang="en-US" dirty="0" err="1" smtClean="0"/>
              <a:t>IsVolunteer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PHYSICIAN (</a:t>
            </a:r>
            <a:r>
              <a:rPr lang="en-US" dirty="0" err="1" smtClean="0"/>
              <a:t>PhysicianID</a:t>
            </a:r>
            <a:r>
              <a:rPr lang="en-US" dirty="0" smtClean="0"/>
              <a:t>, </a:t>
            </a:r>
            <a:r>
              <a:rPr lang="en-US" dirty="0" err="1" smtClean="0"/>
              <a:t>CellNo</a:t>
            </a:r>
            <a:r>
              <a:rPr lang="en-US" dirty="0" smtClean="0"/>
              <a:t>, </a:t>
            </a:r>
            <a:r>
              <a:rPr lang="en-US" dirty="0" err="1" smtClean="0"/>
              <a:t>PagerNo</a:t>
            </a:r>
            <a:r>
              <a:rPr lang="en-US" dirty="0" smtClean="0"/>
              <a:t>, </a:t>
            </a:r>
            <a:r>
              <a:rPr lang="en-US" dirty="0" err="1" smtClean="0"/>
              <a:t>DEANo</a:t>
            </a:r>
            <a:r>
              <a:rPr lang="en-US" dirty="0" smtClean="0"/>
              <a:t>, Specialty)</a:t>
            </a:r>
          </a:p>
          <a:p>
            <a:r>
              <a:rPr lang="en-US" dirty="0" smtClean="0"/>
              <a:t>PATIENT (</a:t>
            </a:r>
            <a:r>
              <a:rPr lang="en-US" u="sng" dirty="0" err="1" smtClean="0"/>
              <a:t>PatientID</a:t>
            </a:r>
            <a:r>
              <a:rPr lang="en-US" dirty="0" smtClean="0"/>
              <a:t>, </a:t>
            </a:r>
            <a:r>
              <a:rPr lang="en-US" i="1" dirty="0" err="1" smtClean="0"/>
              <a:t>AdmitPhysician</a:t>
            </a:r>
            <a:r>
              <a:rPr lang="en-US" i="1" dirty="0" smtClean="0"/>
              <a:t>, </a:t>
            </a:r>
            <a:r>
              <a:rPr lang="en-US" i="1" dirty="0" err="1" smtClean="0"/>
              <a:t>ReferPhysician</a:t>
            </a:r>
            <a:r>
              <a:rPr lang="en-US" i="1" dirty="0" smtClean="0"/>
              <a:t>, </a:t>
            </a:r>
            <a:r>
              <a:rPr lang="en-US" i="1" dirty="0" err="1" smtClean="0"/>
              <a:t>InsuranceNo</a:t>
            </a:r>
            <a:r>
              <a:rPr lang="en-US" i="1" dirty="0" smtClean="0"/>
              <a:t>, </a:t>
            </a:r>
            <a:r>
              <a:rPr lang="en-US" i="1" dirty="0" err="1" smtClean="0"/>
              <a:t>EmergencyPersonID</a:t>
            </a:r>
            <a:r>
              <a:rPr lang="en-US" i="1" dirty="0" smtClean="0"/>
              <a:t>, </a:t>
            </a:r>
            <a:r>
              <a:rPr lang="en-US" dirty="0" err="1" smtClean="0"/>
              <a:t>EmergencyPersonRelation</a:t>
            </a:r>
            <a:r>
              <a:rPr lang="en-US" dirty="0" smtClean="0"/>
              <a:t>, </a:t>
            </a:r>
            <a:r>
              <a:rPr lang="en-US" dirty="0" err="1" smtClean="0"/>
              <a:t>InsFName</a:t>
            </a:r>
            <a:r>
              <a:rPr lang="en-US" dirty="0" smtClean="0"/>
              <a:t>, </a:t>
            </a:r>
            <a:r>
              <a:rPr lang="en-US" dirty="0" err="1" smtClean="0"/>
              <a:t>InsLName</a:t>
            </a:r>
            <a:r>
              <a:rPr lang="en-US" dirty="0" smtClean="0"/>
              <a:t>, </a:t>
            </a:r>
            <a:r>
              <a:rPr lang="en-US" dirty="0" err="1" smtClean="0"/>
              <a:t>OutInPatient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RESIDENT (</a:t>
            </a:r>
            <a:r>
              <a:rPr lang="en-US" u="sng" dirty="0" err="1" smtClean="0"/>
              <a:t>RPatientID</a:t>
            </a:r>
            <a:r>
              <a:rPr lang="en-US" dirty="0" smtClean="0"/>
              <a:t>, </a:t>
            </a:r>
            <a:r>
              <a:rPr lang="en-US" i="1" dirty="0" err="1" smtClean="0"/>
              <a:t>BedNo</a:t>
            </a:r>
            <a:r>
              <a:rPr lang="en-US" i="1" dirty="0" smtClean="0"/>
              <a:t>, </a:t>
            </a:r>
            <a:r>
              <a:rPr lang="en-US" i="1" dirty="0" err="1" smtClean="0"/>
              <a:t>RoomNo</a:t>
            </a:r>
            <a:r>
              <a:rPr lang="en-US" dirty="0" smtClean="0"/>
              <a:t>, </a:t>
            </a:r>
            <a:r>
              <a:rPr lang="en-US" dirty="0" err="1" smtClean="0"/>
              <a:t>AdmitDate</a:t>
            </a:r>
            <a:r>
              <a:rPr lang="en-US" dirty="0" smtClean="0"/>
              <a:t>, </a:t>
            </a:r>
            <a:r>
              <a:rPr lang="en-US" dirty="0" err="1" smtClean="0"/>
              <a:t>DischargeDate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OUTPATIENT(</a:t>
            </a:r>
            <a:r>
              <a:rPr lang="en-US" u="sng" dirty="0" err="1" smtClean="0"/>
              <a:t>OPatientID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NURSE (</a:t>
            </a:r>
            <a:r>
              <a:rPr lang="en-US" u="sng" dirty="0" err="1" smtClean="0"/>
              <a:t>NurseID</a:t>
            </a:r>
            <a:r>
              <a:rPr lang="en-US" u="sng" dirty="0" smtClean="0"/>
              <a:t>, </a:t>
            </a:r>
            <a:r>
              <a:rPr lang="en-US" dirty="0" err="1" smtClean="0"/>
              <a:t>CertDegree</a:t>
            </a:r>
            <a:r>
              <a:rPr lang="en-US" dirty="0" smtClean="0"/>
              <a:t>, </a:t>
            </a:r>
            <a:r>
              <a:rPr lang="en-US" dirty="0" err="1" smtClean="0"/>
              <a:t>StateLicenseNo</a:t>
            </a:r>
            <a:r>
              <a:rPr lang="en-US" dirty="0" smtClean="0"/>
              <a:t>, </a:t>
            </a:r>
            <a:r>
              <a:rPr lang="en-US" dirty="0" err="1" smtClean="0"/>
              <a:t>NurseSpeciality</a:t>
            </a:r>
            <a:r>
              <a:rPr lang="en-US" dirty="0" smtClean="0"/>
              <a:t>, </a:t>
            </a:r>
            <a:r>
              <a:rPr lang="en-US" dirty="0" err="1" smtClean="0"/>
              <a:t>NurseType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RN (</a:t>
            </a:r>
            <a:r>
              <a:rPr lang="en-US" u="sng" dirty="0" smtClean="0"/>
              <a:t>RNID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LN (</a:t>
            </a:r>
            <a:r>
              <a:rPr lang="en-US" u="sng" dirty="0" smtClean="0"/>
              <a:t>LNID</a:t>
            </a:r>
            <a:r>
              <a:rPr lang="en-US" dirty="0" smtClean="0"/>
              <a:t>, Supervisor)</a:t>
            </a:r>
          </a:p>
          <a:p>
            <a:r>
              <a:rPr lang="en-US" dirty="0" smtClean="0"/>
              <a:t>FIELD_CERTIFICATION (</a:t>
            </a:r>
            <a:r>
              <a:rPr lang="en-US" u="sng" dirty="0" smtClean="0"/>
              <a:t>FCID</a:t>
            </a:r>
            <a:r>
              <a:rPr lang="en-US" dirty="0" smtClean="0"/>
              <a:t>, </a:t>
            </a:r>
            <a:r>
              <a:rPr lang="en-US" dirty="0" err="1" smtClean="0"/>
              <a:t>NurseID</a:t>
            </a:r>
            <a:r>
              <a:rPr lang="en-US" dirty="0" smtClean="0"/>
              <a:t>, </a:t>
            </a:r>
            <a:r>
              <a:rPr lang="en-US" dirty="0" err="1" smtClean="0"/>
              <a:t>FCDescription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Dependencies	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0697" y="1784350"/>
            <a:ext cx="485980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table creation code </a:t>
            </a:r>
            <a:r>
              <a:rPr lang="en-US" sz="1800" dirty="0" smtClean="0"/>
              <a:t>(creation.sql)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1371600"/>
            <a:ext cx="4038600" cy="5181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000" dirty="0" smtClean="0"/>
              <a:t>CREATE TABLE Patient(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InsuranceNo</a:t>
            </a:r>
            <a:r>
              <a:rPr lang="en-US" sz="1000" dirty="0" smtClean="0"/>
              <a:t> Varchar2(30 ),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PatientType</a:t>
            </a:r>
            <a:r>
              <a:rPr lang="en-US" sz="1000" dirty="0" smtClean="0"/>
              <a:t> Varchar2(30 ) CONSTRAINT </a:t>
            </a:r>
            <a:r>
              <a:rPr lang="en-US" sz="1000" dirty="0" err="1" smtClean="0"/>
              <a:t>ValidValuesPatientType</a:t>
            </a:r>
            <a:r>
              <a:rPr lang="en-US" sz="1000" dirty="0" smtClean="0"/>
              <a:t> CHECK ((</a:t>
            </a:r>
            <a:r>
              <a:rPr lang="en-US" sz="1000" dirty="0" err="1" smtClean="0"/>
              <a:t>PatientType</a:t>
            </a:r>
            <a:r>
              <a:rPr lang="en-US" sz="1000" dirty="0" smtClean="0"/>
              <a:t> IN ('</a:t>
            </a:r>
            <a:r>
              <a:rPr lang="en-US" sz="1000" dirty="0" err="1" smtClean="0"/>
              <a:t>Outpatient','Resident','Discharged</a:t>
            </a:r>
            <a:r>
              <a:rPr lang="en-US" sz="1000" dirty="0" smtClean="0"/>
              <a:t>'))),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PatientId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PhysicianIdAdmit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DateAdmitted</a:t>
            </a:r>
            <a:r>
              <a:rPr lang="en-US" sz="1000" dirty="0" smtClean="0"/>
              <a:t> Date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ALTER TABLE Patient ADD CONSTRAINT Unique_Identifier2 PRIMARY KEY (</a:t>
            </a:r>
            <a:r>
              <a:rPr lang="en-US" sz="1000" dirty="0" err="1" smtClean="0"/>
              <a:t>PatientId,PhysicianIdAdmit,PhysicianIdRefer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Physician(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PersonId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Specialty Varchar2(30 ),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PhysicianId</a:t>
            </a:r>
            <a:r>
              <a:rPr lang="en-US" sz="1000" dirty="0" smtClean="0"/>
              <a:t> Number NOT NULL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ALTER TABLE Physician ADD CONSTRAINT Unique_Identifier3 PRIMARY KEY (</a:t>
            </a:r>
            <a:r>
              <a:rPr lang="en-US" sz="1000" dirty="0" err="1" smtClean="0"/>
              <a:t>PhysicianId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55344" y="1371600"/>
            <a:ext cx="4038600" cy="5181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Employee(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DateHired</a:t>
            </a:r>
            <a:r>
              <a:rPr lang="en-US" sz="1000" dirty="0" smtClean="0"/>
              <a:t> Date,</a:t>
            </a:r>
          </a:p>
          <a:p>
            <a:pPr>
              <a:buNone/>
            </a:pPr>
            <a:r>
              <a:rPr lang="en-US" sz="1000" dirty="0" smtClean="0"/>
              <a:t>  Type Varchar2(30 ) CONSTRAINT </a:t>
            </a:r>
            <a:r>
              <a:rPr lang="en-US" sz="1000" dirty="0" err="1" smtClean="0"/>
              <a:t>ValidValuesType</a:t>
            </a:r>
            <a:r>
              <a:rPr lang="en-US" sz="1000" dirty="0" smtClean="0"/>
              <a:t> CHECK ((Type IN ('NURSE','STAFF'))),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NurseType</a:t>
            </a:r>
            <a:r>
              <a:rPr lang="en-US" sz="1000" dirty="0" smtClean="0"/>
              <a:t> Varchar2(30 )</a:t>
            </a:r>
          </a:p>
          <a:p>
            <a:pPr>
              <a:buNone/>
            </a:pPr>
            <a:r>
              <a:rPr lang="en-US" sz="1000" dirty="0" smtClean="0"/>
              <a:t>        CONSTRAINT </a:t>
            </a:r>
            <a:r>
              <a:rPr lang="en-US" sz="1000" dirty="0" err="1" smtClean="0"/>
              <a:t>ValidValuesNurseType</a:t>
            </a:r>
            <a:r>
              <a:rPr lang="en-US" sz="1000" dirty="0" smtClean="0"/>
              <a:t> CHECK ((</a:t>
            </a:r>
            <a:r>
              <a:rPr lang="en-US" sz="1000" dirty="0" err="1" smtClean="0"/>
              <a:t>NurseType</a:t>
            </a:r>
            <a:r>
              <a:rPr lang="en-US" sz="1000" dirty="0" smtClean="0"/>
              <a:t> IN ('REGISTERED','LICENSED'))),</a:t>
            </a:r>
          </a:p>
          <a:p>
            <a:pPr>
              <a:buNone/>
            </a:pPr>
            <a:r>
              <a:rPr lang="en-US" sz="1000" dirty="0" smtClean="0"/>
              <a:t>  ...</a:t>
            </a:r>
          </a:p>
          <a:p>
            <a:pPr>
              <a:buNone/>
            </a:pPr>
            <a:r>
              <a:rPr lang="en-US" sz="1000" dirty="0" smtClean="0"/>
              <a:t>  Degree Varchar2(30 )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r>
              <a:rPr lang="en-US" sz="1000" dirty="0" smtClean="0"/>
              <a:t>ALTER TABLE Employee ADD CONSTRAINT Unique_Identifier4 PRIMARY KEY (</a:t>
            </a:r>
            <a:r>
              <a:rPr lang="en-US" sz="1000" dirty="0" err="1" smtClean="0"/>
              <a:t>EmployeeId,FacilityId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Visit(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VisitId</a:t>
            </a:r>
            <a:r>
              <a:rPr lang="en-US" sz="1000" dirty="0" smtClean="0"/>
              <a:t> Number NOT NULL,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VisitTime</a:t>
            </a:r>
            <a:r>
              <a:rPr lang="en-US" sz="1000" dirty="0" smtClean="0"/>
              <a:t> Date,</a:t>
            </a:r>
          </a:p>
          <a:p>
            <a:pPr>
              <a:buNone/>
            </a:pPr>
            <a:r>
              <a:rPr lang="en-US" sz="1000" dirty="0" smtClean="0"/>
              <a:t>	...</a:t>
            </a:r>
          </a:p>
          <a:p>
            <a:pPr>
              <a:buNone/>
            </a:pPr>
            <a:r>
              <a:rPr lang="en-US" sz="1000" dirty="0" smtClean="0"/>
              <a:t>  </a:t>
            </a:r>
            <a:r>
              <a:rPr lang="en-US" sz="1000" dirty="0" err="1" smtClean="0"/>
              <a:t>PhysicianIdRefer</a:t>
            </a:r>
            <a:r>
              <a:rPr lang="en-US" sz="1000" dirty="0" smtClean="0"/>
              <a:t> Number NOT NULL</a:t>
            </a:r>
          </a:p>
          <a:p>
            <a:pPr>
              <a:buNone/>
            </a:pP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ALTER TABLE Visit ADD CONSTRAINT Unique_Identifier10 PRIMARY KEY (</a:t>
            </a:r>
            <a:r>
              <a:rPr lang="en-US" sz="1000" dirty="0" err="1" smtClean="0"/>
              <a:t>VisitId,PatientId,PhysicianIdAdmit,PhysicianIdRefer</a:t>
            </a:r>
            <a:r>
              <a:rPr lang="en-US" sz="1000" dirty="0" smtClean="0"/>
              <a:t>);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CREATE TABLE Bed(</a:t>
            </a:r>
          </a:p>
          <a:p>
            <a:pPr>
              <a:buNone/>
            </a:pPr>
            <a:r>
              <a:rPr lang="en-US" sz="1000" dirty="0" smtClean="0"/>
              <a:t>....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Sqlloader</a:t>
            </a:r>
            <a:r>
              <a:rPr lang="en-US" dirty="0" smtClean="0"/>
              <a:t> </a:t>
            </a:r>
            <a:r>
              <a:rPr lang="en-US" dirty="0" err="1" smtClean="0"/>
              <a:t>Data&amp;control</a:t>
            </a:r>
            <a:r>
              <a:rPr lang="en-US" dirty="0" smtClean="0"/>
              <a:t> files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422495"/>
            <a:ext cx="4181475" cy="484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Loader central.bat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control=physician.ctl   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control=facility.ctl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control=schedule.ctl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control=businessunit.ctl   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control=diagnosis.ctl   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control=treatment.ctl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control=item.ctl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control=vendor.ctl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control=volunteer.ctl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control=vendor_item.ctl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control=room.ctl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control=bed.ctl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control=patient.ctl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control=visit.ctl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control=physiciandx.ctl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control=oorder.ctl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control=billingitem.ctl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control=itemconsumption.ctl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control=order_treatment.ctl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control=employee.ctl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control=volservhistory.ctl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control=assessment.ctl</a:t>
            </a:r>
          </a:p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dee</a:t>
            </a:r>
            <a:r>
              <a:rPr lang="en-US" dirty="0" smtClean="0"/>
              <a:t>/password control=relationship26.ctl</a:t>
            </a:r>
          </a:p>
          <a:p>
            <a:r>
              <a:rPr lang="en-US" dirty="0" smtClean="0"/>
              <a:t>Pause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224</TotalTime>
  <Words>727</Words>
  <Application>Microsoft Macintosh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MVCH DATABASE</vt:lpstr>
      <vt:lpstr>ER Diagram</vt:lpstr>
      <vt:lpstr>EER Diagram</vt:lpstr>
      <vt:lpstr>Business Rules Snippets </vt:lpstr>
      <vt:lpstr>Relational Schema </vt:lpstr>
      <vt:lpstr>Functional Dependencies </vt:lpstr>
      <vt:lpstr>SQL table creation code (creation.sql)</vt:lpstr>
      <vt:lpstr>Sqlloader Data&amp;control files</vt:lpstr>
      <vt:lpstr>Sql Loader central.bat file</vt:lpstr>
      <vt:lpstr>Web Application Login</vt:lpstr>
      <vt:lpstr>Add (Insert) a Patient</vt:lpstr>
      <vt:lpstr>Query &amp; Update Patients</vt:lpstr>
      <vt:lpstr>Delete Patient</vt:lpstr>
      <vt:lpstr>Diagnose Patients</vt:lpstr>
      <vt:lpstr>Technologies &amp; Softwares Used</vt:lpstr>
      <vt:lpstr>Group Work Distribution</vt:lpstr>
      <vt:lpstr>Lessons Learned</vt:lpstr>
      <vt:lpstr>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MVCH DATABASE</dc:title>
  <dc:creator>HD</dc:creator>
  <cp:lastModifiedBy>Al Carter</cp:lastModifiedBy>
  <cp:revision>29</cp:revision>
  <dcterms:created xsi:type="dcterms:W3CDTF">2013-04-14T17:25:37Z</dcterms:created>
  <dcterms:modified xsi:type="dcterms:W3CDTF">2013-04-14T21:23:53Z</dcterms:modified>
</cp:coreProperties>
</file>