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48"/>
    <p:restoredTop sz="86395"/>
  </p:normalViewPr>
  <p:slideViewPr>
    <p:cSldViewPr snapToGrid="0" snapToObjects="1">
      <p:cViewPr>
        <p:scale>
          <a:sx n="107" d="100"/>
          <a:sy n="107" d="100"/>
        </p:scale>
        <p:origin x="28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A5679-D62F-0D46-9B9A-58103A02581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0E44-CA54-2F49-AE76-ECD219F65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97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0E44-CA54-2F49-AE76-ECD219F655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16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0E44-CA54-2F49-AE76-ECD219F655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0E44-CA54-2F49-AE76-ECD219F655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3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0E44-CA54-2F49-AE76-ECD219F655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7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20E44-CA54-2F49-AE76-ECD219F655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2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6C63-295D-274E-A44B-B1267F089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124A6-59DC-7947-A4A1-D70640BA4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AF43-9A43-DA41-98DB-788676A3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9EDB-57D9-AF4E-A328-1CDC1CCABC9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93BD-F353-A74C-A5E7-6A96E4C9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465BE-4AC4-8A47-86A0-E9C6688C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CA0F-A35E-344B-BE89-E18D8E3A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8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CC5C-8C94-7D45-A542-E0FDEB5A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4A955-E0D0-2B4E-BC9B-897EE58C3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D9E59-4D1F-394D-B071-5BAB95DA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9EDB-57D9-AF4E-A328-1CDC1CCABC9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E0BDB-0719-7449-B195-9D1A5A68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22D6-E32F-954E-B580-AD0BA81E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CA0F-A35E-344B-BE89-E18D8E3A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1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2C198-0005-9746-AF08-F4572FA29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4003C-6B62-1947-9798-4F8523C5F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6D1BD-6DFF-B44B-8C57-D38910E6E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9EDB-57D9-AF4E-A328-1CDC1CCABC9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035A-973C-734E-A34A-F637ADE5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6A5FD-7D73-9747-972C-3D2B4316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CA0F-A35E-344B-BE89-E18D8E3A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5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125-D417-A94B-A973-E67E0B35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25A8-EFDA-BB4C-8C82-09DB30CCC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5195-58CE-EF47-ABA6-7F0C2068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9EDB-57D9-AF4E-A328-1CDC1CCABC9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FCA8D-718C-1C44-A648-DCE468F3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0B59B-F9D6-6043-BA66-824F203F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CA0F-A35E-344B-BE89-E18D8E3A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0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9AC1-FEFA-A24E-BECD-E2B00CE6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8EC71-A6BB-3C40-9D44-02107D64B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9E521-9165-7D4E-B51B-AEFC1A43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9EDB-57D9-AF4E-A328-1CDC1CCABC9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F85E3-BDA3-3740-B6CB-390ED194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E52EC-8686-F44F-A112-EDDEAD93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CA0F-A35E-344B-BE89-E18D8E3A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8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32E6-72A0-1F43-8544-56AF882A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4C05-02EB-2E4E-868E-C61610EBC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B8937-F125-C240-948E-8E12F7123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39359-3E0F-3244-9F21-F408F4A1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9EDB-57D9-AF4E-A328-1CDC1CCABC9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05D59-DF1B-2248-BFC7-10EC4FE0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B1FAF-010C-294C-B041-69056B37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CA0F-A35E-344B-BE89-E18D8E3A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1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F594-4A6D-E545-8F5B-3E3DB889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76D82-4861-B54A-9292-F1D8FAEB2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9D3CD-952E-D945-8111-B2ABF54FB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88BE4-E030-9E40-AA2F-F1B0FD70B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180C8-CAC1-784B-8542-12B227E1E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EAB6B-68FC-8D48-9457-88EE150A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9EDB-57D9-AF4E-A328-1CDC1CCABC9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27533-0CC1-2849-9A5F-81E645E96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6B8B1-8840-E340-AB3C-3A57A1BC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CA0F-A35E-344B-BE89-E18D8E3A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010D-0E99-B44E-B33A-CD9DFD94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AECDE-BC63-814D-8DAB-AB617A09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9EDB-57D9-AF4E-A328-1CDC1CCABC9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62A06-0668-404C-B1BD-592D3731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E24DA-072B-5047-8D36-9B4789BD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CA0F-A35E-344B-BE89-E18D8E3A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6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A1278-7D80-F34E-BBB9-1160D202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9EDB-57D9-AF4E-A328-1CDC1CCABC9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3C789-9E5C-7B46-A4E3-59EEE670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5A8CC-6529-BE44-ABD3-D02790C7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CA0F-A35E-344B-BE89-E18D8E3A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2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13AD-2368-8245-848F-A214820C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B764-EE04-6644-B665-5B6B0E79C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64D57-F677-CD44-9BAC-B59B74D14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8F35C-162A-E04A-8042-9BB85D3F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9EDB-57D9-AF4E-A328-1CDC1CCABC9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B4B4E-993A-ED47-87ED-34C39C20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AC963-7461-364C-8EAE-B059A297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CA0F-A35E-344B-BE89-E18D8E3A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F010-59E8-394C-B2ED-199A4590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372AF-AF95-3647-B7FB-396B6F7AF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0E783-6C74-4849-980C-704449D5D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A61FC-94DF-3846-AF82-4B6637C6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9EDB-57D9-AF4E-A328-1CDC1CCABC9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816E7-55A1-1641-933E-C5CC5878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2886F-7D38-4E40-82EB-FA5ADFE3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CA0F-A35E-344B-BE89-E18D8E3A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2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DB812-0FF5-524A-B056-98CDD534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DC4A3-5150-C04F-A8B4-B17DCC45A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35B1-C814-A34C-A64E-D77F369D6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79EDB-57D9-AF4E-A328-1CDC1CCABC93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F538-374D-4B4C-B15F-7167C914F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74CD-7B22-A448-8BC6-4ED96CB90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6CA0F-A35E-344B-BE89-E18D8E3A6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5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reativecommons.org/licenses/by-nc/2.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1A7F1D9-F876-DC4C-8BCF-526BECE3874E}"/>
              </a:ext>
            </a:extLst>
          </p:cNvPr>
          <p:cNvSpPr/>
          <p:nvPr/>
        </p:nvSpPr>
        <p:spPr>
          <a:xfrm>
            <a:off x="977900" y="1371600"/>
            <a:ext cx="5118100" cy="8001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Employees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835D03-5941-2E4D-9B39-6F146C078CD6}"/>
              </a:ext>
            </a:extLst>
          </p:cNvPr>
          <p:cNvCxnSpPr>
            <a:cxnSpLocks/>
          </p:cNvCxnSpPr>
          <p:nvPr/>
        </p:nvCxnSpPr>
        <p:spPr>
          <a:xfrm>
            <a:off x="977900" y="1771650"/>
            <a:ext cx="2120900" cy="31686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D1C901-6109-104C-931E-08C2D7F4E5F9}"/>
              </a:ext>
            </a:extLst>
          </p:cNvPr>
          <p:cNvCxnSpPr>
            <a:cxnSpLocks/>
          </p:cNvCxnSpPr>
          <p:nvPr/>
        </p:nvCxnSpPr>
        <p:spPr>
          <a:xfrm flipV="1">
            <a:off x="3975100" y="1771650"/>
            <a:ext cx="2120900" cy="31686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FF284BA-8208-A344-8DFB-644CDB493767}"/>
              </a:ext>
            </a:extLst>
          </p:cNvPr>
          <p:cNvSpPr/>
          <p:nvPr/>
        </p:nvSpPr>
        <p:spPr>
          <a:xfrm>
            <a:off x="1727200" y="2571750"/>
            <a:ext cx="3619500" cy="60325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Disgruntled Employees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3D2D59-F54B-DE44-9BDD-9A6483E8409A}"/>
              </a:ext>
            </a:extLst>
          </p:cNvPr>
          <p:cNvSpPr/>
          <p:nvPr/>
        </p:nvSpPr>
        <p:spPr>
          <a:xfrm>
            <a:off x="2463800" y="3687762"/>
            <a:ext cx="2146300" cy="53975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Contacted Employees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260518-298B-3C40-8053-A804748FCAF1}"/>
              </a:ext>
            </a:extLst>
          </p:cNvPr>
          <p:cNvSpPr/>
          <p:nvPr/>
        </p:nvSpPr>
        <p:spPr>
          <a:xfrm>
            <a:off x="3098800" y="4740275"/>
            <a:ext cx="876300" cy="40005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33E47-BC98-3742-9E50-AD16CC06E2CB}"/>
              </a:ext>
            </a:extLst>
          </p:cNvPr>
          <p:cNvSpPr/>
          <p:nvPr/>
        </p:nvSpPr>
        <p:spPr>
          <a:xfrm>
            <a:off x="3066774" y="4779447"/>
            <a:ext cx="930063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Leakers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7DF3EB5-78C8-0E47-AF65-B0E91A76EAD2}"/>
              </a:ext>
            </a:extLst>
          </p:cNvPr>
          <p:cNvSpPr/>
          <p:nvPr/>
        </p:nvSpPr>
        <p:spPr>
          <a:xfrm>
            <a:off x="5956300" y="2568575"/>
            <a:ext cx="266700" cy="1974850"/>
          </a:xfrm>
          <a:prstGeom prst="rightBrace">
            <a:avLst>
              <a:gd name="adj1" fmla="val 43333"/>
              <a:gd name="adj2" fmla="val 506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B3E156-2FE5-C740-B40A-D0CA89B17DA0}"/>
              </a:ext>
            </a:extLst>
          </p:cNvPr>
          <p:cNvSpPr txBox="1"/>
          <p:nvPr/>
        </p:nvSpPr>
        <p:spPr>
          <a:xfrm>
            <a:off x="6423969" y="3311306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new stages of the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leaker funnel</a:t>
            </a:r>
          </a:p>
        </p:txBody>
      </p:sp>
    </p:spTree>
    <p:extLst>
      <p:ext uri="{BB962C8B-B14F-4D97-AF65-F5344CB8AC3E}">
        <p14:creationId xmlns:p14="http://schemas.microsoft.com/office/powerpoint/2010/main" val="53893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59F4332-2E01-7D4F-A32C-DA5AA9BDFDE9}"/>
              </a:ext>
            </a:extLst>
          </p:cNvPr>
          <p:cNvSpPr/>
          <p:nvPr/>
        </p:nvSpPr>
        <p:spPr>
          <a:xfrm>
            <a:off x="905555" y="2115585"/>
            <a:ext cx="2033356" cy="20333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Potential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Investors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EC15A1-97D7-5E48-8DDC-09A0F210788F}"/>
              </a:ext>
            </a:extLst>
          </p:cNvPr>
          <p:cNvSpPr/>
          <p:nvPr/>
        </p:nvSpPr>
        <p:spPr>
          <a:xfrm>
            <a:off x="4979947" y="2229885"/>
            <a:ext cx="2033356" cy="20333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Team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EA171B34-8072-9A42-BC01-3E0D64215920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3902279" y="135539"/>
            <a:ext cx="114300" cy="4074392"/>
          </a:xfrm>
          <a:prstGeom prst="curvedConnector3">
            <a:avLst>
              <a:gd name="adj1" fmla="val -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804B62-91F0-1A4C-9CF1-470A290A1FDB}"/>
              </a:ext>
            </a:extLst>
          </p:cNvPr>
          <p:cNvSpPr txBox="1"/>
          <p:nvPr/>
        </p:nvSpPr>
        <p:spPr>
          <a:xfrm>
            <a:off x="2925911" y="2229885"/>
            <a:ext cx="226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 &amp; Concerns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16CCD7-AA9D-5044-813F-1861F1BD9EDB}"/>
              </a:ext>
            </a:extLst>
          </p:cNvPr>
          <p:cNvSpPr txBox="1"/>
          <p:nvPr/>
        </p:nvSpPr>
        <p:spPr>
          <a:xfrm>
            <a:off x="2873750" y="4543796"/>
            <a:ext cx="236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mic Sans MS" panose="030F0902030302020204" pitchFamily="66" charset="0"/>
              </a:rPr>
              <a:t>Possibly</a:t>
            </a:r>
            <a:r>
              <a:rPr lang="en-US" dirty="0"/>
              <a:t> Smart Replies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687B0883-4578-534F-B585-CB87E9123026}"/>
              </a:ext>
            </a:extLst>
          </p:cNvPr>
          <p:cNvCxnSpPr>
            <a:cxnSpLocks/>
            <a:stCxn id="6" idx="4"/>
            <a:endCxn id="5" idx="4"/>
          </p:cNvCxnSpPr>
          <p:nvPr/>
        </p:nvCxnSpPr>
        <p:spPr>
          <a:xfrm rot="5400000" flipH="1">
            <a:off x="3902279" y="2168895"/>
            <a:ext cx="114300" cy="4074392"/>
          </a:xfrm>
          <a:prstGeom prst="curvedConnector3">
            <a:avLst>
              <a:gd name="adj1" fmla="val -2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1CA112A-70C2-7F41-9E42-233838C1BDE3}"/>
              </a:ext>
            </a:extLst>
          </p:cNvPr>
          <p:cNvSpPr/>
          <p:nvPr/>
        </p:nvSpPr>
        <p:spPr>
          <a:xfrm>
            <a:off x="1140033" y="2181737"/>
            <a:ext cx="1531916" cy="72492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accent6">
                    <a:lumMod val="75000"/>
                  </a:schemeClr>
                </a:solidFill>
              </a:rPr>
              <a:t>Undercover</a:t>
            </a:r>
          </a:p>
          <a:p>
            <a:pPr algn="ctr"/>
            <a:r>
              <a:rPr lang="en-US" sz="1400" u="sng" dirty="0">
                <a:solidFill>
                  <a:schemeClr val="accent6">
                    <a:lumMod val="75000"/>
                  </a:schemeClr>
                </a:solidFill>
              </a:rPr>
              <a:t>Activists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6A7943-2644-6749-B78F-E1BCB51E0059}"/>
              </a:ext>
            </a:extLst>
          </p:cNvPr>
          <p:cNvSpPr txBox="1"/>
          <p:nvPr/>
        </p:nvSpPr>
        <p:spPr>
          <a:xfrm>
            <a:off x="2771927" y="1919167"/>
            <a:ext cx="257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Environmentally Relevant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AB6A500-5FBA-2042-BE1B-46803F3C2D37}"/>
              </a:ext>
            </a:extLst>
          </p:cNvPr>
          <p:cNvSpPr/>
          <p:nvPr/>
        </p:nvSpPr>
        <p:spPr>
          <a:xfrm>
            <a:off x="347353" y="268245"/>
            <a:ext cx="1387475" cy="119431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Overt</a:t>
            </a:r>
          </a:p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Activists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DC3083-005A-4043-B829-A7B753C29DFE}"/>
              </a:ext>
            </a:extLst>
          </p:cNvPr>
          <p:cNvSpPr txBox="1"/>
          <p:nvPr/>
        </p:nvSpPr>
        <p:spPr>
          <a:xfrm>
            <a:off x="1772282" y="896929"/>
            <a:ext cx="185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solidFill>
                  <a:schemeClr val="accent6">
                    <a:lumMod val="75000"/>
                  </a:schemeClr>
                </a:solidFill>
              </a:rPr>
              <a:t>Environmental concerns relevant to the bottom line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9DAA9E24-FE00-A541-88A2-0D42D1045D7F}"/>
              </a:ext>
            </a:extLst>
          </p:cNvPr>
          <p:cNvCxnSpPr>
            <a:cxnSpLocks/>
            <a:stCxn id="22" idx="6"/>
            <a:endCxn id="5" idx="0"/>
          </p:cNvCxnSpPr>
          <p:nvPr/>
        </p:nvCxnSpPr>
        <p:spPr>
          <a:xfrm>
            <a:off x="1734828" y="865404"/>
            <a:ext cx="187405" cy="12501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1766172-4D86-7D43-9149-E592F1BE7302}"/>
              </a:ext>
            </a:extLst>
          </p:cNvPr>
          <p:cNvSpPr/>
          <p:nvPr/>
        </p:nvSpPr>
        <p:spPr>
          <a:xfrm>
            <a:off x="6496750" y="4697638"/>
            <a:ext cx="2017858" cy="20178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 and Future Business Plans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150D8856-2832-7D46-9AB5-DEE11A861285}"/>
              </a:ext>
            </a:extLst>
          </p:cNvPr>
          <p:cNvCxnSpPr>
            <a:cxnSpLocks/>
            <a:stCxn id="6" idx="6"/>
            <a:endCxn id="35" idx="0"/>
          </p:cNvCxnSpPr>
          <p:nvPr/>
        </p:nvCxnSpPr>
        <p:spPr>
          <a:xfrm>
            <a:off x="7013303" y="3246563"/>
            <a:ext cx="492376" cy="145107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FDB60EE-3DE1-8248-A4A6-91CE347465D1}"/>
              </a:ext>
            </a:extLst>
          </p:cNvPr>
          <p:cNvSpPr txBox="1"/>
          <p:nvPr/>
        </p:nvSpPr>
        <p:spPr>
          <a:xfrm>
            <a:off x="6458653" y="4164813"/>
            <a:ext cx="141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To</a:t>
            </a:r>
          </a:p>
        </p:txBody>
      </p:sp>
    </p:spTree>
    <p:extLst>
      <p:ext uri="{BB962C8B-B14F-4D97-AF65-F5344CB8AC3E}">
        <p14:creationId xmlns:p14="http://schemas.microsoft.com/office/powerpoint/2010/main" val="186697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C6FC4B-C661-D846-BE75-1A1942BE3520}"/>
              </a:ext>
            </a:extLst>
          </p:cNvPr>
          <p:cNvCxnSpPr>
            <a:cxnSpLocks/>
          </p:cNvCxnSpPr>
          <p:nvPr/>
        </p:nvCxnSpPr>
        <p:spPr>
          <a:xfrm>
            <a:off x="642057" y="2851666"/>
            <a:ext cx="1080841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656130-3445-7541-AB9D-6A0251840C20}"/>
              </a:ext>
            </a:extLst>
          </p:cNvPr>
          <p:cNvSpPr txBox="1"/>
          <p:nvPr/>
        </p:nvSpPr>
        <p:spPr>
          <a:xfrm>
            <a:off x="6919333" y="3320102"/>
            <a:ext cx="130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Dysfunction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BE4CE-8B2E-7044-823A-315C6C2E59AF}"/>
              </a:ext>
            </a:extLst>
          </p:cNvPr>
          <p:cNvSpPr txBox="1"/>
          <p:nvPr/>
        </p:nvSpPr>
        <p:spPr>
          <a:xfrm>
            <a:off x="6948300" y="2028174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Reconciliation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54287-254C-194E-991E-0DFC8D30132F}"/>
              </a:ext>
            </a:extLst>
          </p:cNvPr>
          <p:cNvSpPr txBox="1"/>
          <p:nvPr/>
        </p:nvSpPr>
        <p:spPr>
          <a:xfrm>
            <a:off x="6919333" y="396831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F262F3-08F4-A54A-9E76-628009C1998B}"/>
              </a:ext>
            </a:extLst>
          </p:cNvPr>
          <p:cNvSpPr txBox="1"/>
          <p:nvPr/>
        </p:nvSpPr>
        <p:spPr>
          <a:xfrm>
            <a:off x="8356764" y="3962484"/>
            <a:ext cx="101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 Clicks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E2582-D196-3B40-AEEE-DC44C931468C}"/>
              </a:ext>
            </a:extLst>
          </p:cNvPr>
          <p:cNvSpPr txBox="1"/>
          <p:nvPr/>
        </p:nvSpPr>
        <p:spPr>
          <a:xfrm>
            <a:off x="9885798" y="3549828"/>
            <a:ext cx="1783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$0.10 made from your</a:t>
            </a:r>
          </a:p>
          <a:p>
            <a:r>
              <a:rPr lang="en-US" dirty="0"/>
              <a:t>3am social media argument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656D4ED0-0975-2A4A-B876-4104A00054FF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5400000" flipH="1" flipV="1">
            <a:off x="4150499" y="1633074"/>
            <a:ext cx="12700" cy="2027856"/>
          </a:xfrm>
          <a:prstGeom prst="curvedConnector3">
            <a:avLst>
              <a:gd name="adj1" fmla="val 3900000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59F221C1-1076-AF48-83B1-6444F80B4506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753629" y="2825318"/>
            <a:ext cx="1165704" cy="67945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20EFF77-BEAC-5644-B987-8F7AAD87441C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5753629" y="2212840"/>
            <a:ext cx="1194671" cy="61247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4F5AB2E-F64F-E046-84AE-B9B10B7F3E3B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5753629" y="2825318"/>
            <a:ext cx="1165704" cy="132766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492C2D2-2C4B-324F-91B9-9179E08BB61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655432" y="4147150"/>
            <a:ext cx="701332" cy="583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374F4FDF-DCA6-3441-A4AD-308CFFABAAB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368066" y="4147150"/>
            <a:ext cx="517732" cy="284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8F6350F-7834-5E48-8F03-ED37446D7798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4150499" y="2002406"/>
            <a:ext cx="12700" cy="2027856"/>
          </a:xfrm>
          <a:prstGeom prst="curvedConnector3">
            <a:avLst>
              <a:gd name="adj1" fmla="val 5700000"/>
            </a:avLst>
          </a:prstGeom>
          <a:ln w="38100">
            <a:solidFill>
              <a:schemeClr val="accent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F63A7E-3B9A-8940-8727-97EB09279B8D}"/>
              </a:ext>
            </a:extLst>
          </p:cNvPr>
          <p:cNvSpPr txBox="1"/>
          <p:nvPr/>
        </p:nvSpPr>
        <p:spPr>
          <a:xfrm>
            <a:off x="2771825" y="2653352"/>
            <a:ext cx="7421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Anger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4EDFE-DC04-4843-8236-C223EEB13EAB}"/>
              </a:ext>
            </a:extLst>
          </p:cNvPr>
          <p:cNvSpPr txBox="1"/>
          <p:nvPr/>
        </p:nvSpPr>
        <p:spPr>
          <a:xfrm>
            <a:off x="4587925" y="2640652"/>
            <a:ext cx="1165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DE689E-CAEE-9A4C-A20C-154B613DEAD0}"/>
              </a:ext>
            </a:extLst>
          </p:cNvPr>
          <p:cNvSpPr txBox="1"/>
          <p:nvPr/>
        </p:nvSpPr>
        <p:spPr>
          <a:xfrm>
            <a:off x="540001" y="3165043"/>
            <a:ext cx="2107567" cy="646331"/>
          </a:xfrm>
          <a:prstGeom prst="rect">
            <a:avLst/>
          </a:prstGeom>
          <a:noFill/>
          <a:ln w="57150">
            <a:solidFill>
              <a:schemeClr val="tx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with social media</a:t>
            </a:r>
          </a:p>
          <a:p>
            <a:r>
              <a:rPr lang="en-US" dirty="0"/>
              <a:t>dark UX patterns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7D8462-9588-5140-B87A-BBC93E3CF2C8}"/>
              </a:ext>
            </a:extLst>
          </p:cNvPr>
          <p:cNvSpPr txBox="1"/>
          <p:nvPr/>
        </p:nvSpPr>
        <p:spPr>
          <a:xfrm>
            <a:off x="508842" y="2028174"/>
            <a:ext cx="2138727" cy="646331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social media</a:t>
            </a:r>
          </a:p>
          <a:p>
            <a:r>
              <a:rPr lang="en-US" dirty="0"/>
              <a:t>dark UX patterns</a:t>
            </a:r>
          </a:p>
        </p:txBody>
      </p:sp>
    </p:spTree>
    <p:extLst>
      <p:ext uri="{BB962C8B-B14F-4D97-AF65-F5344CB8AC3E}">
        <p14:creationId xmlns:p14="http://schemas.microsoft.com/office/powerpoint/2010/main" val="277028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C6FC4B-C661-D846-BE75-1A1942BE3520}"/>
              </a:ext>
            </a:extLst>
          </p:cNvPr>
          <p:cNvCxnSpPr>
            <a:cxnSpLocks/>
          </p:cNvCxnSpPr>
          <p:nvPr/>
        </p:nvCxnSpPr>
        <p:spPr>
          <a:xfrm>
            <a:off x="3760437" y="522514"/>
            <a:ext cx="0" cy="59251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656130-3445-7541-AB9D-6A0251840C20}"/>
              </a:ext>
            </a:extLst>
          </p:cNvPr>
          <p:cNvSpPr txBox="1"/>
          <p:nvPr/>
        </p:nvSpPr>
        <p:spPr>
          <a:xfrm>
            <a:off x="4343289" y="4567016"/>
            <a:ext cx="130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Dysfunction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BE4CE-8B2E-7044-823A-315C6C2E59AF}"/>
              </a:ext>
            </a:extLst>
          </p:cNvPr>
          <p:cNvSpPr txBox="1"/>
          <p:nvPr/>
        </p:nvSpPr>
        <p:spPr>
          <a:xfrm>
            <a:off x="1678518" y="4565491"/>
            <a:ext cx="149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Reconciliation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54287-254C-194E-991E-0DFC8D30132F}"/>
              </a:ext>
            </a:extLst>
          </p:cNvPr>
          <p:cNvSpPr txBox="1"/>
          <p:nvPr/>
        </p:nvSpPr>
        <p:spPr>
          <a:xfrm>
            <a:off x="6066620" y="353349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F262F3-08F4-A54A-9E76-628009C1998B}"/>
              </a:ext>
            </a:extLst>
          </p:cNvPr>
          <p:cNvSpPr txBox="1"/>
          <p:nvPr/>
        </p:nvSpPr>
        <p:spPr>
          <a:xfrm>
            <a:off x="5923224" y="4196159"/>
            <a:ext cx="101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 Clicks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E2582-D196-3B40-AEEE-DC44C931468C}"/>
              </a:ext>
            </a:extLst>
          </p:cNvPr>
          <p:cNvSpPr txBox="1"/>
          <p:nvPr/>
        </p:nvSpPr>
        <p:spPr>
          <a:xfrm>
            <a:off x="5620481" y="5259190"/>
            <a:ext cx="1599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$0.10 made from your 3am social media argument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656D4ED0-0975-2A4A-B876-4104A00054FF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rot="5400000">
            <a:off x="2868422" y="2144316"/>
            <a:ext cx="1201180" cy="582853"/>
          </a:xfrm>
          <a:prstGeom prst="curvedConnector4">
            <a:avLst>
              <a:gd name="adj1" fmla="val 42313"/>
              <a:gd name="adj2" fmla="val 139221"/>
            </a:avLst>
          </a:prstGeom>
          <a:ln w="38100">
            <a:solidFill>
              <a:schemeClr val="bg1">
                <a:lumMod val="6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59F221C1-1076-AF48-83B1-6444F80B450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6200000" flipH="1">
            <a:off x="3704488" y="3276947"/>
            <a:ext cx="1346018" cy="123412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prstDash val="lg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20EFF77-BEAC-5644-B987-8F7AAD87441C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2421998" y="3227051"/>
            <a:ext cx="1344493" cy="133238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4F5AB2E-F64F-E046-84AE-B9B10B7F3E3B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4941307" y="2040127"/>
            <a:ext cx="312493" cy="267423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prstDash val="lg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492C2D2-2C4B-324F-91B9-9179E08BB61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6285105" y="4046594"/>
            <a:ext cx="293336" cy="579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prstDash val="lg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374F4FDF-DCA6-3441-A4AD-308CFFABAAB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6077758" y="4908072"/>
            <a:ext cx="693699" cy="853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prstDash val="lg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8F6350F-7834-5E48-8F03-ED37446D7798}"/>
              </a:ext>
            </a:extLst>
          </p:cNvPr>
          <p:cNvCxnSpPr>
            <a:cxnSpLocks/>
            <a:stCxn id="2" idx="2"/>
            <a:endCxn id="3" idx="3"/>
          </p:cNvCxnSpPr>
          <p:nvPr/>
        </p:nvCxnSpPr>
        <p:spPr>
          <a:xfrm rot="16200000" flipH="1">
            <a:off x="3451273" y="2144316"/>
            <a:ext cx="1201180" cy="582851"/>
          </a:xfrm>
          <a:prstGeom prst="curvedConnector4">
            <a:avLst>
              <a:gd name="adj1" fmla="val 42313"/>
              <a:gd name="adj2" fmla="val 139221"/>
            </a:avLst>
          </a:prstGeom>
          <a:ln w="38100">
            <a:solidFill>
              <a:schemeClr val="accent1">
                <a:lumMod val="75000"/>
              </a:schemeClr>
            </a:solidFill>
            <a:prstDash val="lg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F63A7E-3B9A-8940-8727-97EB09279B8D}"/>
              </a:ext>
            </a:extLst>
          </p:cNvPr>
          <p:cNvSpPr txBox="1"/>
          <p:nvPr/>
        </p:nvSpPr>
        <p:spPr>
          <a:xfrm>
            <a:off x="3389342" y="1465820"/>
            <a:ext cx="7421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Anger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4EDFE-DC04-4843-8236-C223EEB13EAB}"/>
              </a:ext>
            </a:extLst>
          </p:cNvPr>
          <p:cNvSpPr txBox="1"/>
          <p:nvPr/>
        </p:nvSpPr>
        <p:spPr>
          <a:xfrm>
            <a:off x="3177585" y="2851666"/>
            <a:ext cx="1165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DE689E-CAEE-9A4C-A20C-154B613DEAD0}"/>
              </a:ext>
            </a:extLst>
          </p:cNvPr>
          <p:cNvSpPr txBox="1"/>
          <p:nvPr/>
        </p:nvSpPr>
        <p:spPr>
          <a:xfrm>
            <a:off x="5582027" y="820338"/>
            <a:ext cx="1352499" cy="1200329"/>
          </a:xfrm>
          <a:prstGeom prst="rect">
            <a:avLst/>
          </a:prstGeom>
          <a:noFill/>
          <a:ln w="571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With</a:t>
            </a:r>
          </a:p>
          <a:p>
            <a:r>
              <a:rPr lang="en-US" dirty="0"/>
              <a:t>social media</a:t>
            </a:r>
          </a:p>
          <a:p>
            <a:r>
              <a:rPr lang="en-US" dirty="0"/>
              <a:t>dark UX</a:t>
            </a:r>
          </a:p>
          <a:p>
            <a:r>
              <a:rPr lang="en-US" dirty="0"/>
              <a:t>patterns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7D8462-9588-5140-B87A-BBC93E3CF2C8}"/>
              </a:ext>
            </a:extLst>
          </p:cNvPr>
          <p:cNvSpPr txBox="1"/>
          <p:nvPr/>
        </p:nvSpPr>
        <p:spPr>
          <a:xfrm>
            <a:off x="1682431" y="798547"/>
            <a:ext cx="1348446" cy="1200329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</a:t>
            </a:r>
          </a:p>
          <a:p>
            <a:r>
              <a:rPr lang="en-US" dirty="0"/>
              <a:t>social media</a:t>
            </a:r>
          </a:p>
          <a:p>
            <a:r>
              <a:rPr lang="en-US" dirty="0"/>
              <a:t>dark UX</a:t>
            </a:r>
          </a:p>
          <a:p>
            <a:r>
              <a:rPr lang="en-US" dirty="0"/>
              <a:t>patterns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13285582-6FCC-1A4F-B824-67F6970396A5}"/>
              </a:ext>
            </a:extLst>
          </p:cNvPr>
          <p:cNvCxnSpPr>
            <a:cxnSpLocks/>
            <a:stCxn id="3" idx="3"/>
            <a:endCxn id="2" idx="0"/>
          </p:cNvCxnSpPr>
          <p:nvPr/>
        </p:nvCxnSpPr>
        <p:spPr>
          <a:xfrm flipH="1" flipV="1">
            <a:off x="3760438" y="1465820"/>
            <a:ext cx="582851" cy="1570512"/>
          </a:xfrm>
          <a:prstGeom prst="curvedConnector4">
            <a:avLst>
              <a:gd name="adj1" fmla="val -143131"/>
              <a:gd name="adj2" fmla="val 114556"/>
            </a:avLst>
          </a:prstGeom>
          <a:ln w="38100">
            <a:solidFill>
              <a:schemeClr val="accent1">
                <a:lumMod val="75000"/>
              </a:schemeClr>
            </a:solidFill>
            <a:prstDash val="lg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23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pendency">
            <a:extLst>
              <a:ext uri="{FF2B5EF4-FFF2-40B4-BE49-F238E27FC236}">
                <a16:creationId xmlns:a16="http://schemas.microsoft.com/office/drawing/2014/main" id="{483EF7BA-3D83-5348-A98D-4439E3F50A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" t="2257" r="3014" b="1048"/>
          <a:stretch/>
        </p:blipFill>
        <p:spPr bwMode="auto">
          <a:xfrm>
            <a:off x="750628" y="491320"/>
            <a:ext cx="4626591" cy="600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E3E366-75B1-A044-9605-4D50610BAAEC}"/>
              </a:ext>
            </a:extLst>
          </p:cNvPr>
          <p:cNvSpPr txBox="1"/>
          <p:nvPr/>
        </p:nvSpPr>
        <p:spPr>
          <a:xfrm>
            <a:off x="1214650" y="436728"/>
            <a:ext cx="263403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Fossil Fuel Corporate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A8909-BFDA-2541-B4D3-D11DAEA20F4B}"/>
              </a:ext>
            </a:extLst>
          </p:cNvPr>
          <p:cNvSpPr txBox="1"/>
          <p:nvPr/>
        </p:nvSpPr>
        <p:spPr>
          <a:xfrm>
            <a:off x="3684897" y="3248167"/>
            <a:ext cx="2115404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That patent-owning company of the single random gasket that all deep water oil wells 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86F8F-F9ED-9B47-9370-83CD125C2AC8}"/>
              </a:ext>
            </a:extLst>
          </p:cNvPr>
          <p:cNvSpPr txBox="1"/>
          <p:nvPr/>
        </p:nvSpPr>
        <p:spPr>
          <a:xfrm>
            <a:off x="4592470" y="930605"/>
            <a:ext cx="272272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Don’t amplify </a:t>
            </a:r>
            <a:r>
              <a:rPr lang="en-US" sz="2000" dirty="0">
                <a:solidFill>
                  <a:srgbClr val="FF0000"/>
                </a:solidFill>
              </a:rPr>
              <a:t>dissent here. Competition will make them come back.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D06CB-2A5B-924F-BDEE-37B2EFF6A105}"/>
              </a:ext>
            </a:extLst>
          </p:cNvPr>
          <p:cNvSpPr txBox="1"/>
          <p:nvPr/>
        </p:nvSpPr>
        <p:spPr>
          <a:xfrm>
            <a:off x="5759356" y="2693329"/>
            <a:ext cx="211540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Here are some good spots for discord.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881F0D4F-0B09-274C-9D75-AFA0A2A283C1}"/>
              </a:ext>
            </a:extLst>
          </p:cNvPr>
          <p:cNvCxnSpPr>
            <a:cxnSpLocks/>
          </p:cNvCxnSpPr>
          <p:nvPr/>
        </p:nvCxnSpPr>
        <p:spPr>
          <a:xfrm rot="10800000">
            <a:off x="3343701" y="2402006"/>
            <a:ext cx="2306474" cy="45037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12AEE680-1F6E-D14E-A17A-70C0665DC28D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4191680" y="3052088"/>
            <a:ext cx="1968474" cy="3282283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294078A4-9C9A-6148-A8EF-78714D8384FA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3848688" y="1438437"/>
            <a:ext cx="743783" cy="41473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59F8DFB6-67E2-624D-BF0C-E4BDB665E82A}"/>
              </a:ext>
            </a:extLst>
          </p:cNvPr>
          <p:cNvSpPr/>
          <p:nvPr/>
        </p:nvSpPr>
        <p:spPr>
          <a:xfrm>
            <a:off x="3534768" y="1426365"/>
            <a:ext cx="217983" cy="827679"/>
          </a:xfrm>
          <a:prstGeom prst="rightBrace">
            <a:avLst>
              <a:gd name="adj1" fmla="val 43333"/>
              <a:gd name="adj2" fmla="val 5064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257577-AD80-2643-8F69-1E21D786E319}"/>
              </a:ext>
            </a:extLst>
          </p:cNvPr>
          <p:cNvSpPr txBox="1"/>
          <p:nvPr/>
        </p:nvSpPr>
        <p:spPr>
          <a:xfrm>
            <a:off x="823173" y="6310549"/>
            <a:ext cx="34451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4"/>
              </a:rPr>
              <a:t>Creative Commons Attribution-NonCommercial 2.5 License</a:t>
            </a:r>
            <a:r>
              <a:rPr lang="en-US" sz="1050" dirty="0"/>
              <a:t>.</a:t>
            </a:r>
          </a:p>
          <a:p>
            <a:r>
              <a:rPr lang="en-US" sz="1050" dirty="0"/>
              <a:t>Adapted from https://</a:t>
            </a:r>
            <a:r>
              <a:rPr lang="en-US" sz="1050" dirty="0" err="1"/>
              <a:t>xkcd.com</a:t>
            </a:r>
            <a:r>
              <a:rPr lang="en-US" sz="1050" dirty="0"/>
              <a:t>/2347/</a:t>
            </a:r>
          </a:p>
        </p:txBody>
      </p:sp>
    </p:spTree>
    <p:extLst>
      <p:ext uri="{BB962C8B-B14F-4D97-AF65-F5344CB8AC3E}">
        <p14:creationId xmlns:p14="http://schemas.microsoft.com/office/powerpoint/2010/main" val="142841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159</Words>
  <Application>Microsoft Macintosh PowerPoint</Application>
  <PresentationFormat>Widescreen</PresentationFormat>
  <Paragraphs>58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Al</cp:lastModifiedBy>
  <cp:revision>31</cp:revision>
  <dcterms:created xsi:type="dcterms:W3CDTF">2020-08-24T15:00:06Z</dcterms:created>
  <dcterms:modified xsi:type="dcterms:W3CDTF">2020-08-25T14:10:03Z</dcterms:modified>
</cp:coreProperties>
</file>