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648" r:id="rId2"/>
  </p:sldMasterIdLst>
  <p:sldIdLst>
    <p:sldId id="256" r:id="rId3"/>
    <p:sldId id="290" r:id="rId4"/>
    <p:sldId id="291" r:id="rId5"/>
    <p:sldId id="275" r:id="rId6"/>
    <p:sldId id="284" r:id="rId7"/>
    <p:sldId id="273" r:id="rId8"/>
    <p:sldId id="300" r:id="rId9"/>
    <p:sldId id="283" r:id="rId10"/>
    <p:sldId id="293" r:id="rId11"/>
    <p:sldId id="294" r:id="rId12"/>
    <p:sldId id="287" r:id="rId13"/>
    <p:sldId id="279" r:id="rId14"/>
    <p:sldId id="298" r:id="rId15"/>
    <p:sldId id="299" r:id="rId16"/>
    <p:sldId id="282" r:id="rId17"/>
    <p:sldId id="288" r:id="rId18"/>
    <p:sldId id="276" r:id="rId19"/>
    <p:sldId id="297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DB9"/>
    <a:srgbClr val="93CDDD"/>
    <a:srgbClr val="0B596B"/>
    <a:srgbClr val="003750"/>
    <a:srgbClr val="29A8B9"/>
    <a:srgbClr val="90F4A3"/>
    <a:srgbClr val="48CFAE"/>
    <a:srgbClr val="FF8181"/>
    <a:srgbClr val="FDD46F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TANVIR HASSAN" userId="c3b472e6-9426-417e-b38f-27203601621c" providerId="ADAL" clId="{77B2F005-F7E4-4BE3-BBE3-2FB22FA13830}"/>
    <pc:docChg chg="custSel addSld delSld modSld">
      <pc:chgData name="MOHAMMED TANVIR HASSAN" userId="c3b472e6-9426-417e-b38f-27203601621c" providerId="ADAL" clId="{77B2F005-F7E4-4BE3-BBE3-2FB22FA13830}" dt="2024-04-24T06:57:21.747" v="101" actId="20577"/>
      <pc:docMkLst>
        <pc:docMk/>
      </pc:docMkLst>
      <pc:sldChg chg="modSp mod">
        <pc:chgData name="MOHAMMED TANVIR HASSAN" userId="c3b472e6-9426-417e-b38f-27203601621c" providerId="ADAL" clId="{77B2F005-F7E4-4BE3-BBE3-2FB22FA13830}" dt="2024-04-24T04:48:26.527" v="11" actId="12"/>
        <pc:sldMkLst>
          <pc:docMk/>
          <pc:sldMk cId="830749369" sldId="294"/>
        </pc:sldMkLst>
        <pc:spChg chg="mod">
          <ac:chgData name="MOHAMMED TANVIR HASSAN" userId="c3b472e6-9426-417e-b38f-27203601621c" providerId="ADAL" clId="{77B2F005-F7E4-4BE3-BBE3-2FB22FA13830}" dt="2024-04-24T04:48:26.527" v="11" actId="12"/>
          <ac:spMkLst>
            <pc:docMk/>
            <pc:sldMk cId="830749369" sldId="294"/>
            <ac:spMk id="34" creationId="{2F4E931F-0858-12C7-7F2E-0F38F3EE715A}"/>
          </ac:spMkLst>
        </pc:spChg>
      </pc:sldChg>
      <pc:sldChg chg="addSp delSp modSp mod">
        <pc:chgData name="MOHAMMED TANVIR HASSAN" userId="c3b472e6-9426-417e-b38f-27203601621c" providerId="ADAL" clId="{77B2F005-F7E4-4BE3-BBE3-2FB22FA13830}" dt="2024-04-24T04:57:28.518" v="76" actId="21"/>
        <pc:sldMkLst>
          <pc:docMk/>
          <pc:sldMk cId="1005357295" sldId="298"/>
        </pc:sldMkLst>
        <pc:graphicFrameChg chg="mod modGraphic">
          <ac:chgData name="MOHAMMED TANVIR HASSAN" userId="c3b472e6-9426-417e-b38f-27203601621c" providerId="ADAL" clId="{77B2F005-F7E4-4BE3-BBE3-2FB22FA13830}" dt="2024-04-24T04:55:51.944" v="42" actId="20577"/>
          <ac:graphicFrameMkLst>
            <pc:docMk/>
            <pc:sldMk cId="1005357295" sldId="298"/>
            <ac:graphicFrameMk id="5" creationId="{87A3AC31-500C-1DE4-DA09-2EA12114FD50}"/>
          </ac:graphicFrameMkLst>
        </pc:graphicFrameChg>
        <pc:picChg chg="add mod">
          <ac:chgData name="MOHAMMED TANVIR HASSAN" userId="c3b472e6-9426-417e-b38f-27203601621c" providerId="ADAL" clId="{77B2F005-F7E4-4BE3-BBE3-2FB22FA13830}" dt="2024-04-24T04:54:57.667" v="24" actId="1076"/>
          <ac:picMkLst>
            <pc:docMk/>
            <pc:sldMk cId="1005357295" sldId="298"/>
            <ac:picMk id="3" creationId="{C4B26C9E-B304-B130-79D2-DCC5A33CA83F}"/>
          </ac:picMkLst>
        </pc:picChg>
        <pc:picChg chg="add mod">
          <ac:chgData name="MOHAMMED TANVIR HASSAN" userId="c3b472e6-9426-417e-b38f-27203601621c" providerId="ADAL" clId="{77B2F005-F7E4-4BE3-BBE3-2FB22FA13830}" dt="2024-04-24T04:55:12.930" v="31" actId="14100"/>
          <ac:picMkLst>
            <pc:docMk/>
            <pc:sldMk cId="1005357295" sldId="298"/>
            <ac:picMk id="6" creationId="{09216B6A-9369-56AD-2FDA-CBBC25BC9220}"/>
          </ac:picMkLst>
        </pc:picChg>
        <pc:picChg chg="mod">
          <ac:chgData name="MOHAMMED TANVIR HASSAN" userId="c3b472e6-9426-417e-b38f-27203601621c" providerId="ADAL" clId="{77B2F005-F7E4-4BE3-BBE3-2FB22FA13830}" dt="2024-04-24T04:55:35.574" v="37" actId="1076"/>
          <ac:picMkLst>
            <pc:docMk/>
            <pc:sldMk cId="1005357295" sldId="298"/>
            <ac:picMk id="7" creationId="{EAB75180-0633-4885-F267-743E2353E941}"/>
          </ac:picMkLst>
        </pc:picChg>
        <pc:picChg chg="mod">
          <ac:chgData name="MOHAMMED TANVIR HASSAN" userId="c3b472e6-9426-417e-b38f-27203601621c" providerId="ADAL" clId="{77B2F005-F7E4-4BE3-BBE3-2FB22FA13830}" dt="2024-04-24T04:55:42.848" v="39" actId="1076"/>
          <ac:picMkLst>
            <pc:docMk/>
            <pc:sldMk cId="1005357295" sldId="298"/>
            <ac:picMk id="9" creationId="{732F4957-04C2-F18E-C8E2-D58C49669D6C}"/>
          </ac:picMkLst>
        </pc:picChg>
        <pc:picChg chg="del mod">
          <ac:chgData name="MOHAMMED TANVIR HASSAN" userId="c3b472e6-9426-417e-b38f-27203601621c" providerId="ADAL" clId="{77B2F005-F7E4-4BE3-BBE3-2FB22FA13830}" dt="2024-04-24T04:57:11.703" v="69" actId="21"/>
          <ac:picMkLst>
            <pc:docMk/>
            <pc:sldMk cId="1005357295" sldId="298"/>
            <ac:picMk id="11" creationId="{37BF86B5-77AB-703C-F6B4-5A4FE8750676}"/>
          </ac:picMkLst>
        </pc:picChg>
        <pc:picChg chg="del mod">
          <ac:chgData name="MOHAMMED TANVIR HASSAN" userId="c3b472e6-9426-417e-b38f-27203601621c" providerId="ADAL" clId="{77B2F005-F7E4-4BE3-BBE3-2FB22FA13830}" dt="2024-04-24T04:57:28.518" v="76" actId="21"/>
          <ac:picMkLst>
            <pc:docMk/>
            <pc:sldMk cId="1005357295" sldId="298"/>
            <ac:picMk id="13" creationId="{657D5FEB-18F9-6ADE-B07E-26F8868DACA3}"/>
          </ac:picMkLst>
        </pc:picChg>
        <pc:picChg chg="mod">
          <ac:chgData name="MOHAMMED TANVIR HASSAN" userId="c3b472e6-9426-417e-b38f-27203601621c" providerId="ADAL" clId="{77B2F005-F7E4-4BE3-BBE3-2FB22FA13830}" dt="2024-04-24T04:56:03.185" v="45" actId="14100"/>
          <ac:picMkLst>
            <pc:docMk/>
            <pc:sldMk cId="1005357295" sldId="298"/>
            <ac:picMk id="15" creationId="{EA01A3C4-4877-CB6E-4150-9551FA0CC504}"/>
          </ac:picMkLst>
        </pc:picChg>
        <pc:picChg chg="mod">
          <ac:chgData name="MOHAMMED TANVIR HASSAN" userId="c3b472e6-9426-417e-b38f-27203601621c" providerId="ADAL" clId="{77B2F005-F7E4-4BE3-BBE3-2FB22FA13830}" dt="2024-04-24T04:56:17.548" v="49" actId="14100"/>
          <ac:picMkLst>
            <pc:docMk/>
            <pc:sldMk cId="1005357295" sldId="298"/>
            <ac:picMk id="17" creationId="{C96C51CA-BAB2-FBF9-836E-7EBF6BBB0F4E}"/>
          </ac:picMkLst>
        </pc:picChg>
      </pc:sldChg>
      <pc:sldChg chg="addSp delSp modSp mod">
        <pc:chgData name="MOHAMMED TANVIR HASSAN" userId="c3b472e6-9426-417e-b38f-27203601621c" providerId="ADAL" clId="{77B2F005-F7E4-4BE3-BBE3-2FB22FA13830}" dt="2024-04-24T04:57:51.747" v="83" actId="1076"/>
        <pc:sldMkLst>
          <pc:docMk/>
          <pc:sldMk cId="3790753582" sldId="299"/>
        </pc:sldMkLst>
        <pc:graphicFrameChg chg="mod modGraphic">
          <ac:chgData name="MOHAMMED TANVIR HASSAN" userId="c3b472e6-9426-417e-b38f-27203601621c" providerId="ADAL" clId="{77B2F005-F7E4-4BE3-BBE3-2FB22FA13830}" dt="2024-04-24T04:56:51.800" v="67" actId="20577"/>
          <ac:graphicFrameMkLst>
            <pc:docMk/>
            <pc:sldMk cId="3790753582" sldId="299"/>
            <ac:graphicFrameMk id="5" creationId="{87A3AC31-500C-1DE4-DA09-2EA12114FD50}"/>
          </ac:graphicFrameMkLst>
        </pc:graphicFrameChg>
        <pc:picChg chg="add mod">
          <ac:chgData name="MOHAMMED TANVIR HASSAN" userId="c3b472e6-9426-417e-b38f-27203601621c" providerId="ADAL" clId="{77B2F005-F7E4-4BE3-BBE3-2FB22FA13830}" dt="2024-04-24T04:57:51.747" v="83" actId="1076"/>
          <ac:picMkLst>
            <pc:docMk/>
            <pc:sldMk cId="3790753582" sldId="299"/>
            <ac:picMk id="2" creationId="{A994C660-B1DC-8708-7ADE-5885AEC4C7EC}"/>
          </ac:picMkLst>
        </pc:picChg>
        <pc:picChg chg="del">
          <ac:chgData name="MOHAMMED TANVIR HASSAN" userId="c3b472e6-9426-417e-b38f-27203601621c" providerId="ADAL" clId="{77B2F005-F7E4-4BE3-BBE3-2FB22FA13830}" dt="2024-04-24T04:54:39.738" v="16" actId="21"/>
          <ac:picMkLst>
            <pc:docMk/>
            <pc:sldMk cId="3790753582" sldId="299"/>
            <ac:picMk id="3" creationId="{C4B26C9E-B304-B130-79D2-DCC5A33CA83F}"/>
          </ac:picMkLst>
        </pc:picChg>
        <pc:picChg chg="del">
          <ac:chgData name="MOHAMMED TANVIR HASSAN" userId="c3b472e6-9426-417e-b38f-27203601621c" providerId="ADAL" clId="{77B2F005-F7E4-4BE3-BBE3-2FB22FA13830}" dt="2024-04-24T04:55:01.169" v="25" actId="21"/>
          <ac:picMkLst>
            <pc:docMk/>
            <pc:sldMk cId="3790753582" sldId="299"/>
            <ac:picMk id="6" creationId="{09216B6A-9369-56AD-2FDA-CBBC25BC9220}"/>
          </ac:picMkLst>
        </pc:picChg>
        <pc:picChg chg="mod">
          <ac:chgData name="MOHAMMED TANVIR HASSAN" userId="c3b472e6-9426-417e-b38f-27203601621c" providerId="ADAL" clId="{77B2F005-F7E4-4BE3-BBE3-2FB22FA13830}" dt="2024-04-24T04:56:30.046" v="50" actId="1076"/>
          <ac:picMkLst>
            <pc:docMk/>
            <pc:sldMk cId="3790753582" sldId="299"/>
            <ac:picMk id="10" creationId="{50196EBB-C960-9298-20C5-10610DFD120C}"/>
          </ac:picMkLst>
        </pc:picChg>
        <pc:picChg chg="add mod">
          <ac:chgData name="MOHAMMED TANVIR HASSAN" userId="c3b472e6-9426-417e-b38f-27203601621c" providerId="ADAL" clId="{77B2F005-F7E4-4BE3-BBE3-2FB22FA13830}" dt="2024-04-24T04:57:25.357" v="75" actId="1076"/>
          <ac:picMkLst>
            <pc:docMk/>
            <pc:sldMk cId="3790753582" sldId="299"/>
            <ac:picMk id="11" creationId="{37BF86B5-77AB-703C-F6B4-5A4FE8750676}"/>
          </ac:picMkLst>
        </pc:picChg>
        <pc:picChg chg="add mod">
          <ac:chgData name="MOHAMMED TANVIR HASSAN" userId="c3b472e6-9426-417e-b38f-27203601621c" providerId="ADAL" clId="{77B2F005-F7E4-4BE3-BBE3-2FB22FA13830}" dt="2024-04-24T04:57:29.662" v="77"/>
          <ac:picMkLst>
            <pc:docMk/>
            <pc:sldMk cId="3790753582" sldId="299"/>
            <ac:picMk id="13" creationId="{657D5FEB-18F9-6ADE-B07E-26F8868DACA3}"/>
          </ac:picMkLst>
        </pc:picChg>
        <pc:picChg chg="mod">
          <ac:chgData name="MOHAMMED TANVIR HASSAN" userId="c3b472e6-9426-417e-b38f-27203601621c" providerId="ADAL" clId="{77B2F005-F7E4-4BE3-BBE3-2FB22FA13830}" dt="2024-04-24T04:56:32.640" v="51" actId="1076"/>
          <ac:picMkLst>
            <pc:docMk/>
            <pc:sldMk cId="3790753582" sldId="299"/>
            <ac:picMk id="14" creationId="{B889C4AF-D670-9787-055C-965522B4B288}"/>
          </ac:picMkLst>
        </pc:picChg>
      </pc:sldChg>
      <pc:sldChg chg="modSp mod">
        <pc:chgData name="MOHAMMED TANVIR HASSAN" userId="c3b472e6-9426-417e-b38f-27203601621c" providerId="ADAL" clId="{77B2F005-F7E4-4BE3-BBE3-2FB22FA13830}" dt="2024-04-24T06:57:21.747" v="101" actId="20577"/>
        <pc:sldMkLst>
          <pc:docMk/>
          <pc:sldMk cId="1754441892" sldId="300"/>
        </pc:sldMkLst>
        <pc:spChg chg="mod">
          <ac:chgData name="MOHAMMED TANVIR HASSAN" userId="c3b472e6-9426-417e-b38f-27203601621c" providerId="ADAL" clId="{77B2F005-F7E4-4BE3-BBE3-2FB22FA13830}" dt="2024-04-24T06:57:21.747" v="101" actId="20577"/>
          <ac:spMkLst>
            <pc:docMk/>
            <pc:sldMk cId="1754441892" sldId="300"/>
            <ac:spMk id="34" creationId="{2F4E931F-0858-12C7-7F2E-0F38F3EE715A}"/>
          </ac:spMkLst>
        </pc:spChg>
        <pc:grpChg chg="mod">
          <ac:chgData name="MOHAMMED TANVIR HASSAN" userId="c3b472e6-9426-417e-b38f-27203601621c" providerId="ADAL" clId="{77B2F005-F7E4-4BE3-BBE3-2FB22FA13830}" dt="2024-04-24T06:56:27.773" v="100" actId="1076"/>
          <ac:grpSpMkLst>
            <pc:docMk/>
            <pc:sldMk cId="1754441892" sldId="300"/>
            <ac:grpSpMk id="32" creationId="{50C7ABC7-4222-03A8-E4E9-55A6273F28F2}"/>
          </ac:grpSpMkLst>
        </pc:grpChg>
      </pc:sldChg>
      <pc:sldChg chg="add del">
        <pc:chgData name="MOHAMMED TANVIR HASSAN" userId="c3b472e6-9426-417e-b38f-27203601621c" providerId="ADAL" clId="{77B2F005-F7E4-4BE3-BBE3-2FB22FA13830}" dt="2024-04-24T04:57:54.675" v="84" actId="2696"/>
        <pc:sldMkLst>
          <pc:docMk/>
          <pc:sldMk cId="3057920641" sldId="3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1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5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99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62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8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5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2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14.svg"/><Relationship Id="rId10" Type="http://schemas.openxmlformats.org/officeDocument/2006/relationships/image" Target="../media/image10.svg"/><Relationship Id="rId4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4" Type="http://schemas.openxmlformats.org/officeDocument/2006/relationships/image" Target="../media/image7.png"/><Relationship Id="rId9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4" Type="http://schemas.openxmlformats.org/officeDocument/2006/relationships/image" Target="../media/image7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10" Type="http://schemas.openxmlformats.org/officeDocument/2006/relationships/image" Target="../media/image12.svg"/><Relationship Id="rId4" Type="http://schemas.openxmlformats.org/officeDocument/2006/relationships/image" Target="../media/image7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10" Type="http://schemas.openxmlformats.org/officeDocument/2006/relationships/image" Target="../media/image16.svg"/><Relationship Id="rId4" Type="http://schemas.openxmlformats.org/officeDocument/2006/relationships/image" Target="../media/image13.sv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10" Type="http://schemas.openxmlformats.org/officeDocument/2006/relationships/image" Target="../media/image16.svg"/><Relationship Id="rId4" Type="http://schemas.openxmlformats.org/officeDocument/2006/relationships/image" Target="../media/image13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A group of bowls of food&#10;&#10;Description automatically generated">
            <a:extLst>
              <a:ext uri="{FF2B5EF4-FFF2-40B4-BE49-F238E27FC236}">
                <a16:creationId xmlns:a16="http://schemas.microsoft.com/office/drawing/2014/main" id="{AAA97372-0EBD-1183-0859-574AE4DC59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8" b="1681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55FD4-94AF-8397-EC17-707DF532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52" y="461342"/>
            <a:ext cx="7530685" cy="31638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200" dirty="0">
                <a:solidFill>
                  <a:srgbClr val="FFFFFF"/>
                </a:solidFill>
              </a:rPr>
              <a:t>Deep Transfer Learning and Data Augmentation for Food Image Classification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D27E78-B0DF-C2C6-A1C3-8657DF1DEDEB}"/>
              </a:ext>
            </a:extLst>
          </p:cNvPr>
          <p:cNvSpPr txBox="1">
            <a:spLocks/>
          </p:cNvSpPr>
          <p:nvPr/>
        </p:nvSpPr>
        <p:spPr>
          <a:xfrm>
            <a:off x="699702" y="3570007"/>
            <a:ext cx="5815397" cy="20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spcBef>
                <a:spcPts val="600"/>
              </a:spcBef>
            </a:pPr>
            <a:r>
              <a:rPr lang="en-US" sz="1800" dirty="0">
                <a:solidFill>
                  <a:srgbClr val="FFFFFF"/>
                </a:solidFill>
              </a:rPr>
              <a:t>Authors: </a:t>
            </a:r>
            <a:r>
              <a:rPr lang="en-US" sz="1800" dirty="0" err="1">
                <a:solidFill>
                  <a:srgbClr val="FFFFFF"/>
                </a:solidFill>
              </a:rPr>
              <a:t>Doaa</a:t>
            </a:r>
            <a:r>
              <a:rPr lang="en-US" sz="1800" dirty="0">
                <a:solidFill>
                  <a:srgbClr val="FFFFFF"/>
                </a:solidFill>
              </a:rPr>
              <a:t> AL-RUBAYE &amp; Serkan AYVAZ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C0D1D-AF6A-4499-E0E4-2F3F1F6E4A0B}"/>
              </a:ext>
            </a:extLst>
          </p:cNvPr>
          <p:cNvSpPr txBox="1"/>
          <p:nvPr/>
        </p:nvSpPr>
        <p:spPr>
          <a:xfrm>
            <a:off x="10854480" y="276676"/>
            <a:ext cx="1425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Group - 03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917CD-A2EB-05BB-0631-B9F2A6766BBE}"/>
              </a:ext>
            </a:extLst>
          </p:cNvPr>
          <p:cNvSpPr/>
          <p:nvPr/>
        </p:nvSpPr>
        <p:spPr>
          <a:xfrm>
            <a:off x="10902950" y="268751"/>
            <a:ext cx="12065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917594" y="-2062214"/>
            <a:ext cx="4943599" cy="2376730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sp>
        <p:nvSpPr>
          <p:cNvPr id="5" name="AutoShape 5"/>
          <p:cNvSpPr/>
          <p:nvPr/>
        </p:nvSpPr>
        <p:spPr>
          <a:xfrm>
            <a:off x="-1226004" y="-1515847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1368634" y="-1307396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-1488369" y="-1068417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-1572805" y="-810904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-1668708" y="-517787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-1749254" y="-221972"/>
            <a:ext cx="2642399" cy="265706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-1732076" y="152451"/>
            <a:ext cx="2251657" cy="224003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-1673198" y="603840"/>
            <a:ext cx="1752399" cy="178131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4A6F15A-2EEC-C31D-5A86-789082793814}"/>
              </a:ext>
            </a:extLst>
          </p:cNvPr>
          <p:cNvGrpSpPr/>
          <p:nvPr/>
        </p:nvGrpSpPr>
        <p:grpSpPr>
          <a:xfrm rot="20815510">
            <a:off x="9547138" y="3627470"/>
            <a:ext cx="4788413" cy="3492544"/>
            <a:chOff x="6688405" y="5368391"/>
            <a:chExt cx="5460125" cy="4230939"/>
          </a:xfrm>
        </p:grpSpPr>
        <p:grpSp>
          <p:nvGrpSpPr>
            <p:cNvPr id="14" name="Group 14"/>
            <p:cNvGrpSpPr/>
            <p:nvPr/>
          </p:nvGrpSpPr>
          <p:grpSpPr>
            <a:xfrm rot="-2700000">
              <a:off x="6688405" y="5368391"/>
              <a:ext cx="4943599" cy="2376730"/>
              <a:chOff x="0" y="0"/>
              <a:chExt cx="660400" cy="3175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702"/>
                  </a:lnSpc>
                </a:pPr>
                <a:endParaRPr sz="800"/>
              </a:p>
            </p:txBody>
          </p:sp>
        </p:grpSp>
        <p:sp>
          <p:nvSpPr>
            <p:cNvPr id="17" name="AutoShape 17"/>
            <p:cNvSpPr/>
            <p:nvPr/>
          </p:nvSpPr>
          <p:spPr>
            <a:xfrm flipV="1">
              <a:off x="8518206" y="5777870"/>
              <a:ext cx="3301929" cy="3559094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8726658" y="6064896"/>
              <a:ext cx="3232546" cy="3414700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utoShape 19"/>
            <p:cNvSpPr/>
            <p:nvPr/>
          </p:nvSpPr>
          <p:spPr>
            <a:xfrm flipV="1">
              <a:off x="8965636" y="6263236"/>
              <a:ext cx="3182894" cy="3336094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Freeform 26">
            <a:extLst>
              <a:ext uri="{FF2B5EF4-FFF2-40B4-BE49-F238E27FC236}">
                <a16:creationId xmlns:a16="http://schemas.microsoft.com/office/drawing/2014/main" id="{A18A4A31-6212-336C-A79E-4A7246BB6212}"/>
              </a:ext>
            </a:extLst>
          </p:cNvPr>
          <p:cNvSpPr/>
          <p:nvPr/>
        </p:nvSpPr>
        <p:spPr>
          <a:xfrm>
            <a:off x="-308991" y="472917"/>
            <a:ext cx="2523491" cy="384531"/>
          </a:xfrm>
          <a:custGeom>
            <a:avLst/>
            <a:gdLst/>
            <a:ahLst/>
            <a:cxnLst/>
            <a:rect l="l" t="t" r="r" b="b"/>
            <a:pathLst>
              <a:path w="1036060" h="205000">
                <a:moveTo>
                  <a:pt x="102500" y="0"/>
                </a:moveTo>
                <a:lnTo>
                  <a:pt x="933559" y="0"/>
                </a:lnTo>
                <a:cubicBezTo>
                  <a:pt x="990169" y="0"/>
                  <a:pt x="1036060" y="45891"/>
                  <a:pt x="1036060" y="102500"/>
                </a:cubicBezTo>
                <a:lnTo>
                  <a:pt x="1036060" y="102500"/>
                </a:lnTo>
                <a:cubicBezTo>
                  <a:pt x="1036060" y="129685"/>
                  <a:pt x="1025260" y="155756"/>
                  <a:pt x="1006038" y="174979"/>
                </a:cubicBezTo>
                <a:cubicBezTo>
                  <a:pt x="986815" y="194201"/>
                  <a:pt x="960744" y="205000"/>
                  <a:pt x="933559" y="205000"/>
                </a:cubicBezTo>
                <a:lnTo>
                  <a:pt x="102500" y="205000"/>
                </a:lnTo>
                <a:cubicBezTo>
                  <a:pt x="45891" y="205000"/>
                  <a:pt x="0" y="159110"/>
                  <a:pt x="0" y="102500"/>
                </a:cubicBezTo>
                <a:lnTo>
                  <a:pt x="0" y="102500"/>
                </a:lnTo>
                <a:cubicBezTo>
                  <a:pt x="0" y="45891"/>
                  <a:pt x="45891" y="0"/>
                  <a:pt x="102500" y="0"/>
                </a:cubicBezTo>
                <a:close/>
              </a:path>
            </a:pathLst>
          </a:custGeom>
          <a:solidFill>
            <a:srgbClr val="64DDB9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9DACE5-D241-DFD2-0707-3F9BD4E1F51A}"/>
              </a:ext>
            </a:extLst>
          </p:cNvPr>
          <p:cNvSpPr txBox="1"/>
          <p:nvPr/>
        </p:nvSpPr>
        <p:spPr>
          <a:xfrm>
            <a:off x="52281" y="494466"/>
            <a:ext cx="252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 USED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C7ABC7-4222-03A8-E4E9-55A6273F28F2}"/>
              </a:ext>
            </a:extLst>
          </p:cNvPr>
          <p:cNvGrpSpPr/>
          <p:nvPr/>
        </p:nvGrpSpPr>
        <p:grpSpPr>
          <a:xfrm>
            <a:off x="1314025" y="2510825"/>
            <a:ext cx="4371522" cy="2441222"/>
            <a:chOff x="2083548" y="1993636"/>
            <a:chExt cx="3475219" cy="2441222"/>
          </a:xfrm>
        </p:grpSpPr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6FA0D93D-5A65-4BA0-8DA6-6EB5A565998F}"/>
                </a:ext>
              </a:extLst>
            </p:cNvPr>
            <p:cNvSpPr txBox="1"/>
            <p:nvPr/>
          </p:nvSpPr>
          <p:spPr>
            <a:xfrm>
              <a:off x="2083548" y="1993636"/>
              <a:ext cx="3475219" cy="3233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13"/>
                </a:lnSpc>
              </a:pPr>
              <a:r>
                <a:rPr lang="en-US" sz="2000" i="1">
                  <a:solidFill>
                    <a:srgbClr val="FF8181"/>
                  </a:solidFill>
                  <a:latin typeface="DM Sans Bold"/>
                </a:rPr>
                <a:t>ResNet101  </a:t>
              </a:r>
              <a:r>
                <a:rPr lang="en-US" sz="2000">
                  <a:solidFill>
                    <a:srgbClr val="FF8181"/>
                  </a:solidFill>
                  <a:latin typeface="DM Sans Bold"/>
                </a:rPr>
                <a:t>Architecture</a:t>
              </a:r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2F4E931F-0858-12C7-7F2E-0F38F3EE715A}"/>
                </a:ext>
              </a:extLst>
            </p:cNvPr>
            <p:cNvSpPr txBox="1"/>
            <p:nvPr/>
          </p:nvSpPr>
          <p:spPr>
            <a:xfrm>
              <a:off x="2087590" y="2244130"/>
              <a:ext cx="3290298" cy="21907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>
                  <a:solidFill>
                    <a:srgbClr val="545454"/>
                  </a:solidFill>
                  <a:latin typeface="DM Sans"/>
                </a:rPr>
                <a:t>.</a:t>
              </a:r>
              <a:r>
                <a:rPr lang="en-US" b="1">
                  <a:solidFill>
                    <a:srgbClr val="545454"/>
                  </a:solidFill>
                  <a:latin typeface="DM Sans"/>
                </a:rPr>
                <a:t>Training and Pre-</a:t>
              </a:r>
              <a:r>
                <a:rPr lang="en-US" b="1" err="1">
                  <a:solidFill>
                    <a:srgbClr val="545454"/>
                  </a:solidFill>
                  <a:latin typeface="DM Sans"/>
                </a:rPr>
                <a:t>taraining</a:t>
              </a:r>
              <a:endParaRPr lang="en-US" b="1">
                <a:solidFill>
                  <a:srgbClr val="545454"/>
                </a:solidFill>
                <a:latin typeface="DM Sans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rgbClr val="545454"/>
                  </a:solidFill>
                  <a:latin typeface="DM Sans"/>
                </a:rPr>
                <a:t>Pre-trained on the ImageNet dataset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rgbClr val="545454"/>
                  </a:solidFill>
                  <a:latin typeface="DM Sans"/>
                </a:rPr>
                <a:t>During training on ImageNet it learns to recognize a broad range of objects </a:t>
              </a:r>
            </a:p>
            <a:p>
              <a:pPr>
                <a:lnSpc>
                  <a:spcPct val="150000"/>
                </a:lnSpc>
              </a:pPr>
              <a:r>
                <a:rPr lang="en-US" b="1">
                  <a:solidFill>
                    <a:srgbClr val="545454"/>
                  </a:solidFill>
                  <a:latin typeface="DM Sans"/>
                </a:rPr>
                <a:t>Architectural Design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rgbClr val="545454"/>
                  </a:solidFill>
                  <a:latin typeface="DM Sans"/>
                </a:rPr>
                <a:t>Network consisting 101 layers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rgbClr val="545454"/>
                  </a:solidFill>
                  <a:latin typeface="DM Sans"/>
                </a:rPr>
                <a:t>Processes images at resolution of 224 x 224 pixels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>
                <a:solidFill>
                  <a:srgbClr val="545454"/>
                </a:solidFill>
                <a:latin typeface="DM Sans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4F76EB1-194E-808F-D05E-CDDA851BF391}"/>
              </a:ext>
            </a:extLst>
          </p:cNvPr>
          <p:cNvSpPr txBox="1"/>
          <p:nvPr/>
        </p:nvSpPr>
        <p:spPr>
          <a:xfrm>
            <a:off x="6744199" y="6233730"/>
            <a:ext cx="373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ResNet101 Architecture</a:t>
            </a:r>
          </a:p>
        </p:txBody>
      </p:sp>
      <p:pic>
        <p:nvPicPr>
          <p:cNvPr id="25" name="Picture 24" descr="A diagram of a computer&#10;&#10;Description automatically generated">
            <a:extLst>
              <a:ext uri="{FF2B5EF4-FFF2-40B4-BE49-F238E27FC236}">
                <a16:creationId xmlns:a16="http://schemas.microsoft.com/office/drawing/2014/main" id="{4B73EFB4-DE75-603D-9C53-BB0E6E492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97087" y="1938860"/>
            <a:ext cx="5845673" cy="26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4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398A4DF8-906E-5AEC-2637-30A60450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899" y="622706"/>
            <a:ext cx="3893284" cy="517625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D9D9620-09CB-4F9C-F0E7-5576CABF0674}"/>
              </a:ext>
            </a:extLst>
          </p:cNvPr>
          <p:cNvGrpSpPr/>
          <p:nvPr/>
        </p:nvGrpSpPr>
        <p:grpSpPr>
          <a:xfrm rot="16200000">
            <a:off x="9824526" y="-2739972"/>
            <a:ext cx="4491825" cy="5780740"/>
            <a:chOff x="-1749254" y="-3345649"/>
            <a:chExt cx="4491825" cy="5780740"/>
          </a:xfrm>
        </p:grpSpPr>
        <p:grpSp>
          <p:nvGrpSpPr>
            <p:cNvPr id="10" name="Group 10"/>
            <p:cNvGrpSpPr/>
            <p:nvPr/>
          </p:nvGrpSpPr>
          <p:grpSpPr>
            <a:xfrm rot="2700000">
              <a:off x="-917594" y="-2062214"/>
              <a:ext cx="4943599" cy="2376730"/>
              <a:chOff x="0" y="0"/>
              <a:chExt cx="660400" cy="3175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702"/>
                  </a:lnSpc>
                </a:pPr>
                <a:endParaRPr sz="800"/>
              </a:p>
            </p:txBody>
          </p:sp>
        </p:grpSp>
        <p:sp>
          <p:nvSpPr>
            <p:cNvPr id="13" name="AutoShape 13"/>
            <p:cNvSpPr/>
            <p:nvPr/>
          </p:nvSpPr>
          <p:spPr>
            <a:xfrm>
              <a:off x="-1226004" y="-1515847"/>
              <a:ext cx="3456811" cy="3421801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14"/>
            <p:cNvSpPr/>
            <p:nvPr/>
          </p:nvSpPr>
          <p:spPr>
            <a:xfrm>
              <a:off x="-1368634" y="-1307396"/>
              <a:ext cx="3359235" cy="3359235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15"/>
            <p:cNvSpPr/>
            <p:nvPr/>
          </p:nvSpPr>
          <p:spPr>
            <a:xfrm>
              <a:off x="-1488369" y="-1068417"/>
              <a:ext cx="3244761" cy="3244761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AutoShape 16"/>
            <p:cNvSpPr/>
            <p:nvPr/>
          </p:nvSpPr>
          <p:spPr>
            <a:xfrm>
              <a:off x="-1572805" y="-810904"/>
              <a:ext cx="3127010" cy="3127010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17"/>
            <p:cNvSpPr/>
            <p:nvPr/>
          </p:nvSpPr>
          <p:spPr>
            <a:xfrm>
              <a:off x="-1668708" y="-517787"/>
              <a:ext cx="2898449" cy="2898449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8"/>
            <p:cNvSpPr/>
            <p:nvPr/>
          </p:nvSpPr>
          <p:spPr>
            <a:xfrm>
              <a:off x="-1749254" y="-221972"/>
              <a:ext cx="2642399" cy="2657063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utoShape 19"/>
            <p:cNvSpPr/>
            <p:nvPr/>
          </p:nvSpPr>
          <p:spPr>
            <a:xfrm>
              <a:off x="-1732076" y="152451"/>
              <a:ext cx="2251657" cy="2240039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AutoShape 20"/>
            <p:cNvSpPr/>
            <p:nvPr/>
          </p:nvSpPr>
          <p:spPr>
            <a:xfrm>
              <a:off x="-1673198" y="603840"/>
              <a:ext cx="1752399" cy="1781313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775F81-5BBA-D479-A398-C65C94C18C11}"/>
              </a:ext>
            </a:extLst>
          </p:cNvPr>
          <p:cNvGrpSpPr/>
          <p:nvPr/>
        </p:nvGrpSpPr>
        <p:grpSpPr>
          <a:xfrm>
            <a:off x="1063268" y="1586338"/>
            <a:ext cx="4371522" cy="2787542"/>
            <a:chOff x="2083548" y="1993636"/>
            <a:chExt cx="3475219" cy="1354222"/>
          </a:xfrm>
        </p:grpSpPr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2760813F-BB02-0D28-2C31-62A436D919D1}"/>
                </a:ext>
              </a:extLst>
            </p:cNvPr>
            <p:cNvSpPr txBox="1"/>
            <p:nvPr/>
          </p:nvSpPr>
          <p:spPr>
            <a:xfrm>
              <a:off x="2083548" y="1993636"/>
              <a:ext cx="3475219" cy="262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13"/>
                </a:lnSpc>
              </a:pPr>
              <a:r>
                <a:rPr lang="en-US" sz="2000" i="1" dirty="0" err="1">
                  <a:solidFill>
                    <a:srgbClr val="48CFAE"/>
                  </a:solidFill>
                  <a:latin typeface="DM Sans Bold"/>
                </a:rPr>
                <a:t>MobileNet</a:t>
              </a:r>
              <a:r>
                <a:rPr lang="en-US" sz="2000" i="1" dirty="0">
                  <a:solidFill>
                    <a:srgbClr val="48CFAE"/>
                  </a:solidFill>
                  <a:latin typeface="DM Sans Bold"/>
                </a:rPr>
                <a:t> </a:t>
              </a:r>
              <a:r>
                <a:rPr lang="en-US" sz="2000" dirty="0">
                  <a:solidFill>
                    <a:srgbClr val="48CFAE"/>
                  </a:solidFill>
                  <a:latin typeface="DM Sans Bold"/>
                </a:rPr>
                <a:t>Architecture</a:t>
              </a:r>
            </a:p>
          </p:txBody>
        </p:sp>
        <p:sp>
          <p:nvSpPr>
            <p:cNvPr id="28" name="TextBox 18">
              <a:extLst>
                <a:ext uri="{FF2B5EF4-FFF2-40B4-BE49-F238E27FC236}">
                  <a16:creationId xmlns:a16="http://schemas.microsoft.com/office/drawing/2014/main" id="{ED189A3E-D92A-19AB-8452-E056B28A5ECC}"/>
                </a:ext>
              </a:extLst>
            </p:cNvPr>
            <p:cNvSpPr txBox="1"/>
            <p:nvPr/>
          </p:nvSpPr>
          <p:spPr>
            <a:xfrm>
              <a:off x="2087590" y="2244130"/>
              <a:ext cx="3290298" cy="11037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Designed for Mobility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Reduced Architecture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Deep-Separable Convolutions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Lightweight and Low-Latency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Versatile Application</a:t>
              </a:r>
            </a:p>
          </p:txBody>
        </p:sp>
      </p:grpSp>
      <p:sp>
        <p:nvSpPr>
          <p:cNvPr id="43" name="Freeform 26">
            <a:extLst>
              <a:ext uri="{FF2B5EF4-FFF2-40B4-BE49-F238E27FC236}">
                <a16:creationId xmlns:a16="http://schemas.microsoft.com/office/drawing/2014/main" id="{4B253193-1B53-8DBE-ED76-FA87B055F46A}"/>
              </a:ext>
            </a:extLst>
          </p:cNvPr>
          <p:cNvSpPr/>
          <p:nvPr/>
        </p:nvSpPr>
        <p:spPr>
          <a:xfrm>
            <a:off x="-308991" y="472917"/>
            <a:ext cx="2523491" cy="384531"/>
          </a:xfrm>
          <a:custGeom>
            <a:avLst/>
            <a:gdLst/>
            <a:ahLst/>
            <a:cxnLst/>
            <a:rect l="l" t="t" r="r" b="b"/>
            <a:pathLst>
              <a:path w="1036060" h="205000">
                <a:moveTo>
                  <a:pt x="102500" y="0"/>
                </a:moveTo>
                <a:lnTo>
                  <a:pt x="933559" y="0"/>
                </a:lnTo>
                <a:cubicBezTo>
                  <a:pt x="990169" y="0"/>
                  <a:pt x="1036060" y="45891"/>
                  <a:pt x="1036060" y="102500"/>
                </a:cubicBezTo>
                <a:lnTo>
                  <a:pt x="1036060" y="102500"/>
                </a:lnTo>
                <a:cubicBezTo>
                  <a:pt x="1036060" y="129685"/>
                  <a:pt x="1025260" y="155756"/>
                  <a:pt x="1006038" y="174979"/>
                </a:cubicBezTo>
                <a:cubicBezTo>
                  <a:pt x="986815" y="194201"/>
                  <a:pt x="960744" y="205000"/>
                  <a:pt x="933559" y="205000"/>
                </a:cubicBezTo>
                <a:lnTo>
                  <a:pt x="102500" y="205000"/>
                </a:lnTo>
                <a:cubicBezTo>
                  <a:pt x="45891" y="205000"/>
                  <a:pt x="0" y="159110"/>
                  <a:pt x="0" y="102500"/>
                </a:cubicBezTo>
                <a:lnTo>
                  <a:pt x="0" y="102500"/>
                </a:lnTo>
                <a:cubicBezTo>
                  <a:pt x="0" y="45891"/>
                  <a:pt x="45891" y="0"/>
                  <a:pt x="102500" y="0"/>
                </a:cubicBezTo>
                <a:close/>
              </a:path>
            </a:pathLst>
          </a:custGeom>
          <a:solidFill>
            <a:srgbClr val="90F4A3"/>
          </a:solidFill>
        </p:spPr>
        <p:txBody>
          <a:bodyPr/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9D69D0-41C2-1F92-4DBF-9370E28B8256}"/>
              </a:ext>
            </a:extLst>
          </p:cNvPr>
          <p:cNvSpPr txBox="1"/>
          <p:nvPr/>
        </p:nvSpPr>
        <p:spPr>
          <a:xfrm>
            <a:off x="52281" y="494466"/>
            <a:ext cx="252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 USED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692987-AB79-5648-6143-52A00212BFB8}"/>
              </a:ext>
            </a:extLst>
          </p:cNvPr>
          <p:cNvSpPr txBox="1"/>
          <p:nvPr/>
        </p:nvSpPr>
        <p:spPr>
          <a:xfrm>
            <a:off x="7114734" y="6164406"/>
            <a:ext cx="33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</a:t>
            </a:r>
            <a:r>
              <a:rPr lang="en-US" dirty="0" err="1"/>
              <a:t>MobileNet</a:t>
            </a:r>
            <a:r>
              <a:rPr lang="en-US" dirty="0"/>
              <a:t> Architecture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AE0882-8BB9-08A8-3021-01273E8D377C}"/>
              </a:ext>
            </a:extLst>
          </p:cNvPr>
          <p:cNvGrpSpPr/>
          <p:nvPr/>
        </p:nvGrpSpPr>
        <p:grpSpPr>
          <a:xfrm>
            <a:off x="1" y="4696104"/>
            <a:ext cx="3659578" cy="2205718"/>
            <a:chOff x="1" y="4696104"/>
            <a:chExt cx="3659578" cy="2205718"/>
          </a:xfrm>
        </p:grpSpPr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55802B1E-FC6A-052D-BF0B-666E87904004}"/>
                </a:ext>
              </a:extLst>
            </p:cNvPr>
            <p:cNvSpPr/>
            <p:nvPr/>
          </p:nvSpPr>
          <p:spPr>
            <a:xfrm rot="-10800000">
              <a:off x="6351" y="4696104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EFE757C0-813F-4E7E-360A-5339D3ECE6B3}"/>
                </a:ext>
              </a:extLst>
            </p:cNvPr>
            <p:cNvSpPr/>
            <p:nvPr/>
          </p:nvSpPr>
          <p:spPr>
            <a:xfrm>
              <a:off x="722540" y="4715154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8037CE5E-82AC-C18D-C92A-D5AD34F90514}"/>
                </a:ext>
              </a:extLst>
            </p:cNvPr>
            <p:cNvSpPr/>
            <p:nvPr/>
          </p:nvSpPr>
          <p:spPr>
            <a:xfrm>
              <a:off x="1" y="5437693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7E2985BB-A0CE-5DC7-790B-D91F09497386}"/>
                </a:ext>
              </a:extLst>
            </p:cNvPr>
            <p:cNvSpPr/>
            <p:nvPr/>
          </p:nvSpPr>
          <p:spPr>
            <a:xfrm rot="-10800000">
              <a:off x="1" y="6160233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96384043-DCEE-F60A-EB8A-90086AF57E31}"/>
                </a:ext>
              </a:extLst>
            </p:cNvPr>
            <p:cNvSpPr/>
            <p:nvPr/>
          </p:nvSpPr>
          <p:spPr>
            <a:xfrm rot="-5400000">
              <a:off x="722540" y="6160233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4477CD29-05F4-CC22-30AF-AE946C332DBB}"/>
                </a:ext>
              </a:extLst>
            </p:cNvPr>
            <p:cNvSpPr/>
            <p:nvPr/>
          </p:nvSpPr>
          <p:spPr>
            <a:xfrm rot="-10800000">
              <a:off x="2214501" y="6179283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A14B51ED-5E15-E89F-0EFC-3A590F9F494B}"/>
                </a:ext>
              </a:extLst>
            </p:cNvPr>
            <p:cNvSpPr/>
            <p:nvPr/>
          </p:nvSpPr>
          <p:spPr>
            <a:xfrm>
              <a:off x="2214501" y="5456743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61D0A5AE-A11C-8AF7-1B38-00C71E564B98}"/>
                </a:ext>
              </a:extLst>
            </p:cNvPr>
            <p:cNvSpPr/>
            <p:nvPr/>
          </p:nvSpPr>
          <p:spPr>
            <a:xfrm rot="5400000">
              <a:off x="2937040" y="6179283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716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4">
            <a:extLst>
              <a:ext uri="{FF2B5EF4-FFF2-40B4-BE49-F238E27FC236}">
                <a16:creationId xmlns:a16="http://schemas.microsoft.com/office/drawing/2014/main" id="{255D76CA-42D5-C8CA-7C85-1E7619DA0B6E}"/>
              </a:ext>
            </a:extLst>
          </p:cNvPr>
          <p:cNvGrpSpPr/>
          <p:nvPr/>
        </p:nvGrpSpPr>
        <p:grpSpPr>
          <a:xfrm rot="2700000">
            <a:off x="-1851886" y="5366240"/>
            <a:ext cx="4297186" cy="2386171"/>
            <a:chOff x="0" y="0"/>
            <a:chExt cx="660400" cy="317500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29703B6C-CFE8-9051-7757-8ECBBB5287BB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9BD6371C-1557-01A2-39E8-61353BE46A28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grpSp>
        <p:nvGrpSpPr>
          <p:cNvPr id="19" name="Group 19"/>
          <p:cNvGrpSpPr/>
          <p:nvPr/>
        </p:nvGrpSpPr>
        <p:grpSpPr>
          <a:xfrm rot="-2700000">
            <a:off x="9356436" y="-2727663"/>
            <a:ext cx="4943599" cy="2376730"/>
            <a:chOff x="0" y="0"/>
            <a:chExt cx="660400" cy="3175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sp>
        <p:nvSpPr>
          <p:cNvPr id="22" name="AutoShape 22"/>
          <p:cNvSpPr/>
          <p:nvPr/>
        </p:nvSpPr>
        <p:spPr>
          <a:xfrm flipV="1">
            <a:off x="11186236" y="-2215901"/>
            <a:ext cx="3421801" cy="345681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 flipV="1">
            <a:off x="11394688" y="-1975694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 flipV="1">
            <a:off x="11633668" y="-1741485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 flipV="1">
            <a:off x="11891180" y="-1539298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 flipV="1">
            <a:off x="12184297" y="-1214835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4CD98839-D632-B659-BC93-F0451F87184C}"/>
              </a:ext>
            </a:extLst>
          </p:cNvPr>
          <p:cNvGrpSpPr/>
          <p:nvPr/>
        </p:nvGrpSpPr>
        <p:grpSpPr>
          <a:xfrm rot="2700000">
            <a:off x="-2115672" y="5188283"/>
            <a:ext cx="4845589" cy="2742082"/>
            <a:chOff x="0" y="0"/>
            <a:chExt cx="660400" cy="317500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296C8C2-59A7-D0A1-7E0F-9E34A5D367A4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6">
              <a:extLst>
                <a:ext uri="{FF2B5EF4-FFF2-40B4-BE49-F238E27FC236}">
                  <a16:creationId xmlns:a16="http://schemas.microsoft.com/office/drawing/2014/main" id="{5750BFD1-190B-624A-D41D-AFC053DCB8DD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3E6E9A1-6952-8B69-7534-6AFD8F957300}"/>
              </a:ext>
            </a:extLst>
          </p:cNvPr>
          <p:cNvGrpSpPr/>
          <p:nvPr/>
        </p:nvGrpSpPr>
        <p:grpSpPr>
          <a:xfrm>
            <a:off x="-1299387" y="3878683"/>
            <a:ext cx="3213018" cy="6014451"/>
            <a:chOff x="-1299387" y="3778203"/>
            <a:chExt cx="3213018" cy="6014451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736E4FF3-A380-9E97-EE38-2011A144D7FE}"/>
                </a:ext>
              </a:extLst>
            </p:cNvPr>
            <p:cNvSpPr/>
            <p:nvPr/>
          </p:nvSpPr>
          <p:spPr>
            <a:xfrm rot="2700000">
              <a:off x="-2403660" y="4882476"/>
              <a:ext cx="5421563" cy="3213018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TextBox 6">
              <a:extLst>
                <a:ext uri="{FF2B5EF4-FFF2-40B4-BE49-F238E27FC236}">
                  <a16:creationId xmlns:a16="http://schemas.microsoft.com/office/drawing/2014/main" id="{7E0805C3-8DF2-5055-860A-5350819F6545}"/>
                </a:ext>
              </a:extLst>
            </p:cNvPr>
            <p:cNvSpPr txBox="1"/>
            <p:nvPr/>
          </p:nvSpPr>
          <p:spPr>
            <a:xfrm rot="2700000">
              <a:off x="-2926208" y="6214358"/>
              <a:ext cx="5421563" cy="173503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FE266D6-4201-2EDB-658C-BE6B831A849C}"/>
              </a:ext>
            </a:extLst>
          </p:cNvPr>
          <p:cNvGrpSpPr/>
          <p:nvPr/>
        </p:nvGrpSpPr>
        <p:grpSpPr>
          <a:xfrm>
            <a:off x="1724478" y="2133611"/>
            <a:ext cx="4371522" cy="2533001"/>
            <a:chOff x="2083548" y="1993636"/>
            <a:chExt cx="3475219" cy="1024595"/>
          </a:xfrm>
        </p:grpSpPr>
        <p:sp>
          <p:nvSpPr>
            <p:cNvPr id="44" name="TextBox 19">
              <a:extLst>
                <a:ext uri="{FF2B5EF4-FFF2-40B4-BE49-F238E27FC236}">
                  <a16:creationId xmlns:a16="http://schemas.microsoft.com/office/drawing/2014/main" id="{86489B50-CE10-FC06-0B2C-E268450C0369}"/>
                </a:ext>
              </a:extLst>
            </p:cNvPr>
            <p:cNvSpPr txBox="1"/>
            <p:nvPr/>
          </p:nvSpPr>
          <p:spPr>
            <a:xfrm>
              <a:off x="2083548" y="1993636"/>
              <a:ext cx="3475219" cy="1570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13"/>
                </a:lnSpc>
              </a:pPr>
              <a:r>
                <a:rPr lang="en-US" sz="2000" i="1" dirty="0">
                  <a:solidFill>
                    <a:srgbClr val="48CFAE"/>
                  </a:solidFill>
                  <a:latin typeface="DM Sans Bold"/>
                </a:rPr>
                <a:t>EfficientNetB1 </a:t>
              </a:r>
              <a:r>
                <a:rPr lang="en-US" sz="2000" dirty="0">
                  <a:solidFill>
                    <a:srgbClr val="48CFAE"/>
                  </a:solidFill>
                  <a:latin typeface="DM Sans Bold"/>
                </a:rPr>
                <a:t>Architecture</a:t>
              </a:r>
            </a:p>
          </p:txBody>
        </p:sp>
        <p:sp>
          <p:nvSpPr>
            <p:cNvPr id="45" name="TextBox 18">
              <a:extLst>
                <a:ext uri="{FF2B5EF4-FFF2-40B4-BE49-F238E27FC236}">
                  <a16:creationId xmlns:a16="http://schemas.microsoft.com/office/drawing/2014/main" id="{044E650F-DA1C-6585-08FF-F6621FA52A86}"/>
                </a:ext>
              </a:extLst>
            </p:cNvPr>
            <p:cNvSpPr txBox="1"/>
            <p:nvPr/>
          </p:nvSpPr>
          <p:spPr>
            <a:xfrm>
              <a:off x="2087590" y="2244130"/>
              <a:ext cx="3290298" cy="7741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Scaling technique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Compound coefficient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Decoder blocks in </a:t>
              </a:r>
              <a:r>
                <a:rPr lang="en-US" b="1" dirty="0" err="1">
                  <a:solidFill>
                    <a:srgbClr val="545454"/>
                  </a:solidFill>
                  <a:latin typeface="DM Sans"/>
                </a:rPr>
                <a:t>upsampling</a:t>
              </a: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 network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Convolution layers with </a:t>
              </a:r>
              <a:r>
                <a:rPr lang="en-US" b="1" dirty="0" err="1">
                  <a:solidFill>
                    <a:srgbClr val="545454"/>
                  </a:solidFill>
                  <a:latin typeface="DM Sans"/>
                </a:rPr>
                <a:t>ReLU</a:t>
              </a: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 activation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Batch normalization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1" dirty="0" err="1">
                  <a:solidFill>
                    <a:srgbClr val="545454"/>
                  </a:solidFill>
                  <a:latin typeface="DM Sans"/>
                </a:rPr>
                <a:t>Softmax</a:t>
              </a: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 convolution layer</a:t>
              </a:r>
            </a:p>
            <a:p>
              <a:pPr>
                <a:lnSpc>
                  <a:spcPct val="150000"/>
                </a:lnSpc>
              </a:pPr>
              <a:endParaRPr lang="en-US" b="1" dirty="0">
                <a:solidFill>
                  <a:srgbClr val="545454"/>
                </a:solidFill>
                <a:latin typeface="DM Sans"/>
              </a:endParaRPr>
            </a:p>
          </p:txBody>
        </p:sp>
      </p:grpSp>
      <p:sp>
        <p:nvSpPr>
          <p:cNvPr id="46" name="Freeform 26">
            <a:extLst>
              <a:ext uri="{FF2B5EF4-FFF2-40B4-BE49-F238E27FC236}">
                <a16:creationId xmlns:a16="http://schemas.microsoft.com/office/drawing/2014/main" id="{C16E0BF2-D87E-B402-E192-A5A5A08CE135}"/>
              </a:ext>
            </a:extLst>
          </p:cNvPr>
          <p:cNvSpPr/>
          <p:nvPr/>
        </p:nvSpPr>
        <p:spPr>
          <a:xfrm>
            <a:off x="-308991" y="472917"/>
            <a:ext cx="2523491" cy="384531"/>
          </a:xfrm>
          <a:custGeom>
            <a:avLst/>
            <a:gdLst/>
            <a:ahLst/>
            <a:cxnLst/>
            <a:rect l="l" t="t" r="r" b="b"/>
            <a:pathLst>
              <a:path w="1036060" h="205000">
                <a:moveTo>
                  <a:pt x="102500" y="0"/>
                </a:moveTo>
                <a:lnTo>
                  <a:pt x="933559" y="0"/>
                </a:lnTo>
                <a:cubicBezTo>
                  <a:pt x="990169" y="0"/>
                  <a:pt x="1036060" y="45891"/>
                  <a:pt x="1036060" y="102500"/>
                </a:cubicBezTo>
                <a:lnTo>
                  <a:pt x="1036060" y="102500"/>
                </a:lnTo>
                <a:cubicBezTo>
                  <a:pt x="1036060" y="129685"/>
                  <a:pt x="1025260" y="155756"/>
                  <a:pt x="1006038" y="174979"/>
                </a:cubicBezTo>
                <a:cubicBezTo>
                  <a:pt x="986815" y="194201"/>
                  <a:pt x="960744" y="205000"/>
                  <a:pt x="933559" y="205000"/>
                </a:cubicBezTo>
                <a:lnTo>
                  <a:pt x="102500" y="205000"/>
                </a:lnTo>
                <a:cubicBezTo>
                  <a:pt x="45891" y="205000"/>
                  <a:pt x="0" y="159110"/>
                  <a:pt x="0" y="102500"/>
                </a:cubicBezTo>
                <a:lnTo>
                  <a:pt x="0" y="102500"/>
                </a:lnTo>
                <a:cubicBezTo>
                  <a:pt x="0" y="45891"/>
                  <a:pt x="45891" y="0"/>
                  <a:pt x="102500" y="0"/>
                </a:cubicBezTo>
                <a:close/>
              </a:path>
            </a:pathLst>
          </a:custGeom>
          <a:solidFill>
            <a:srgbClr val="29A8B9"/>
          </a:solidFill>
        </p:spPr>
        <p:txBody>
          <a:bodyPr/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F6CB69-89F3-BC4A-5BE3-18CC48871D87}"/>
              </a:ext>
            </a:extLst>
          </p:cNvPr>
          <p:cNvSpPr txBox="1"/>
          <p:nvPr/>
        </p:nvSpPr>
        <p:spPr>
          <a:xfrm>
            <a:off x="52281" y="494466"/>
            <a:ext cx="252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 USED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8BA3FD44-93A4-1C24-C594-83833368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28258" y="2048863"/>
            <a:ext cx="4708924" cy="23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58A8F1-941B-8648-B365-C0972C09C822}"/>
              </a:ext>
            </a:extLst>
          </p:cNvPr>
          <p:cNvSpPr txBox="1"/>
          <p:nvPr/>
        </p:nvSpPr>
        <p:spPr>
          <a:xfrm>
            <a:off x="7139728" y="5978418"/>
            <a:ext cx="377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EfficientNetB1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0534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4">
            <a:extLst>
              <a:ext uri="{FF2B5EF4-FFF2-40B4-BE49-F238E27FC236}">
                <a16:creationId xmlns:a16="http://schemas.microsoft.com/office/drawing/2014/main" id="{255D76CA-42D5-C8CA-7C85-1E7619DA0B6E}"/>
              </a:ext>
            </a:extLst>
          </p:cNvPr>
          <p:cNvGrpSpPr/>
          <p:nvPr/>
        </p:nvGrpSpPr>
        <p:grpSpPr>
          <a:xfrm rot="2700000">
            <a:off x="-1851886" y="5366240"/>
            <a:ext cx="4297186" cy="2386171"/>
            <a:chOff x="0" y="0"/>
            <a:chExt cx="660400" cy="317500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29703B6C-CFE8-9051-7757-8ECBBB5287BB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9BD6371C-1557-01A2-39E8-61353BE46A28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grpSp>
        <p:nvGrpSpPr>
          <p:cNvPr id="19" name="Group 19"/>
          <p:cNvGrpSpPr/>
          <p:nvPr/>
        </p:nvGrpSpPr>
        <p:grpSpPr>
          <a:xfrm rot="-2700000">
            <a:off x="9356436" y="-2727663"/>
            <a:ext cx="4943599" cy="2376730"/>
            <a:chOff x="0" y="0"/>
            <a:chExt cx="660400" cy="3175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sp>
        <p:nvSpPr>
          <p:cNvPr id="22" name="AutoShape 22"/>
          <p:cNvSpPr/>
          <p:nvPr/>
        </p:nvSpPr>
        <p:spPr>
          <a:xfrm flipV="1">
            <a:off x="11186236" y="-2215901"/>
            <a:ext cx="3421801" cy="345681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 flipV="1">
            <a:off x="11394688" y="-1975694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 flipV="1">
            <a:off x="11633668" y="-1741485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 flipV="1">
            <a:off x="11891180" y="-1539298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 flipV="1">
            <a:off x="12184297" y="-1214835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4CD98839-D632-B659-BC93-F0451F87184C}"/>
              </a:ext>
            </a:extLst>
          </p:cNvPr>
          <p:cNvGrpSpPr/>
          <p:nvPr/>
        </p:nvGrpSpPr>
        <p:grpSpPr>
          <a:xfrm rot="2700000">
            <a:off x="-2115672" y="5188283"/>
            <a:ext cx="4845589" cy="2742082"/>
            <a:chOff x="0" y="0"/>
            <a:chExt cx="660400" cy="317500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296C8C2-59A7-D0A1-7E0F-9E34A5D367A4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6">
              <a:extLst>
                <a:ext uri="{FF2B5EF4-FFF2-40B4-BE49-F238E27FC236}">
                  <a16:creationId xmlns:a16="http://schemas.microsoft.com/office/drawing/2014/main" id="{5750BFD1-190B-624A-D41D-AFC053DCB8DD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3E6E9A1-6952-8B69-7534-6AFD8F957300}"/>
              </a:ext>
            </a:extLst>
          </p:cNvPr>
          <p:cNvGrpSpPr/>
          <p:nvPr/>
        </p:nvGrpSpPr>
        <p:grpSpPr>
          <a:xfrm>
            <a:off x="-1299387" y="3878683"/>
            <a:ext cx="3213018" cy="6014451"/>
            <a:chOff x="-1299387" y="3778203"/>
            <a:chExt cx="3213018" cy="6014451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736E4FF3-A380-9E97-EE38-2011A144D7FE}"/>
                </a:ext>
              </a:extLst>
            </p:cNvPr>
            <p:cNvSpPr/>
            <p:nvPr/>
          </p:nvSpPr>
          <p:spPr>
            <a:xfrm rot="2700000">
              <a:off x="-2403660" y="4882476"/>
              <a:ext cx="5421563" cy="3213018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TextBox 6">
              <a:extLst>
                <a:ext uri="{FF2B5EF4-FFF2-40B4-BE49-F238E27FC236}">
                  <a16:creationId xmlns:a16="http://schemas.microsoft.com/office/drawing/2014/main" id="{7E0805C3-8DF2-5055-860A-5350819F6545}"/>
                </a:ext>
              </a:extLst>
            </p:cNvPr>
            <p:cNvSpPr txBox="1"/>
            <p:nvPr/>
          </p:nvSpPr>
          <p:spPr>
            <a:xfrm rot="2700000">
              <a:off x="-2926208" y="6214358"/>
              <a:ext cx="5421563" cy="173503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FE266D6-4201-2EDB-658C-BE6B831A849C}"/>
              </a:ext>
            </a:extLst>
          </p:cNvPr>
          <p:cNvGrpSpPr/>
          <p:nvPr/>
        </p:nvGrpSpPr>
        <p:grpSpPr>
          <a:xfrm>
            <a:off x="1724478" y="2133609"/>
            <a:ext cx="4371522" cy="867736"/>
            <a:chOff x="2083548" y="1993636"/>
            <a:chExt cx="3475219" cy="350998"/>
          </a:xfrm>
        </p:grpSpPr>
        <p:sp>
          <p:nvSpPr>
            <p:cNvPr id="44" name="TextBox 19">
              <a:extLst>
                <a:ext uri="{FF2B5EF4-FFF2-40B4-BE49-F238E27FC236}">
                  <a16:creationId xmlns:a16="http://schemas.microsoft.com/office/drawing/2014/main" id="{86489B50-CE10-FC06-0B2C-E268450C0369}"/>
                </a:ext>
              </a:extLst>
            </p:cNvPr>
            <p:cNvSpPr txBox="1"/>
            <p:nvPr/>
          </p:nvSpPr>
          <p:spPr>
            <a:xfrm>
              <a:off x="2083548" y="1993636"/>
              <a:ext cx="3475219" cy="1307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13"/>
                </a:lnSpc>
              </a:pPr>
              <a:endParaRPr lang="en-US" sz="2000" dirty="0">
                <a:solidFill>
                  <a:srgbClr val="48CFAE"/>
                </a:solidFill>
                <a:latin typeface="DM Sans Bold"/>
              </a:endParaRPr>
            </a:p>
          </p:txBody>
        </p:sp>
        <p:sp>
          <p:nvSpPr>
            <p:cNvPr id="45" name="TextBox 18">
              <a:extLst>
                <a:ext uri="{FF2B5EF4-FFF2-40B4-BE49-F238E27FC236}">
                  <a16:creationId xmlns:a16="http://schemas.microsoft.com/office/drawing/2014/main" id="{044E650F-DA1C-6585-08FF-F6621FA52A86}"/>
                </a:ext>
              </a:extLst>
            </p:cNvPr>
            <p:cNvSpPr txBox="1"/>
            <p:nvPr/>
          </p:nvSpPr>
          <p:spPr>
            <a:xfrm>
              <a:off x="2087590" y="2244130"/>
              <a:ext cx="3290298" cy="1005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b="1" dirty="0">
                <a:solidFill>
                  <a:srgbClr val="545454"/>
                </a:solidFill>
                <a:latin typeface="DM Sans"/>
              </a:endParaRPr>
            </a:p>
          </p:txBody>
        </p:sp>
      </p:grpSp>
      <p:sp>
        <p:nvSpPr>
          <p:cNvPr id="46" name="Freeform 26">
            <a:extLst>
              <a:ext uri="{FF2B5EF4-FFF2-40B4-BE49-F238E27FC236}">
                <a16:creationId xmlns:a16="http://schemas.microsoft.com/office/drawing/2014/main" id="{C16E0BF2-D87E-B402-E192-A5A5A08CE135}"/>
              </a:ext>
            </a:extLst>
          </p:cNvPr>
          <p:cNvSpPr/>
          <p:nvPr/>
        </p:nvSpPr>
        <p:spPr>
          <a:xfrm>
            <a:off x="-308991" y="494466"/>
            <a:ext cx="3154558" cy="362982"/>
          </a:xfrm>
          <a:custGeom>
            <a:avLst/>
            <a:gdLst/>
            <a:ahLst/>
            <a:cxnLst/>
            <a:rect l="l" t="t" r="r" b="b"/>
            <a:pathLst>
              <a:path w="1036060" h="205000">
                <a:moveTo>
                  <a:pt x="102500" y="0"/>
                </a:moveTo>
                <a:lnTo>
                  <a:pt x="933559" y="0"/>
                </a:lnTo>
                <a:cubicBezTo>
                  <a:pt x="990169" y="0"/>
                  <a:pt x="1036060" y="45891"/>
                  <a:pt x="1036060" y="102500"/>
                </a:cubicBezTo>
                <a:lnTo>
                  <a:pt x="1036060" y="102500"/>
                </a:lnTo>
                <a:cubicBezTo>
                  <a:pt x="1036060" y="129685"/>
                  <a:pt x="1025260" y="155756"/>
                  <a:pt x="1006038" y="174979"/>
                </a:cubicBezTo>
                <a:cubicBezTo>
                  <a:pt x="986815" y="194201"/>
                  <a:pt x="960744" y="205000"/>
                  <a:pt x="933559" y="205000"/>
                </a:cubicBezTo>
                <a:lnTo>
                  <a:pt x="102500" y="205000"/>
                </a:lnTo>
                <a:cubicBezTo>
                  <a:pt x="45891" y="205000"/>
                  <a:pt x="0" y="159110"/>
                  <a:pt x="0" y="102500"/>
                </a:cubicBezTo>
                <a:lnTo>
                  <a:pt x="0" y="102500"/>
                </a:lnTo>
                <a:cubicBezTo>
                  <a:pt x="0" y="45891"/>
                  <a:pt x="45891" y="0"/>
                  <a:pt x="102500" y="0"/>
                </a:cubicBezTo>
                <a:close/>
              </a:path>
            </a:pathLst>
          </a:custGeom>
          <a:solidFill>
            <a:srgbClr val="29A8B9"/>
          </a:solidFill>
        </p:spPr>
        <p:txBody>
          <a:bodyPr/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F6CB69-89F3-BC4A-5BE3-18CC48871D87}"/>
              </a:ext>
            </a:extLst>
          </p:cNvPr>
          <p:cNvSpPr txBox="1"/>
          <p:nvPr/>
        </p:nvSpPr>
        <p:spPr>
          <a:xfrm>
            <a:off x="0" y="494466"/>
            <a:ext cx="31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and Validation Loss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A3AC31-500C-1DE4-DA09-2EA12114F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27666"/>
              </p:ext>
            </p:extLst>
          </p:nvPr>
        </p:nvGraphicFramePr>
        <p:xfrm>
          <a:off x="2090714" y="984914"/>
          <a:ext cx="8962263" cy="554122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987421">
                  <a:extLst>
                    <a:ext uri="{9D8B030D-6E8A-4147-A177-3AD203B41FA5}">
                      <a16:colId xmlns:a16="http://schemas.microsoft.com/office/drawing/2014/main" val="2729678992"/>
                    </a:ext>
                  </a:extLst>
                </a:gridCol>
                <a:gridCol w="2987421">
                  <a:extLst>
                    <a:ext uri="{9D8B030D-6E8A-4147-A177-3AD203B41FA5}">
                      <a16:colId xmlns:a16="http://schemas.microsoft.com/office/drawing/2014/main" val="3951646981"/>
                    </a:ext>
                  </a:extLst>
                </a:gridCol>
                <a:gridCol w="2987421">
                  <a:extLst>
                    <a:ext uri="{9D8B030D-6E8A-4147-A177-3AD203B41FA5}">
                      <a16:colId xmlns:a16="http://schemas.microsoft.com/office/drawing/2014/main" val="627271801"/>
                    </a:ext>
                  </a:extLst>
                </a:gridCol>
              </a:tblGrid>
              <a:tr h="6519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Architecture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Augmented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Augmented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502999"/>
                  </a:ext>
                </a:extLst>
              </a:tr>
              <a:tr h="1629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ResNet50</a:t>
                      </a:r>
                      <a:endParaRPr lang="en-US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252982"/>
                  </a:ext>
                </a:extLst>
              </a:tr>
              <a:tr h="1629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ResNet50V2</a:t>
                      </a:r>
                      <a:endParaRPr lang="en-US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048830"/>
                  </a:ext>
                </a:extLst>
              </a:tr>
              <a:tr h="1629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ResNet101</a:t>
                      </a:r>
                    </a:p>
                    <a:p>
                      <a:pPr algn="ctr"/>
                      <a:endParaRPr lang="en-US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0760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AB75180-0633-4885-F267-743E2353E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63" y="1669634"/>
            <a:ext cx="2615305" cy="1571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F4957-04C2-F18E-C8E2-D58C49669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771" y="1669633"/>
            <a:ext cx="2589955" cy="1571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BF86B5-77AB-703C-F6B4-5A4FE8750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263" y="3299629"/>
            <a:ext cx="2615304" cy="1555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7D5FEB-18F9-6ADE-B07E-26F8868DA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771" y="3299629"/>
            <a:ext cx="2589955" cy="15551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01A3C4-4877-CB6E-4150-9551FA0CC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263" y="4957398"/>
            <a:ext cx="2615303" cy="14985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6C51CA-BAB2-FBF9-836E-7EBF6BBB0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1460" y="4972549"/>
            <a:ext cx="2615303" cy="14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5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4">
            <a:extLst>
              <a:ext uri="{FF2B5EF4-FFF2-40B4-BE49-F238E27FC236}">
                <a16:creationId xmlns:a16="http://schemas.microsoft.com/office/drawing/2014/main" id="{255D76CA-42D5-C8CA-7C85-1E7619DA0B6E}"/>
              </a:ext>
            </a:extLst>
          </p:cNvPr>
          <p:cNvGrpSpPr/>
          <p:nvPr/>
        </p:nvGrpSpPr>
        <p:grpSpPr>
          <a:xfrm rot="2700000">
            <a:off x="-1851886" y="5366240"/>
            <a:ext cx="4297186" cy="2386171"/>
            <a:chOff x="0" y="0"/>
            <a:chExt cx="660400" cy="317500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29703B6C-CFE8-9051-7757-8ECBBB5287BB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9BD6371C-1557-01A2-39E8-61353BE46A28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grpSp>
        <p:nvGrpSpPr>
          <p:cNvPr id="19" name="Group 19"/>
          <p:cNvGrpSpPr/>
          <p:nvPr/>
        </p:nvGrpSpPr>
        <p:grpSpPr>
          <a:xfrm rot="-2700000">
            <a:off x="9356436" y="-2727663"/>
            <a:ext cx="4943599" cy="2376730"/>
            <a:chOff x="0" y="0"/>
            <a:chExt cx="660400" cy="3175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sp>
        <p:nvSpPr>
          <p:cNvPr id="22" name="AutoShape 22"/>
          <p:cNvSpPr/>
          <p:nvPr/>
        </p:nvSpPr>
        <p:spPr>
          <a:xfrm flipV="1">
            <a:off x="11186236" y="-2215901"/>
            <a:ext cx="3421801" cy="345681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 flipV="1">
            <a:off x="11394688" y="-1975694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 flipV="1">
            <a:off x="11633668" y="-1741485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 flipV="1">
            <a:off x="11891180" y="-1539298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 flipV="1">
            <a:off x="12184297" y="-1214835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4CD98839-D632-B659-BC93-F0451F87184C}"/>
              </a:ext>
            </a:extLst>
          </p:cNvPr>
          <p:cNvGrpSpPr/>
          <p:nvPr/>
        </p:nvGrpSpPr>
        <p:grpSpPr>
          <a:xfrm rot="2700000">
            <a:off x="-2115672" y="5188283"/>
            <a:ext cx="4845589" cy="2742082"/>
            <a:chOff x="0" y="0"/>
            <a:chExt cx="660400" cy="317500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296C8C2-59A7-D0A1-7E0F-9E34A5D367A4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6">
              <a:extLst>
                <a:ext uri="{FF2B5EF4-FFF2-40B4-BE49-F238E27FC236}">
                  <a16:creationId xmlns:a16="http://schemas.microsoft.com/office/drawing/2014/main" id="{5750BFD1-190B-624A-D41D-AFC053DCB8DD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3E6E9A1-6952-8B69-7534-6AFD8F957300}"/>
              </a:ext>
            </a:extLst>
          </p:cNvPr>
          <p:cNvGrpSpPr/>
          <p:nvPr/>
        </p:nvGrpSpPr>
        <p:grpSpPr>
          <a:xfrm>
            <a:off x="-1299387" y="3878683"/>
            <a:ext cx="3213018" cy="6014451"/>
            <a:chOff x="-1299387" y="3778203"/>
            <a:chExt cx="3213018" cy="6014451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736E4FF3-A380-9E97-EE38-2011A144D7FE}"/>
                </a:ext>
              </a:extLst>
            </p:cNvPr>
            <p:cNvSpPr/>
            <p:nvPr/>
          </p:nvSpPr>
          <p:spPr>
            <a:xfrm rot="2700000">
              <a:off x="-2403660" y="4882476"/>
              <a:ext cx="5421563" cy="3213018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TextBox 6">
              <a:extLst>
                <a:ext uri="{FF2B5EF4-FFF2-40B4-BE49-F238E27FC236}">
                  <a16:creationId xmlns:a16="http://schemas.microsoft.com/office/drawing/2014/main" id="{7E0805C3-8DF2-5055-860A-5350819F6545}"/>
                </a:ext>
              </a:extLst>
            </p:cNvPr>
            <p:cNvSpPr txBox="1"/>
            <p:nvPr/>
          </p:nvSpPr>
          <p:spPr>
            <a:xfrm rot="2700000">
              <a:off x="-2926208" y="6214358"/>
              <a:ext cx="5421563" cy="173503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FE266D6-4201-2EDB-658C-BE6B831A849C}"/>
              </a:ext>
            </a:extLst>
          </p:cNvPr>
          <p:cNvGrpSpPr/>
          <p:nvPr/>
        </p:nvGrpSpPr>
        <p:grpSpPr>
          <a:xfrm>
            <a:off x="1724478" y="2133609"/>
            <a:ext cx="4371522" cy="867736"/>
            <a:chOff x="2083548" y="1993636"/>
            <a:chExt cx="3475219" cy="350998"/>
          </a:xfrm>
        </p:grpSpPr>
        <p:sp>
          <p:nvSpPr>
            <p:cNvPr id="44" name="TextBox 19">
              <a:extLst>
                <a:ext uri="{FF2B5EF4-FFF2-40B4-BE49-F238E27FC236}">
                  <a16:creationId xmlns:a16="http://schemas.microsoft.com/office/drawing/2014/main" id="{86489B50-CE10-FC06-0B2C-E268450C0369}"/>
                </a:ext>
              </a:extLst>
            </p:cNvPr>
            <p:cNvSpPr txBox="1"/>
            <p:nvPr/>
          </p:nvSpPr>
          <p:spPr>
            <a:xfrm>
              <a:off x="2083548" y="1993636"/>
              <a:ext cx="3475219" cy="1307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13"/>
                </a:lnSpc>
              </a:pPr>
              <a:endParaRPr lang="en-US" sz="2000" dirty="0">
                <a:solidFill>
                  <a:srgbClr val="48CFAE"/>
                </a:solidFill>
                <a:latin typeface="DM Sans Bold"/>
              </a:endParaRPr>
            </a:p>
          </p:txBody>
        </p:sp>
        <p:sp>
          <p:nvSpPr>
            <p:cNvPr id="45" name="TextBox 18">
              <a:extLst>
                <a:ext uri="{FF2B5EF4-FFF2-40B4-BE49-F238E27FC236}">
                  <a16:creationId xmlns:a16="http://schemas.microsoft.com/office/drawing/2014/main" id="{044E650F-DA1C-6585-08FF-F6621FA52A86}"/>
                </a:ext>
              </a:extLst>
            </p:cNvPr>
            <p:cNvSpPr txBox="1"/>
            <p:nvPr/>
          </p:nvSpPr>
          <p:spPr>
            <a:xfrm>
              <a:off x="2087590" y="2244130"/>
              <a:ext cx="3290298" cy="1005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b="1" dirty="0">
                <a:solidFill>
                  <a:srgbClr val="545454"/>
                </a:solidFill>
                <a:latin typeface="DM Sans"/>
              </a:endParaRPr>
            </a:p>
          </p:txBody>
        </p:sp>
      </p:grpSp>
      <p:sp>
        <p:nvSpPr>
          <p:cNvPr id="46" name="Freeform 26">
            <a:extLst>
              <a:ext uri="{FF2B5EF4-FFF2-40B4-BE49-F238E27FC236}">
                <a16:creationId xmlns:a16="http://schemas.microsoft.com/office/drawing/2014/main" id="{C16E0BF2-D87E-B402-E192-A5A5A08CE135}"/>
              </a:ext>
            </a:extLst>
          </p:cNvPr>
          <p:cNvSpPr/>
          <p:nvPr/>
        </p:nvSpPr>
        <p:spPr>
          <a:xfrm>
            <a:off x="-308991" y="494466"/>
            <a:ext cx="3154558" cy="362982"/>
          </a:xfrm>
          <a:custGeom>
            <a:avLst/>
            <a:gdLst/>
            <a:ahLst/>
            <a:cxnLst/>
            <a:rect l="l" t="t" r="r" b="b"/>
            <a:pathLst>
              <a:path w="1036060" h="205000">
                <a:moveTo>
                  <a:pt x="102500" y="0"/>
                </a:moveTo>
                <a:lnTo>
                  <a:pt x="933559" y="0"/>
                </a:lnTo>
                <a:cubicBezTo>
                  <a:pt x="990169" y="0"/>
                  <a:pt x="1036060" y="45891"/>
                  <a:pt x="1036060" y="102500"/>
                </a:cubicBezTo>
                <a:lnTo>
                  <a:pt x="1036060" y="102500"/>
                </a:lnTo>
                <a:cubicBezTo>
                  <a:pt x="1036060" y="129685"/>
                  <a:pt x="1025260" y="155756"/>
                  <a:pt x="1006038" y="174979"/>
                </a:cubicBezTo>
                <a:cubicBezTo>
                  <a:pt x="986815" y="194201"/>
                  <a:pt x="960744" y="205000"/>
                  <a:pt x="933559" y="205000"/>
                </a:cubicBezTo>
                <a:lnTo>
                  <a:pt x="102500" y="205000"/>
                </a:lnTo>
                <a:cubicBezTo>
                  <a:pt x="45891" y="205000"/>
                  <a:pt x="0" y="159110"/>
                  <a:pt x="0" y="102500"/>
                </a:cubicBezTo>
                <a:lnTo>
                  <a:pt x="0" y="102500"/>
                </a:lnTo>
                <a:cubicBezTo>
                  <a:pt x="0" y="45891"/>
                  <a:pt x="45891" y="0"/>
                  <a:pt x="102500" y="0"/>
                </a:cubicBezTo>
                <a:close/>
              </a:path>
            </a:pathLst>
          </a:custGeom>
          <a:solidFill>
            <a:srgbClr val="29A8B9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F6CB69-89F3-BC4A-5BE3-18CC48871D87}"/>
              </a:ext>
            </a:extLst>
          </p:cNvPr>
          <p:cNvSpPr txBox="1"/>
          <p:nvPr/>
        </p:nvSpPr>
        <p:spPr>
          <a:xfrm>
            <a:off x="-15874" y="488116"/>
            <a:ext cx="31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and Validation Loss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A3AC31-500C-1DE4-DA09-2EA12114F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24321"/>
              </p:ext>
            </p:extLst>
          </p:nvPr>
        </p:nvGraphicFramePr>
        <p:xfrm>
          <a:off x="1476763" y="1028879"/>
          <a:ext cx="9813699" cy="480019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271233">
                  <a:extLst>
                    <a:ext uri="{9D8B030D-6E8A-4147-A177-3AD203B41FA5}">
                      <a16:colId xmlns:a16="http://schemas.microsoft.com/office/drawing/2014/main" val="2729678992"/>
                    </a:ext>
                  </a:extLst>
                </a:gridCol>
                <a:gridCol w="3271233">
                  <a:extLst>
                    <a:ext uri="{9D8B030D-6E8A-4147-A177-3AD203B41FA5}">
                      <a16:colId xmlns:a16="http://schemas.microsoft.com/office/drawing/2014/main" val="3951646981"/>
                    </a:ext>
                  </a:extLst>
                </a:gridCol>
                <a:gridCol w="3271233">
                  <a:extLst>
                    <a:ext uri="{9D8B030D-6E8A-4147-A177-3AD203B41FA5}">
                      <a16:colId xmlns:a16="http://schemas.microsoft.com/office/drawing/2014/main" val="627271801"/>
                    </a:ext>
                  </a:extLst>
                </a:gridCol>
              </a:tblGrid>
              <a:tr h="8000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Architecture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Augmented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Augmented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502999"/>
                  </a:ext>
                </a:extLst>
              </a:tr>
              <a:tr h="20000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MobileNet</a:t>
                      </a:r>
                    </a:p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252982"/>
                  </a:ext>
                </a:extLst>
              </a:tr>
              <a:tr h="20000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EfficientNetB1</a:t>
                      </a:r>
                    </a:p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04883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4B26C9E-B304-B130-79D2-DCC5A33CA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459" y="1877004"/>
            <a:ext cx="2988306" cy="1904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216B6A-9369-56AD-2FDA-CBBC25BC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681" y="1877005"/>
            <a:ext cx="2983451" cy="1882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196EBB-C960-9298-20C5-10610DFD1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59" y="3898895"/>
            <a:ext cx="2988306" cy="1819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89C4AF-D670-9787-055C-965522B4B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9681" y="3898895"/>
            <a:ext cx="2983451" cy="18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53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EC12A17-AD4C-31B6-259C-DBA142593FEB}"/>
              </a:ext>
            </a:extLst>
          </p:cNvPr>
          <p:cNvSpPr/>
          <p:nvPr/>
        </p:nvSpPr>
        <p:spPr>
          <a:xfrm>
            <a:off x="0" y="0"/>
            <a:ext cx="12192000" cy="999067"/>
          </a:xfrm>
          <a:prstGeom prst="rect">
            <a:avLst/>
          </a:prstGeom>
          <a:solidFill>
            <a:srgbClr val="0B596B"/>
          </a:solidFill>
          <a:ln>
            <a:solidFill>
              <a:srgbClr val="0B59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44165E4-8E2D-5E3E-F1F3-34175039AA7E}"/>
              </a:ext>
            </a:extLst>
          </p:cNvPr>
          <p:cNvGrpSpPr/>
          <p:nvPr/>
        </p:nvGrpSpPr>
        <p:grpSpPr>
          <a:xfrm>
            <a:off x="-5224" y="625827"/>
            <a:ext cx="3521954" cy="784579"/>
            <a:chOff x="0" y="383822"/>
            <a:chExt cx="2829604" cy="530578"/>
          </a:xfrm>
          <a:solidFill>
            <a:srgbClr val="93CDDD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50A89A8-8EFE-0C5E-9C6A-66B8ACC92722}"/>
                </a:ext>
              </a:extLst>
            </p:cNvPr>
            <p:cNvSpPr/>
            <p:nvPr/>
          </p:nvSpPr>
          <p:spPr>
            <a:xfrm>
              <a:off x="0" y="383822"/>
              <a:ext cx="2530448" cy="530578"/>
            </a:xfrm>
            <a:prstGeom prst="rect">
              <a:avLst/>
            </a:prstGeom>
            <a:grpFill/>
            <a:ln>
              <a:solidFill>
                <a:srgbClr val="93CDD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A272C23D-6AB2-3C15-CA3E-A6F6EF0621F6}"/>
                </a:ext>
              </a:extLst>
            </p:cNvPr>
            <p:cNvSpPr/>
            <p:nvPr/>
          </p:nvSpPr>
          <p:spPr>
            <a:xfrm>
              <a:off x="2231293" y="383822"/>
              <a:ext cx="598311" cy="530578"/>
            </a:xfrm>
            <a:prstGeom prst="flowChartConnector">
              <a:avLst/>
            </a:prstGeom>
            <a:grpFill/>
            <a:ln>
              <a:solidFill>
                <a:srgbClr val="93CDD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BDEB439-62F4-2756-4198-74E3D3B0EFAA}"/>
              </a:ext>
            </a:extLst>
          </p:cNvPr>
          <p:cNvSpPr txBox="1"/>
          <p:nvPr/>
        </p:nvSpPr>
        <p:spPr>
          <a:xfrm>
            <a:off x="513271" y="794915"/>
            <a:ext cx="271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Freeform 12"/>
          <p:cNvSpPr/>
          <p:nvPr/>
        </p:nvSpPr>
        <p:spPr>
          <a:xfrm rot="-10800000">
            <a:off x="6351" y="469610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722540" y="47151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" y="54376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1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5400000">
            <a:off x="722540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10800000">
            <a:off x="2214501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937040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F19A8654-CAE6-0B20-1190-F645E897A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24161"/>
              </p:ext>
            </p:extLst>
          </p:nvPr>
        </p:nvGraphicFramePr>
        <p:xfrm>
          <a:off x="1872279" y="2592493"/>
          <a:ext cx="8310880" cy="25672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82765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70910567"/>
                    </a:ext>
                  </a:extLst>
                </a:gridCol>
                <a:gridCol w="2892214">
                  <a:extLst>
                    <a:ext uri="{9D8B030D-6E8A-4147-A177-3AD203B41FA5}">
                      <a16:colId xmlns:a16="http://schemas.microsoft.com/office/drawing/2014/main" val="1038655626"/>
                    </a:ext>
                  </a:extLst>
                </a:gridCol>
              </a:tblGrid>
              <a:tr h="427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Model</a:t>
                      </a:r>
                      <a:endParaRPr lang="en-US" sz="1200" b="1" kern="100" dirty="0">
                        <a:effectLst/>
                        <a:latin typeface="DM Sans Bold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Accuracy on FOOD-101</a:t>
                      </a:r>
                      <a:endParaRPr lang="en-US" sz="1200" b="1" kern="100" dirty="0">
                        <a:effectLst/>
                        <a:latin typeface="DM Sans Bold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Accuracy on Augmented FOOD-101</a:t>
                      </a:r>
                      <a:endParaRPr lang="en-US" sz="1200" b="1" kern="100" dirty="0">
                        <a:effectLst/>
                        <a:latin typeface="DM Sans Bold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788918"/>
                  </a:ext>
                </a:extLst>
              </a:tr>
              <a:tr h="427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MobileNet</a:t>
                      </a:r>
                      <a:endParaRPr lang="en-US" sz="1200" kern="100">
                        <a:effectLst/>
                        <a:latin typeface="DM Sans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95%</a:t>
                      </a:r>
                      <a:endParaRPr lang="en-US" sz="1200" kern="100">
                        <a:effectLst/>
                        <a:latin typeface="DM Sans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94.25%</a:t>
                      </a:r>
                      <a:endParaRPr lang="en-US" sz="1200" kern="100" dirty="0">
                        <a:effectLst/>
                        <a:latin typeface="DM Sans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685287"/>
                  </a:ext>
                </a:extLst>
              </a:tr>
              <a:tr h="427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ResNet50</a:t>
                      </a:r>
                      <a:endParaRPr lang="en-US" sz="1200" kern="100">
                        <a:effectLst/>
                        <a:latin typeface="DM Sans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94%</a:t>
                      </a:r>
                      <a:endParaRPr lang="en-US" sz="1200" kern="100">
                        <a:effectLst/>
                        <a:latin typeface="DM Sans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95.84%</a:t>
                      </a:r>
                      <a:endParaRPr lang="en-US" sz="1200" kern="100">
                        <a:effectLst/>
                        <a:latin typeface="DM Sans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841540"/>
                  </a:ext>
                </a:extLst>
              </a:tr>
              <a:tr h="427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ResNet50V2</a:t>
                      </a:r>
                      <a:endParaRPr lang="en-US" sz="1200" kern="100">
                        <a:effectLst/>
                        <a:latin typeface="DM Sans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80%</a:t>
                      </a:r>
                      <a:endParaRPr lang="en-US" sz="1200" kern="100">
                        <a:effectLst/>
                        <a:latin typeface="DM Sans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85.97%</a:t>
                      </a:r>
                      <a:endParaRPr lang="en-US" sz="1200" kern="100">
                        <a:effectLst/>
                        <a:latin typeface="DM Sans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482079"/>
                  </a:ext>
                </a:extLst>
              </a:tr>
              <a:tr h="427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ResNet101</a:t>
                      </a:r>
                      <a:endParaRPr lang="en-US" sz="1200" kern="100">
                        <a:effectLst/>
                        <a:latin typeface="DM Sans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76%</a:t>
                      </a:r>
                      <a:endParaRPr lang="en-US" sz="1200" kern="100">
                        <a:effectLst/>
                        <a:latin typeface="DM Sans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79.77%</a:t>
                      </a:r>
                      <a:endParaRPr lang="en-US" sz="1200" kern="100">
                        <a:effectLst/>
                        <a:latin typeface="DM Sans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442835"/>
                  </a:ext>
                </a:extLst>
              </a:tr>
              <a:tr h="427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EfficientNetB1</a:t>
                      </a:r>
                      <a:endParaRPr lang="en-US" sz="1200" kern="100" dirty="0">
                        <a:effectLst/>
                        <a:latin typeface="DM Sans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89%</a:t>
                      </a:r>
                      <a:endParaRPr lang="en-US" sz="1200" kern="100">
                        <a:effectLst/>
                        <a:latin typeface="DM Sans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96.13%</a:t>
                      </a:r>
                      <a:endParaRPr lang="en-US" sz="1200" kern="100" dirty="0">
                        <a:effectLst/>
                        <a:latin typeface="DM Sans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722198"/>
                  </a:ext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E5F1AD1D-7316-643C-C973-964EC08BAE41}"/>
              </a:ext>
            </a:extLst>
          </p:cNvPr>
          <p:cNvGrpSpPr/>
          <p:nvPr/>
        </p:nvGrpSpPr>
        <p:grpSpPr>
          <a:xfrm rot="16200000">
            <a:off x="9663114" y="637798"/>
            <a:ext cx="2167617" cy="2890157"/>
            <a:chOff x="10024383" y="3969322"/>
            <a:chExt cx="2167617" cy="2890157"/>
          </a:xfrm>
        </p:grpSpPr>
        <p:sp>
          <p:nvSpPr>
            <p:cNvPr id="47" name="Freeform 53">
              <a:extLst>
                <a:ext uri="{FF2B5EF4-FFF2-40B4-BE49-F238E27FC236}">
                  <a16:creationId xmlns:a16="http://schemas.microsoft.com/office/drawing/2014/main" id="{DD7A5FF8-620F-7750-7467-CFF3E2859AE8}"/>
                </a:ext>
              </a:extLst>
            </p:cNvPr>
            <p:cNvSpPr/>
            <p:nvPr/>
          </p:nvSpPr>
          <p:spPr>
            <a:xfrm>
              <a:off x="11469461" y="4691861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4">
              <a:extLst>
                <a:ext uri="{FF2B5EF4-FFF2-40B4-BE49-F238E27FC236}">
                  <a16:creationId xmlns:a16="http://schemas.microsoft.com/office/drawing/2014/main" id="{7A83B5FD-4F00-FE95-9F02-AF925DC04054}"/>
                </a:ext>
              </a:extLst>
            </p:cNvPr>
            <p:cNvSpPr/>
            <p:nvPr/>
          </p:nvSpPr>
          <p:spPr>
            <a:xfrm>
              <a:off x="11469461" y="5414401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5">
              <a:extLst>
                <a:ext uri="{FF2B5EF4-FFF2-40B4-BE49-F238E27FC236}">
                  <a16:creationId xmlns:a16="http://schemas.microsoft.com/office/drawing/2014/main" id="{F1F2854C-AE88-0778-F932-6CFF2CE810EE}"/>
                </a:ext>
              </a:extLst>
            </p:cNvPr>
            <p:cNvSpPr/>
            <p:nvPr/>
          </p:nvSpPr>
          <p:spPr>
            <a:xfrm rot="5400000" flipH="1" flipV="1">
              <a:off x="11469461" y="6136940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1083809" y="1083809"/>
                  </a:moveTo>
                  <a:lnTo>
                    <a:pt x="0" y="1083809"/>
                  </a:lnTo>
                  <a:lnTo>
                    <a:pt x="0" y="0"/>
                  </a:lnTo>
                  <a:lnTo>
                    <a:pt x="1083809" y="0"/>
                  </a:lnTo>
                  <a:lnTo>
                    <a:pt x="1083809" y="108380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6">
              <a:extLst>
                <a:ext uri="{FF2B5EF4-FFF2-40B4-BE49-F238E27FC236}">
                  <a16:creationId xmlns:a16="http://schemas.microsoft.com/office/drawing/2014/main" id="{95C7AB7C-7A62-FE0F-0373-AFEE415396DE}"/>
                </a:ext>
              </a:extLst>
            </p:cNvPr>
            <p:cNvSpPr/>
            <p:nvPr/>
          </p:nvSpPr>
          <p:spPr>
            <a:xfrm>
              <a:off x="10746922" y="3969322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7">
              <a:extLst>
                <a:ext uri="{FF2B5EF4-FFF2-40B4-BE49-F238E27FC236}">
                  <a16:creationId xmlns:a16="http://schemas.microsoft.com/office/drawing/2014/main" id="{190B762B-5519-9296-F907-75C1850B704C}"/>
                </a:ext>
              </a:extLst>
            </p:cNvPr>
            <p:cNvSpPr/>
            <p:nvPr/>
          </p:nvSpPr>
          <p:spPr>
            <a:xfrm>
              <a:off x="10746922" y="4691861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8">
              <a:extLst>
                <a:ext uri="{FF2B5EF4-FFF2-40B4-BE49-F238E27FC236}">
                  <a16:creationId xmlns:a16="http://schemas.microsoft.com/office/drawing/2014/main" id="{D9451064-0CD6-30AD-D8DA-84AB55F5B29F}"/>
                </a:ext>
              </a:extLst>
            </p:cNvPr>
            <p:cNvSpPr/>
            <p:nvPr/>
          </p:nvSpPr>
          <p:spPr>
            <a:xfrm rot="5400000">
              <a:off x="10024383" y="5414401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9">
              <a:extLst>
                <a:ext uri="{FF2B5EF4-FFF2-40B4-BE49-F238E27FC236}">
                  <a16:creationId xmlns:a16="http://schemas.microsoft.com/office/drawing/2014/main" id="{B4931B59-DDD9-1081-B31A-D3E068235EFF}"/>
                </a:ext>
              </a:extLst>
            </p:cNvPr>
            <p:cNvSpPr/>
            <p:nvPr/>
          </p:nvSpPr>
          <p:spPr>
            <a:xfrm rot="-10800000">
              <a:off x="10746922" y="6136940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60">
              <a:extLst>
                <a:ext uri="{FF2B5EF4-FFF2-40B4-BE49-F238E27FC236}">
                  <a16:creationId xmlns:a16="http://schemas.microsoft.com/office/drawing/2014/main" id="{CB6FAD9D-33F7-8DF8-86E2-AD67BF4CB29D}"/>
                </a:ext>
              </a:extLst>
            </p:cNvPr>
            <p:cNvSpPr/>
            <p:nvPr/>
          </p:nvSpPr>
          <p:spPr>
            <a:xfrm rot="-10800000" flipH="1" flipV="1">
              <a:off x="10024383" y="6136940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1083809" y="1083809"/>
                  </a:moveTo>
                  <a:lnTo>
                    <a:pt x="0" y="1083809"/>
                  </a:lnTo>
                  <a:lnTo>
                    <a:pt x="0" y="0"/>
                  </a:lnTo>
                  <a:lnTo>
                    <a:pt x="1083809" y="0"/>
                  </a:lnTo>
                  <a:lnTo>
                    <a:pt x="1083809" y="108380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4EB7460-7C6D-B908-9506-3C04931F08A6}"/>
              </a:ext>
            </a:extLst>
          </p:cNvPr>
          <p:cNvSpPr txBox="1"/>
          <p:nvPr/>
        </p:nvSpPr>
        <p:spPr>
          <a:xfrm>
            <a:off x="4856480" y="5437693"/>
            <a:ext cx="353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M Sans "/>
              </a:rPr>
              <a:t>Table: The Model Comparison Results </a:t>
            </a:r>
          </a:p>
        </p:txBody>
      </p:sp>
    </p:spTree>
    <p:extLst>
      <p:ext uri="{BB962C8B-B14F-4D97-AF65-F5344CB8AC3E}">
        <p14:creationId xmlns:p14="http://schemas.microsoft.com/office/powerpoint/2010/main" val="288974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18737" y="1129212"/>
            <a:ext cx="3653595" cy="482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96"/>
              </a:lnSpc>
            </a:pPr>
            <a:r>
              <a:rPr lang="en-US" sz="3734" dirty="0">
                <a:solidFill>
                  <a:srgbClr val="FE6D73"/>
                </a:solidFill>
                <a:latin typeface="Kollektif Bold"/>
              </a:rPr>
              <a:t>DISCUSSION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6351" y="39424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22540" y="39614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" y="46840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>
            <a:off x="1" y="540657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400000">
            <a:off x="722540" y="540657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722540" y="612911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>
            <a:off x="2214501" y="54129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214501" y="46903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5400000">
            <a:off x="2937040" y="54129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491961" y="61354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214501" y="61354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5400000">
            <a:off x="1" y="612911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4410534" y="1059361"/>
            <a:ext cx="3370933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5457" lvl="1" indent="-172729">
              <a:lnSpc>
                <a:spcPts val="1919"/>
              </a:lnSpc>
              <a:buFont typeface="Arial"/>
              <a:buChar char="•"/>
            </a:pPr>
            <a:r>
              <a:rPr lang="en-US" sz="1600" dirty="0">
                <a:solidFill>
                  <a:srgbClr val="545454"/>
                </a:solidFill>
                <a:latin typeface="DM Sans"/>
              </a:rPr>
              <a:t>The integration of transfer learning with data augmentation significantly enhances model performance in food image classification.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135268" y="1059361"/>
            <a:ext cx="3370933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5457" lvl="1" indent="-172729">
              <a:lnSpc>
                <a:spcPts val="1919"/>
              </a:lnSpc>
              <a:buFont typeface="Arial"/>
              <a:buChar char="•"/>
            </a:pPr>
            <a:r>
              <a:rPr lang="en-US" sz="1600" dirty="0">
                <a:solidFill>
                  <a:srgbClr val="545454"/>
                </a:solidFill>
                <a:latin typeface="DM Sans"/>
              </a:rPr>
              <a:t>The study notes that complex models like ResNet101 do not necessarily perform better than simpler models like ResNet50 in food image classification tasks.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410534" y="2888825"/>
            <a:ext cx="3370933" cy="1447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5457" lvl="1" indent="-172729">
              <a:lnSpc>
                <a:spcPts val="1919"/>
              </a:lnSpc>
              <a:buFont typeface="Arial"/>
              <a:buChar char="•"/>
            </a:pPr>
            <a:r>
              <a:rPr lang="en-US" sz="1600" dirty="0">
                <a:solidFill>
                  <a:srgbClr val="545454"/>
                </a:solidFill>
                <a:latin typeface="DM Sans"/>
              </a:rPr>
              <a:t>Including a diverse array of real-world food presentations in the training data helps to reduce biases inherent in syntactic data generation methods.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8749069" y="3650024"/>
            <a:ext cx="5898341" cy="5903784"/>
            <a:chOff x="0" y="0"/>
            <a:chExt cx="11796681" cy="11807568"/>
          </a:xfrm>
        </p:grpSpPr>
        <p:grpSp>
          <p:nvGrpSpPr>
            <p:cNvPr id="19" name="Group 19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702"/>
                  </a:lnSpc>
                </a:pPr>
                <a:endParaRPr sz="800"/>
              </a:p>
            </p:txBody>
          </p:sp>
        </p:grpSp>
        <p:sp>
          <p:nvSpPr>
            <p:cNvPr id="22" name="AutoShape 22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3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8135268" y="2888825"/>
            <a:ext cx="3370933" cy="1447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5457" lvl="1" indent="-172729">
              <a:lnSpc>
                <a:spcPts val="1919"/>
              </a:lnSpc>
              <a:buFont typeface="Arial"/>
              <a:buChar char="•"/>
            </a:pPr>
            <a:r>
              <a:rPr lang="en-US" sz="1600" dirty="0">
                <a:solidFill>
                  <a:srgbClr val="545454"/>
                </a:solidFill>
                <a:latin typeface="DM Sans"/>
              </a:rPr>
              <a:t>The results encourage further exploration into efficient model architectures and the continued augmentation of datasets to enhance real-world application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58497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5"/>
          <p:cNvGrpSpPr/>
          <p:nvPr/>
        </p:nvGrpSpPr>
        <p:grpSpPr>
          <a:xfrm rot="2700000">
            <a:off x="-1597650" y="-1947855"/>
            <a:ext cx="4943599" cy="2376730"/>
            <a:chOff x="0" y="0"/>
            <a:chExt cx="660400" cy="3175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sp>
        <p:nvSpPr>
          <p:cNvPr id="28" name="AutoShape 28"/>
          <p:cNvSpPr/>
          <p:nvPr/>
        </p:nvSpPr>
        <p:spPr>
          <a:xfrm>
            <a:off x="-1906058" y="-1401489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AutoShape 29"/>
          <p:cNvSpPr/>
          <p:nvPr/>
        </p:nvSpPr>
        <p:spPr>
          <a:xfrm>
            <a:off x="-2048689" y="-1193038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30"/>
          <p:cNvSpPr/>
          <p:nvPr/>
        </p:nvSpPr>
        <p:spPr>
          <a:xfrm>
            <a:off x="-2168424" y="-954058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AutoShape 31"/>
          <p:cNvSpPr/>
          <p:nvPr/>
        </p:nvSpPr>
        <p:spPr>
          <a:xfrm>
            <a:off x="-2252860" y="-696546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2"/>
          <p:cNvSpPr/>
          <p:nvPr/>
        </p:nvSpPr>
        <p:spPr>
          <a:xfrm>
            <a:off x="-2348763" y="-403428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>
            <a:off x="-2429309" y="-107613"/>
            <a:ext cx="2642399" cy="265706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34"/>
          <p:cNvSpPr txBox="1"/>
          <p:nvPr/>
        </p:nvSpPr>
        <p:spPr>
          <a:xfrm>
            <a:off x="3562656" y="755650"/>
            <a:ext cx="5066688" cy="493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696"/>
              </a:lnSpc>
            </a:pPr>
            <a:r>
              <a:rPr lang="en-US" sz="3734" dirty="0">
                <a:solidFill>
                  <a:srgbClr val="227C9D"/>
                </a:solidFill>
                <a:latin typeface="Kollektif Bold"/>
              </a:rPr>
              <a:t>CONCLUSION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983266" y="3926443"/>
            <a:ext cx="949605" cy="3568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86"/>
              </a:lnSpc>
            </a:pPr>
            <a:r>
              <a:rPr lang="en-US" sz="1866" spc="225">
                <a:solidFill>
                  <a:srgbClr val="FFFFFF"/>
                </a:solidFill>
                <a:latin typeface="DM Sans Bold"/>
              </a:rPr>
              <a:t>MAY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16EFEA9-7D48-DC9E-9863-8156E3726D51}"/>
              </a:ext>
            </a:extLst>
          </p:cNvPr>
          <p:cNvGrpSpPr/>
          <p:nvPr/>
        </p:nvGrpSpPr>
        <p:grpSpPr>
          <a:xfrm rot="5400000">
            <a:off x="538160" y="3833014"/>
            <a:ext cx="2498403" cy="3574721"/>
            <a:chOff x="9693597" y="3284758"/>
            <a:chExt cx="2498403" cy="3574721"/>
          </a:xfrm>
        </p:grpSpPr>
        <p:sp>
          <p:nvSpPr>
            <p:cNvPr id="42" name="TextBox 42"/>
            <p:cNvSpPr txBox="1"/>
            <p:nvPr/>
          </p:nvSpPr>
          <p:spPr>
            <a:xfrm>
              <a:off x="9693597" y="3284758"/>
              <a:ext cx="949605" cy="3568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986"/>
                </a:lnSpc>
              </a:pPr>
              <a:r>
                <a:rPr lang="en-US" sz="1866" spc="225">
                  <a:solidFill>
                    <a:srgbClr val="FFFFFF"/>
                  </a:solidFill>
                  <a:latin typeface="DM Sans Bold"/>
                </a:rPr>
                <a:t>OCT</a:t>
              </a:r>
            </a:p>
          </p:txBody>
        </p:sp>
        <p:sp>
          <p:nvSpPr>
            <p:cNvPr id="53" name="Freeform 53"/>
            <p:cNvSpPr/>
            <p:nvPr/>
          </p:nvSpPr>
          <p:spPr>
            <a:xfrm>
              <a:off x="11469461" y="4691861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11469461" y="5414401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5"/>
            <p:cNvSpPr/>
            <p:nvPr/>
          </p:nvSpPr>
          <p:spPr>
            <a:xfrm rot="5400000" flipH="1" flipV="1">
              <a:off x="11469461" y="6136940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1083809" y="1083809"/>
                  </a:moveTo>
                  <a:lnTo>
                    <a:pt x="0" y="1083809"/>
                  </a:lnTo>
                  <a:lnTo>
                    <a:pt x="0" y="0"/>
                  </a:lnTo>
                  <a:lnTo>
                    <a:pt x="1083809" y="0"/>
                  </a:lnTo>
                  <a:lnTo>
                    <a:pt x="1083809" y="108380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/>
            <p:cNvSpPr/>
            <p:nvPr/>
          </p:nvSpPr>
          <p:spPr>
            <a:xfrm>
              <a:off x="10746922" y="3969322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10746922" y="4691861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8"/>
            <p:cNvSpPr/>
            <p:nvPr/>
          </p:nvSpPr>
          <p:spPr>
            <a:xfrm rot="5400000">
              <a:off x="10024383" y="5414401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9"/>
            <p:cNvSpPr/>
            <p:nvPr/>
          </p:nvSpPr>
          <p:spPr>
            <a:xfrm rot="-10800000">
              <a:off x="10746922" y="6136940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"/>
            <p:cNvSpPr/>
            <p:nvPr/>
          </p:nvSpPr>
          <p:spPr>
            <a:xfrm rot="-10800000" flipH="1" flipV="1">
              <a:off x="10024383" y="6136940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1083809" y="1083809"/>
                  </a:moveTo>
                  <a:lnTo>
                    <a:pt x="0" y="1083809"/>
                  </a:lnTo>
                  <a:lnTo>
                    <a:pt x="0" y="0"/>
                  </a:lnTo>
                  <a:lnTo>
                    <a:pt x="1083809" y="0"/>
                  </a:lnTo>
                  <a:lnTo>
                    <a:pt x="1083809" y="108380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1A2EFE3-CEE0-AA55-75FA-41CA49AFAD2A}"/>
              </a:ext>
            </a:extLst>
          </p:cNvPr>
          <p:cNvSpPr txBox="1"/>
          <p:nvPr/>
        </p:nvSpPr>
        <p:spPr>
          <a:xfrm>
            <a:off x="2438400" y="1955650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study enhanced food image classification by applying transfer learning and augmenting the Food-101 dataset. Simpler models like ResNet50 and </a:t>
            </a:r>
            <a:r>
              <a:rPr lang="en-US" dirty="0" err="1"/>
              <a:t>MobileNet</a:t>
            </a:r>
            <a:r>
              <a:rPr lang="en-US" dirty="0"/>
              <a:t> outperformed more complex ones. Data augmentation improved accuracy, especially in underrepresented classes. Future work will focus on developing a mobile app to assist the visually impaired.</a:t>
            </a:r>
          </a:p>
        </p:txBody>
      </p:sp>
      <p:sp>
        <p:nvSpPr>
          <p:cNvPr id="67" name="Freeform 23">
            <a:extLst>
              <a:ext uri="{FF2B5EF4-FFF2-40B4-BE49-F238E27FC236}">
                <a16:creationId xmlns:a16="http://schemas.microsoft.com/office/drawing/2014/main" id="{88CE40C0-AFED-77C5-EECA-F9B9743427FF}"/>
              </a:ext>
            </a:extLst>
          </p:cNvPr>
          <p:cNvSpPr/>
          <p:nvPr/>
        </p:nvSpPr>
        <p:spPr>
          <a:xfrm>
            <a:off x="11469461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8" name="Freeform 24">
            <a:extLst>
              <a:ext uri="{FF2B5EF4-FFF2-40B4-BE49-F238E27FC236}">
                <a16:creationId xmlns:a16="http://schemas.microsoft.com/office/drawing/2014/main" id="{8C9DB14D-9734-E51F-EC6E-8FE5AECC7106}"/>
              </a:ext>
            </a:extLst>
          </p:cNvPr>
          <p:cNvSpPr/>
          <p:nvPr/>
        </p:nvSpPr>
        <p:spPr>
          <a:xfrm>
            <a:off x="11469461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9" name="Freeform 25">
            <a:extLst>
              <a:ext uri="{FF2B5EF4-FFF2-40B4-BE49-F238E27FC236}">
                <a16:creationId xmlns:a16="http://schemas.microsoft.com/office/drawing/2014/main" id="{6E732493-B8D0-6FDE-3176-1C67F1927C04}"/>
              </a:ext>
            </a:extLst>
          </p:cNvPr>
          <p:cNvSpPr/>
          <p:nvPr/>
        </p:nvSpPr>
        <p:spPr>
          <a:xfrm rot="5400000" flipH="1" flipV="1">
            <a:off x="11469461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0" name="Freeform 26">
            <a:extLst>
              <a:ext uri="{FF2B5EF4-FFF2-40B4-BE49-F238E27FC236}">
                <a16:creationId xmlns:a16="http://schemas.microsoft.com/office/drawing/2014/main" id="{34E2B51D-B549-3744-F2B2-27F73236603D}"/>
              </a:ext>
            </a:extLst>
          </p:cNvPr>
          <p:cNvSpPr/>
          <p:nvPr/>
        </p:nvSpPr>
        <p:spPr>
          <a:xfrm>
            <a:off x="10746922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1" name="Freeform 27">
            <a:extLst>
              <a:ext uri="{FF2B5EF4-FFF2-40B4-BE49-F238E27FC236}">
                <a16:creationId xmlns:a16="http://schemas.microsoft.com/office/drawing/2014/main" id="{BAF0E424-BEA1-94F5-EE39-9215A17F0026}"/>
              </a:ext>
            </a:extLst>
          </p:cNvPr>
          <p:cNvSpPr/>
          <p:nvPr/>
        </p:nvSpPr>
        <p:spPr>
          <a:xfrm rot="5400000">
            <a:off x="10024383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2" name="Freeform 28">
            <a:extLst>
              <a:ext uri="{FF2B5EF4-FFF2-40B4-BE49-F238E27FC236}">
                <a16:creationId xmlns:a16="http://schemas.microsoft.com/office/drawing/2014/main" id="{A49FCEEF-F360-087B-3109-560E54D07BE1}"/>
              </a:ext>
            </a:extLst>
          </p:cNvPr>
          <p:cNvSpPr/>
          <p:nvPr/>
        </p:nvSpPr>
        <p:spPr>
          <a:xfrm rot="-10800000">
            <a:off x="10746922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3" name="Freeform 29">
            <a:extLst>
              <a:ext uri="{FF2B5EF4-FFF2-40B4-BE49-F238E27FC236}">
                <a16:creationId xmlns:a16="http://schemas.microsoft.com/office/drawing/2014/main" id="{47650D8C-2F25-0602-2EF3-235CF93832CE}"/>
              </a:ext>
            </a:extLst>
          </p:cNvPr>
          <p:cNvSpPr/>
          <p:nvPr/>
        </p:nvSpPr>
        <p:spPr>
          <a:xfrm rot="-10800000" flipH="1" flipV="1">
            <a:off x="10024383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4" name="Freeform 30">
            <a:extLst>
              <a:ext uri="{FF2B5EF4-FFF2-40B4-BE49-F238E27FC236}">
                <a16:creationId xmlns:a16="http://schemas.microsoft.com/office/drawing/2014/main" id="{D09416DA-4A29-6226-7B88-BB115210AEFC}"/>
              </a:ext>
            </a:extLst>
          </p:cNvPr>
          <p:cNvSpPr/>
          <p:nvPr/>
        </p:nvSpPr>
        <p:spPr>
          <a:xfrm rot="5400000" flipH="1" flipV="1">
            <a:off x="8513804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5" name="Freeform 31">
            <a:extLst>
              <a:ext uri="{FF2B5EF4-FFF2-40B4-BE49-F238E27FC236}">
                <a16:creationId xmlns:a16="http://schemas.microsoft.com/office/drawing/2014/main" id="{FA5560D2-2C11-7CB8-A490-19EF04E7C453}"/>
              </a:ext>
            </a:extLst>
          </p:cNvPr>
          <p:cNvSpPr/>
          <p:nvPr/>
        </p:nvSpPr>
        <p:spPr>
          <a:xfrm rot="-10800000" flipH="1" flipV="1">
            <a:off x="8513804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65B230-C849-DA01-DEE7-1EB0EA950F0B}"/>
              </a:ext>
            </a:extLst>
          </p:cNvPr>
          <p:cNvGrpSpPr/>
          <p:nvPr/>
        </p:nvGrpSpPr>
        <p:grpSpPr>
          <a:xfrm>
            <a:off x="7263386" y="4371172"/>
            <a:ext cx="5521992" cy="4230939"/>
            <a:chOff x="7591229" y="4801230"/>
            <a:chExt cx="5521992" cy="4230939"/>
          </a:xfrm>
        </p:grpSpPr>
        <p:grpSp>
          <p:nvGrpSpPr>
            <p:cNvPr id="78" name="Group 14">
              <a:extLst>
                <a:ext uri="{FF2B5EF4-FFF2-40B4-BE49-F238E27FC236}">
                  <a16:creationId xmlns:a16="http://schemas.microsoft.com/office/drawing/2014/main" id="{03F670D2-5F9F-195E-5C33-034535E3536E}"/>
                </a:ext>
              </a:extLst>
            </p:cNvPr>
            <p:cNvGrpSpPr/>
            <p:nvPr/>
          </p:nvGrpSpPr>
          <p:grpSpPr>
            <a:xfrm rot="-2700000">
              <a:off x="7591229" y="4801230"/>
              <a:ext cx="4943599" cy="2376730"/>
              <a:chOff x="0" y="0"/>
              <a:chExt cx="660400" cy="317500"/>
            </a:xfrm>
          </p:grpSpPr>
          <p:sp>
            <p:nvSpPr>
              <p:cNvPr id="82" name="Freeform 15">
                <a:extLst>
                  <a:ext uri="{FF2B5EF4-FFF2-40B4-BE49-F238E27FC236}">
                    <a16:creationId xmlns:a16="http://schemas.microsoft.com/office/drawing/2014/main" id="{4917085D-7062-E88C-591F-612005CBAEFB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Box 16">
                <a:extLst>
                  <a:ext uri="{FF2B5EF4-FFF2-40B4-BE49-F238E27FC236}">
                    <a16:creationId xmlns:a16="http://schemas.microsoft.com/office/drawing/2014/main" id="{5B4A1370-0B04-C95C-E923-AA61C52AB884}"/>
                  </a:ext>
                </a:extLst>
              </p:cNvPr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702"/>
                  </a:lnSpc>
                </a:pPr>
                <a:endParaRPr sz="800"/>
              </a:p>
            </p:txBody>
          </p:sp>
        </p:grpSp>
        <p:sp>
          <p:nvSpPr>
            <p:cNvPr id="79" name="AutoShape 17">
              <a:extLst>
                <a:ext uri="{FF2B5EF4-FFF2-40B4-BE49-F238E27FC236}">
                  <a16:creationId xmlns:a16="http://schemas.microsoft.com/office/drawing/2014/main" id="{C4A4978D-B2CA-2B78-5265-5AF72A0B416F}"/>
                </a:ext>
              </a:extLst>
            </p:cNvPr>
            <p:cNvSpPr/>
            <p:nvPr/>
          </p:nvSpPr>
          <p:spPr>
            <a:xfrm flipV="1">
              <a:off x="9421030" y="5312992"/>
              <a:ext cx="3421801" cy="3456811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AutoShape 18">
              <a:extLst>
                <a:ext uri="{FF2B5EF4-FFF2-40B4-BE49-F238E27FC236}">
                  <a16:creationId xmlns:a16="http://schemas.microsoft.com/office/drawing/2014/main" id="{5BA54E55-713E-8F39-F1FB-67F61A3FD64D}"/>
                </a:ext>
              </a:extLst>
            </p:cNvPr>
            <p:cNvSpPr/>
            <p:nvPr/>
          </p:nvSpPr>
          <p:spPr>
            <a:xfrm flipV="1">
              <a:off x="9629481" y="5553199"/>
              <a:ext cx="3359235" cy="3359235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AutoShape 19">
              <a:extLst>
                <a:ext uri="{FF2B5EF4-FFF2-40B4-BE49-F238E27FC236}">
                  <a16:creationId xmlns:a16="http://schemas.microsoft.com/office/drawing/2014/main" id="{A968DADD-F852-A11D-7FAF-746116474A10}"/>
                </a:ext>
              </a:extLst>
            </p:cNvPr>
            <p:cNvSpPr/>
            <p:nvPr/>
          </p:nvSpPr>
          <p:spPr>
            <a:xfrm flipV="1">
              <a:off x="9868460" y="5787408"/>
              <a:ext cx="3244761" cy="3244761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7208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0D73416-2567-889D-99C8-98D17A45E8B4}"/>
              </a:ext>
            </a:extLst>
          </p:cNvPr>
          <p:cNvGrpSpPr/>
          <p:nvPr/>
        </p:nvGrpSpPr>
        <p:grpSpPr>
          <a:xfrm>
            <a:off x="-736381" y="3977523"/>
            <a:ext cx="3659578" cy="2915557"/>
            <a:chOff x="1" y="3942443"/>
            <a:chExt cx="3659578" cy="2915557"/>
          </a:xfrm>
        </p:grpSpPr>
        <p:sp>
          <p:nvSpPr>
            <p:cNvPr id="3" name="Freeform 3"/>
            <p:cNvSpPr/>
            <p:nvPr/>
          </p:nvSpPr>
          <p:spPr>
            <a:xfrm rot="-10800000">
              <a:off x="6351" y="3942443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722540" y="3961493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" y="4684033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 rot="-10800000">
              <a:off x="1" y="5406572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-5400000">
              <a:off x="722540" y="5406572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 rot="-10800000">
              <a:off x="722540" y="6129111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 rot="-10800000">
              <a:off x="2214501" y="5412922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214501" y="4690383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 rot="5400000">
              <a:off x="2937040" y="5412922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491961" y="6135461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2214501" y="6135461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 rot="5400000">
              <a:off x="1" y="6129111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393154" y="3509061"/>
            <a:ext cx="5898341" cy="5903784"/>
            <a:chOff x="0" y="0"/>
            <a:chExt cx="11796681" cy="11807568"/>
          </a:xfrm>
        </p:grpSpPr>
        <p:grpSp>
          <p:nvGrpSpPr>
            <p:cNvPr id="19" name="Group 19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702"/>
                  </a:lnSpc>
                </a:pPr>
                <a:endParaRPr sz="800"/>
              </a:p>
            </p:txBody>
          </p:sp>
        </p:grpSp>
        <p:sp>
          <p:nvSpPr>
            <p:cNvPr id="22" name="AutoShape 22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3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676755" y="973470"/>
            <a:ext cx="3483590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2728" lvl="1">
              <a:lnSpc>
                <a:spcPts val="1919"/>
              </a:lnSpc>
            </a:pPr>
            <a:r>
              <a:rPr lang="en-US" sz="1600" b="1" dirty="0">
                <a:solidFill>
                  <a:srgbClr val="545454"/>
                </a:solidFill>
                <a:latin typeface="DM Sans"/>
              </a:rPr>
              <a:t>Enhanced Model Performance with Data Augmentation</a:t>
            </a:r>
          </a:p>
          <a:p>
            <a:pPr marL="172728" lvl="1">
              <a:lnSpc>
                <a:spcPts val="1919"/>
              </a:lnSpc>
            </a:pPr>
            <a:r>
              <a:rPr lang="en-US" sz="1600" dirty="0">
                <a:solidFill>
                  <a:srgbClr val="545454"/>
                </a:solidFill>
                <a:latin typeface="DM Sans"/>
              </a:rPr>
              <a:t>Continued refinement of these techniques to train more robust models.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676755" y="2659243"/>
            <a:ext cx="4036672" cy="1949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2728" lvl="1">
              <a:lnSpc>
                <a:spcPts val="1919"/>
              </a:lnSpc>
            </a:pPr>
            <a:r>
              <a:rPr lang="en-US" sz="1600" b="1" dirty="0">
                <a:solidFill>
                  <a:srgbClr val="545454"/>
                </a:solidFill>
                <a:latin typeface="DM Sans"/>
              </a:rPr>
              <a:t>Improvement in Deep Learning Architecture</a:t>
            </a:r>
            <a:r>
              <a:rPr lang="en-US" sz="1600" dirty="0">
                <a:solidFill>
                  <a:srgbClr val="545454"/>
                </a:solidFill>
                <a:latin typeface="DM Sans"/>
              </a:rPr>
              <a:t>s</a:t>
            </a:r>
          </a:p>
          <a:p>
            <a:pPr marL="172728" lvl="1" algn="just">
              <a:lnSpc>
                <a:spcPts val="1919"/>
              </a:lnSpc>
            </a:pPr>
            <a:r>
              <a:rPr lang="en-US" sz="1600" dirty="0">
                <a:solidFill>
                  <a:srgbClr val="545454"/>
                </a:solidFill>
                <a:latin typeface="DM Sans"/>
              </a:rPr>
              <a:t>Despite the promising results from current there is potential to explore and improve other architectures to boost accuracy and efficiency, particularly for real-world applications where computational resources are limited.</a:t>
            </a:r>
          </a:p>
        </p:txBody>
      </p:sp>
      <p:sp>
        <p:nvSpPr>
          <p:cNvPr id="32" name="Freeform 26">
            <a:extLst>
              <a:ext uri="{FF2B5EF4-FFF2-40B4-BE49-F238E27FC236}">
                <a16:creationId xmlns:a16="http://schemas.microsoft.com/office/drawing/2014/main" id="{70F75D71-0F5E-DE84-10D3-36192C50CDC8}"/>
              </a:ext>
            </a:extLst>
          </p:cNvPr>
          <p:cNvSpPr/>
          <p:nvPr/>
        </p:nvSpPr>
        <p:spPr>
          <a:xfrm>
            <a:off x="-450342" y="358815"/>
            <a:ext cx="3246032" cy="612736"/>
          </a:xfrm>
          <a:custGeom>
            <a:avLst/>
            <a:gdLst/>
            <a:ahLst/>
            <a:cxnLst/>
            <a:rect l="l" t="t" r="r" b="b"/>
            <a:pathLst>
              <a:path w="1036060" h="205000">
                <a:moveTo>
                  <a:pt x="102500" y="0"/>
                </a:moveTo>
                <a:lnTo>
                  <a:pt x="933559" y="0"/>
                </a:lnTo>
                <a:cubicBezTo>
                  <a:pt x="990169" y="0"/>
                  <a:pt x="1036060" y="45891"/>
                  <a:pt x="1036060" y="102500"/>
                </a:cubicBezTo>
                <a:lnTo>
                  <a:pt x="1036060" y="102500"/>
                </a:lnTo>
                <a:cubicBezTo>
                  <a:pt x="1036060" y="129685"/>
                  <a:pt x="1025260" y="155756"/>
                  <a:pt x="1006038" y="174979"/>
                </a:cubicBezTo>
                <a:cubicBezTo>
                  <a:pt x="986815" y="194201"/>
                  <a:pt x="960744" y="205000"/>
                  <a:pt x="933559" y="205000"/>
                </a:cubicBezTo>
                <a:lnTo>
                  <a:pt x="102500" y="205000"/>
                </a:lnTo>
                <a:cubicBezTo>
                  <a:pt x="45891" y="205000"/>
                  <a:pt x="0" y="159110"/>
                  <a:pt x="0" y="102500"/>
                </a:cubicBezTo>
                <a:lnTo>
                  <a:pt x="0" y="102500"/>
                </a:lnTo>
                <a:cubicBezTo>
                  <a:pt x="0" y="45891"/>
                  <a:pt x="45891" y="0"/>
                  <a:pt x="102500" y="0"/>
                </a:cubicBezTo>
                <a:close/>
              </a:path>
            </a:pathLst>
          </a:custGeom>
          <a:solidFill>
            <a:srgbClr val="90F4A3"/>
          </a:solidFill>
        </p:spPr>
        <p:txBody>
          <a:bodyPr/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EE386-74BF-726B-8DC9-D6CA59670F6B}"/>
              </a:ext>
            </a:extLst>
          </p:cNvPr>
          <p:cNvSpPr txBox="1"/>
          <p:nvPr/>
        </p:nvSpPr>
        <p:spPr>
          <a:xfrm>
            <a:off x="230215" y="480517"/>
            <a:ext cx="324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FUTURE APPROACH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795690" y="983860"/>
            <a:ext cx="4116746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2728" lvl="1">
              <a:lnSpc>
                <a:spcPts val="1919"/>
              </a:lnSpc>
            </a:pPr>
            <a:r>
              <a:rPr lang="en-US" sz="1600" b="1" dirty="0">
                <a:solidFill>
                  <a:srgbClr val="545454"/>
                </a:solidFill>
                <a:latin typeface="DM Sans"/>
              </a:rPr>
              <a:t>Expanded Applications</a:t>
            </a:r>
          </a:p>
          <a:p>
            <a:pPr marL="172728" lvl="1" algn="just">
              <a:lnSpc>
                <a:spcPts val="1919"/>
              </a:lnSpc>
            </a:pPr>
            <a:r>
              <a:rPr lang="en-US" sz="1600" dirty="0">
                <a:solidFill>
                  <a:srgbClr val="545454"/>
                </a:solidFill>
                <a:latin typeface="DM Sans"/>
              </a:rPr>
              <a:t>Improved food image classification can assist the visually impaired, help travelers with dietary restrictions, enhance food safety, and improve marketing strategies through targeted dietary preferences.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95690" y="2675397"/>
            <a:ext cx="4123097" cy="1949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2728" lvl="1">
              <a:lnSpc>
                <a:spcPts val="1919"/>
              </a:lnSpc>
            </a:pPr>
            <a:r>
              <a:rPr lang="en-US" sz="1600" b="1" dirty="0">
                <a:solidFill>
                  <a:srgbClr val="545454"/>
                </a:solidFill>
                <a:latin typeface="DM Sans"/>
              </a:rPr>
              <a:t>Integration into Consumer Technology</a:t>
            </a:r>
          </a:p>
          <a:p>
            <a:pPr marL="172728" lvl="1" algn="just">
              <a:lnSpc>
                <a:spcPts val="1919"/>
              </a:lnSpc>
            </a:pPr>
            <a:r>
              <a:rPr lang="en-US" sz="1600" dirty="0">
                <a:solidFill>
                  <a:srgbClr val="545454"/>
                </a:solidFill>
                <a:latin typeface="DM Sans"/>
              </a:rPr>
              <a:t>Integrating advanced food image classification models into a smartphone app to help users, including the visually impaired, identify food items via their phone's camera in settings like buffet restaurants.</a:t>
            </a:r>
          </a:p>
          <a:p>
            <a:pPr marL="172728" lvl="1">
              <a:lnSpc>
                <a:spcPts val="1919"/>
              </a:lnSpc>
            </a:pPr>
            <a:r>
              <a:rPr lang="en-US" sz="1600" b="1" dirty="0">
                <a:solidFill>
                  <a:srgbClr val="545454"/>
                </a:solidFill>
                <a:latin typeface="DM Sans"/>
              </a:rPr>
              <a:t>      </a:t>
            </a: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4C21F95B-02B8-65C7-E20C-4EE90384EE2B}"/>
              </a:ext>
            </a:extLst>
          </p:cNvPr>
          <p:cNvSpPr txBox="1"/>
          <p:nvPr/>
        </p:nvSpPr>
        <p:spPr>
          <a:xfrm>
            <a:off x="2798846" y="4741149"/>
            <a:ext cx="4123097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2728" lvl="1">
              <a:lnSpc>
                <a:spcPts val="1919"/>
              </a:lnSpc>
            </a:pPr>
            <a:r>
              <a:rPr lang="en-US" sz="1600" b="1" dirty="0">
                <a:solidFill>
                  <a:srgbClr val="545454"/>
                </a:solidFill>
                <a:latin typeface="DM Sans"/>
              </a:rPr>
              <a:t>Reduction of Bias in Model Training</a:t>
            </a:r>
          </a:p>
          <a:p>
            <a:pPr marL="172728" lvl="1" algn="just">
              <a:lnSpc>
                <a:spcPts val="1919"/>
              </a:lnSpc>
            </a:pPr>
            <a:r>
              <a:rPr lang="en-US" sz="1600" dirty="0">
                <a:solidFill>
                  <a:srgbClr val="545454"/>
                </a:solidFill>
                <a:latin typeface="DM Sans"/>
              </a:rPr>
              <a:t>Develop more sophisticated techniques to generate training data that better represents the diversity and variations of real-world food images.</a:t>
            </a:r>
          </a:p>
        </p:txBody>
      </p:sp>
    </p:spTree>
    <p:extLst>
      <p:ext uri="{BB962C8B-B14F-4D97-AF65-F5344CB8AC3E}">
        <p14:creationId xmlns:p14="http://schemas.microsoft.com/office/powerpoint/2010/main" val="243666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5944" y="2792940"/>
            <a:ext cx="7080113" cy="110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266"/>
              </a:lnSpc>
            </a:pPr>
            <a:r>
              <a:rPr lang="en-US" sz="8266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11469461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1469461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5400000" flipH="1" flipV="1">
            <a:off x="11469461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746922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5400000">
            <a:off x="10024383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>
            <a:off x="10746922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0800000" flipH="1" flipV="1">
            <a:off x="10024383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5400000" flipH="1" flipV="1">
            <a:off x="8513804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 flipH="1" flipV="1">
            <a:off x="8513804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10800000">
            <a:off x="6351" y="469610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722540" y="47151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" y="54376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5400000">
            <a:off x="722540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10800000">
            <a:off x="2214501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14501" y="54567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5400000">
            <a:off x="2937040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8749069" y="3650024"/>
            <a:ext cx="5898341" cy="5903784"/>
            <a:chOff x="0" y="0"/>
            <a:chExt cx="11796681" cy="11807568"/>
          </a:xfrm>
        </p:grpSpPr>
        <p:grpSp>
          <p:nvGrpSpPr>
            <p:cNvPr id="22" name="Group 22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702"/>
                  </a:lnSpc>
                </a:pPr>
                <a:endParaRPr sz="800"/>
              </a:p>
            </p:txBody>
          </p:sp>
        </p:grpSp>
        <p:sp>
          <p:nvSpPr>
            <p:cNvPr id="25" name="AutoShape 25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3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-1756008" y="-3461976"/>
            <a:ext cx="5898341" cy="5903784"/>
            <a:chOff x="0" y="0"/>
            <a:chExt cx="11796681" cy="11807568"/>
          </a:xfrm>
        </p:grpSpPr>
        <p:grpSp>
          <p:nvGrpSpPr>
            <p:cNvPr id="35" name="Group 35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702"/>
                  </a:lnSpc>
                </a:pPr>
                <a:endParaRPr sz="800"/>
              </a:p>
            </p:txBody>
          </p:sp>
        </p:grpSp>
        <p:sp>
          <p:nvSpPr>
            <p:cNvPr id="38" name="AutoShape 38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AutoShape 46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645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57EC1A-04DF-B9BF-B107-3F14025F3C06}"/>
              </a:ext>
            </a:extLst>
          </p:cNvPr>
          <p:cNvSpPr/>
          <p:nvPr/>
        </p:nvSpPr>
        <p:spPr>
          <a:xfrm>
            <a:off x="0" y="-31115"/>
            <a:ext cx="12192000" cy="999067"/>
          </a:xfrm>
          <a:prstGeom prst="rect">
            <a:avLst/>
          </a:prstGeom>
          <a:solidFill>
            <a:srgbClr val="0B596B"/>
          </a:solidFill>
          <a:ln>
            <a:solidFill>
              <a:srgbClr val="0B59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8450B5-06BF-F4D4-84AB-A5034AA4881C}"/>
              </a:ext>
            </a:extLst>
          </p:cNvPr>
          <p:cNvGrpSpPr/>
          <p:nvPr/>
        </p:nvGrpSpPr>
        <p:grpSpPr>
          <a:xfrm>
            <a:off x="0" y="606777"/>
            <a:ext cx="3521954" cy="784579"/>
            <a:chOff x="0" y="383822"/>
            <a:chExt cx="2829604" cy="53057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E06E09-F587-0DA8-FDAC-8ACB35861198}"/>
                </a:ext>
              </a:extLst>
            </p:cNvPr>
            <p:cNvSpPr/>
            <p:nvPr/>
          </p:nvSpPr>
          <p:spPr>
            <a:xfrm>
              <a:off x="0" y="383822"/>
              <a:ext cx="2530448" cy="530578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274466C3-E5AA-4EE9-6624-AEFAD3E97FD9}"/>
                </a:ext>
              </a:extLst>
            </p:cNvPr>
            <p:cNvSpPr/>
            <p:nvPr/>
          </p:nvSpPr>
          <p:spPr>
            <a:xfrm>
              <a:off x="2231293" y="383822"/>
              <a:ext cx="598311" cy="530578"/>
            </a:xfrm>
            <a:prstGeom prst="flowChartConnector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CD81E8-FE62-E5CF-2936-0CDEEA82E470}"/>
              </a:ext>
            </a:extLst>
          </p:cNvPr>
          <p:cNvGrpSpPr/>
          <p:nvPr/>
        </p:nvGrpSpPr>
        <p:grpSpPr>
          <a:xfrm rot="10800000">
            <a:off x="0" y="4690382"/>
            <a:ext cx="3678196" cy="2167618"/>
            <a:chOff x="8496870" y="4704583"/>
            <a:chExt cx="3678196" cy="2167618"/>
          </a:xfrm>
        </p:grpSpPr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87ADD8B8-39D8-18C2-6CE6-2109512ED9C4}"/>
                </a:ext>
              </a:extLst>
            </p:cNvPr>
            <p:cNvSpPr/>
            <p:nvPr/>
          </p:nvSpPr>
          <p:spPr>
            <a:xfrm>
              <a:off x="11452527" y="4704583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1D88B745-199B-B22B-559F-A6CB30CDBE49}"/>
                </a:ext>
              </a:extLst>
            </p:cNvPr>
            <p:cNvSpPr/>
            <p:nvPr/>
          </p:nvSpPr>
          <p:spPr>
            <a:xfrm>
              <a:off x="11452527" y="5427123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95C88B66-DACB-8501-E2D0-6ABB8FFBE737}"/>
                </a:ext>
              </a:extLst>
            </p:cNvPr>
            <p:cNvSpPr/>
            <p:nvPr/>
          </p:nvSpPr>
          <p:spPr>
            <a:xfrm rot="5400000" flipH="1" flipV="1">
              <a:off x="11452527" y="6149662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1083809" y="1083809"/>
                  </a:moveTo>
                  <a:lnTo>
                    <a:pt x="0" y="1083809"/>
                  </a:lnTo>
                  <a:lnTo>
                    <a:pt x="0" y="0"/>
                  </a:lnTo>
                  <a:lnTo>
                    <a:pt x="1083809" y="0"/>
                  </a:lnTo>
                  <a:lnTo>
                    <a:pt x="1083809" y="108380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A378414D-83A7-FF62-7051-D85684138BCA}"/>
                </a:ext>
              </a:extLst>
            </p:cNvPr>
            <p:cNvSpPr/>
            <p:nvPr/>
          </p:nvSpPr>
          <p:spPr>
            <a:xfrm>
              <a:off x="10729988" y="4704583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C82206AD-30AD-4CA4-4CAA-A007BB83703D}"/>
                </a:ext>
              </a:extLst>
            </p:cNvPr>
            <p:cNvSpPr/>
            <p:nvPr/>
          </p:nvSpPr>
          <p:spPr>
            <a:xfrm rot="5400000">
              <a:off x="10007449" y="5427123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CCBFE985-E2B4-E7A0-CF4E-D064DBA24B2B}"/>
                </a:ext>
              </a:extLst>
            </p:cNvPr>
            <p:cNvSpPr/>
            <p:nvPr/>
          </p:nvSpPr>
          <p:spPr>
            <a:xfrm rot="-10800000">
              <a:off x="10729988" y="6149662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7E66796E-B96D-EC33-BB2B-A5527DE03433}"/>
                </a:ext>
              </a:extLst>
            </p:cNvPr>
            <p:cNvSpPr/>
            <p:nvPr/>
          </p:nvSpPr>
          <p:spPr>
            <a:xfrm rot="-10800000" flipH="1" flipV="1">
              <a:off x="10007449" y="6149662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1083809" y="1083809"/>
                  </a:moveTo>
                  <a:lnTo>
                    <a:pt x="0" y="1083809"/>
                  </a:lnTo>
                  <a:lnTo>
                    <a:pt x="0" y="0"/>
                  </a:lnTo>
                  <a:lnTo>
                    <a:pt x="1083809" y="0"/>
                  </a:lnTo>
                  <a:lnTo>
                    <a:pt x="1083809" y="108380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64244C66-E109-BF23-B2E8-FBA87503DB54}"/>
                </a:ext>
              </a:extLst>
            </p:cNvPr>
            <p:cNvSpPr/>
            <p:nvPr/>
          </p:nvSpPr>
          <p:spPr>
            <a:xfrm rot="5400000" flipH="1" flipV="1">
              <a:off x="8496870" y="4704583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1083809" y="1083809"/>
                  </a:moveTo>
                  <a:lnTo>
                    <a:pt x="0" y="1083809"/>
                  </a:lnTo>
                  <a:lnTo>
                    <a:pt x="0" y="0"/>
                  </a:lnTo>
                  <a:lnTo>
                    <a:pt x="1083809" y="0"/>
                  </a:lnTo>
                  <a:lnTo>
                    <a:pt x="1083809" y="1083809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A9D55694-D4C1-6F60-D744-60775E806382}"/>
                </a:ext>
              </a:extLst>
            </p:cNvPr>
            <p:cNvSpPr/>
            <p:nvPr/>
          </p:nvSpPr>
          <p:spPr>
            <a:xfrm rot="-10800000" flipH="1" flipV="1">
              <a:off x="8496870" y="5427123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1083809" y="1083809"/>
                  </a:moveTo>
                  <a:lnTo>
                    <a:pt x="0" y="1083809"/>
                  </a:lnTo>
                  <a:lnTo>
                    <a:pt x="0" y="0"/>
                  </a:lnTo>
                  <a:lnTo>
                    <a:pt x="1083809" y="0"/>
                  </a:lnTo>
                  <a:lnTo>
                    <a:pt x="1083809" y="108380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0E626D0-5AB3-9900-F7FB-3FF6C38A4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20635"/>
              </p:ext>
            </p:extLst>
          </p:nvPr>
        </p:nvGraphicFramePr>
        <p:xfrm>
          <a:off x="1955710" y="1851266"/>
          <a:ext cx="8128000" cy="213359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545480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78658529"/>
                    </a:ext>
                  </a:extLst>
                </a:gridCol>
              </a:tblGrid>
              <a:tr h="4267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74462"/>
                  </a:ext>
                </a:extLst>
              </a:tr>
              <a:tr h="4267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MOHAMMED TANVIR HASSAN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22-46481-1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926362"/>
                  </a:ext>
                </a:extLst>
              </a:tr>
              <a:tr h="4267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SABBIR AHMED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22-46486-1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4745687"/>
                  </a:ext>
                </a:extLst>
              </a:tr>
              <a:tr h="4267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MD. NAIMUR RAHMAN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22-46521-1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3263836"/>
                  </a:ext>
                </a:extLst>
              </a:tr>
              <a:tr h="4267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FAIZA BINTE ZAMAN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22-47256-1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895012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18628C1-A304-5698-F0B2-8D253A8E30EB}"/>
              </a:ext>
            </a:extLst>
          </p:cNvPr>
          <p:cNvSpPr txBox="1"/>
          <p:nvPr/>
        </p:nvSpPr>
        <p:spPr>
          <a:xfrm>
            <a:off x="575644" y="754121"/>
            <a:ext cx="276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750"/>
                </a:solidFill>
              </a:rPr>
              <a:t>GROUP MEMBERS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798D66-F849-E5CE-629D-7D5E07AA8045}"/>
              </a:ext>
            </a:extLst>
          </p:cNvPr>
          <p:cNvSpPr txBox="1"/>
          <p:nvPr/>
        </p:nvSpPr>
        <p:spPr>
          <a:xfrm>
            <a:off x="7591106" y="4575704"/>
            <a:ext cx="4600894" cy="1674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Supervised By:</a:t>
            </a:r>
          </a:p>
          <a:p>
            <a:pPr algn="l">
              <a:lnSpc>
                <a:spcPct val="70000"/>
              </a:lnSpc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Debajyoti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Karmakar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70000"/>
              </a:lnSpc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Associate Professor </a:t>
            </a:r>
          </a:p>
          <a:p>
            <a:pPr algn="l">
              <a:lnSpc>
                <a:spcPct val="70000"/>
              </a:lnSpc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 of Computer Science</a:t>
            </a:r>
          </a:p>
          <a:p>
            <a:pPr algn="l">
              <a:lnSpc>
                <a:spcPct val="70000"/>
              </a:lnSpc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Faculty of science and Technology</a:t>
            </a:r>
          </a:p>
          <a:p>
            <a:pPr algn="l">
              <a:lnSpc>
                <a:spcPct val="70000"/>
              </a:lnSpc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American International University - Bangladesh</a:t>
            </a:r>
          </a:p>
        </p:txBody>
      </p:sp>
    </p:spTree>
    <p:extLst>
      <p:ext uri="{BB962C8B-B14F-4D97-AF65-F5344CB8AC3E}">
        <p14:creationId xmlns:p14="http://schemas.microsoft.com/office/powerpoint/2010/main" val="8876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917594" y="-2062214"/>
            <a:ext cx="4943599" cy="2376730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sp>
        <p:nvSpPr>
          <p:cNvPr id="5" name="AutoShape 5"/>
          <p:cNvSpPr/>
          <p:nvPr/>
        </p:nvSpPr>
        <p:spPr>
          <a:xfrm>
            <a:off x="-1226004" y="-1515847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1368634" y="-1307396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-1488369" y="-1068417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-1572805" y="-810904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-1668708" y="-517787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-1749254" y="-221972"/>
            <a:ext cx="2642399" cy="265706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-1732076" y="152451"/>
            <a:ext cx="2251657" cy="224003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-1673198" y="603840"/>
            <a:ext cx="1752399" cy="178131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D45823-C1D3-496E-FE58-1651603D5EDD}"/>
              </a:ext>
            </a:extLst>
          </p:cNvPr>
          <p:cNvGrpSpPr/>
          <p:nvPr/>
        </p:nvGrpSpPr>
        <p:grpSpPr>
          <a:xfrm>
            <a:off x="7591229" y="4801230"/>
            <a:ext cx="5521992" cy="4230939"/>
            <a:chOff x="7591229" y="4801230"/>
            <a:chExt cx="5521992" cy="4230939"/>
          </a:xfrm>
        </p:grpSpPr>
        <p:grpSp>
          <p:nvGrpSpPr>
            <p:cNvPr id="14" name="Group 14"/>
            <p:cNvGrpSpPr/>
            <p:nvPr/>
          </p:nvGrpSpPr>
          <p:grpSpPr>
            <a:xfrm rot="-2700000">
              <a:off x="7591229" y="4801230"/>
              <a:ext cx="4943599" cy="2376730"/>
              <a:chOff x="0" y="0"/>
              <a:chExt cx="660400" cy="3175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702"/>
                  </a:lnSpc>
                </a:pPr>
                <a:endParaRPr sz="800"/>
              </a:p>
            </p:txBody>
          </p:sp>
        </p:grpSp>
        <p:sp>
          <p:nvSpPr>
            <p:cNvPr id="17" name="AutoShape 17"/>
            <p:cNvSpPr/>
            <p:nvPr/>
          </p:nvSpPr>
          <p:spPr>
            <a:xfrm flipV="1">
              <a:off x="9421030" y="5312992"/>
              <a:ext cx="3421801" cy="3456811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9629481" y="5553199"/>
              <a:ext cx="3359235" cy="3359235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utoShape 19"/>
            <p:cNvSpPr/>
            <p:nvPr/>
          </p:nvSpPr>
          <p:spPr>
            <a:xfrm flipV="1">
              <a:off x="9868460" y="5787408"/>
              <a:ext cx="3244761" cy="3244761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9814DA-A081-5BFB-55A5-06453D5CFA6A}"/>
              </a:ext>
            </a:extLst>
          </p:cNvPr>
          <p:cNvGrpSpPr/>
          <p:nvPr/>
        </p:nvGrpSpPr>
        <p:grpSpPr>
          <a:xfrm>
            <a:off x="2761355" y="2112177"/>
            <a:ext cx="6820909" cy="2633645"/>
            <a:chOff x="814655" y="2203647"/>
            <a:chExt cx="6820909" cy="2633645"/>
          </a:xfrm>
        </p:grpSpPr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46C23124-C4A6-4AA2-BE50-45030622B9E1}"/>
                </a:ext>
              </a:extLst>
            </p:cNvPr>
            <p:cNvSpPr txBox="1"/>
            <p:nvPr/>
          </p:nvSpPr>
          <p:spPr>
            <a:xfrm>
              <a:off x="814655" y="2203647"/>
              <a:ext cx="2987307" cy="4269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2579" lvl="1" indent="-266290">
                <a:lnSpc>
                  <a:spcPts val="3453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DM Sans "/>
                </a:rPr>
                <a:t>Introduction</a:t>
              </a:r>
              <a:endParaRPr lang="en-US" sz="2466" dirty="0">
                <a:solidFill>
                  <a:srgbClr val="000000"/>
                </a:solidFill>
                <a:latin typeface="DM Sans "/>
              </a:endParaRPr>
            </a:p>
          </p:txBody>
        </p: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122FE1A6-3AB3-41A1-6E35-E8AA29DBE0AF}"/>
                </a:ext>
              </a:extLst>
            </p:cNvPr>
            <p:cNvSpPr txBox="1"/>
            <p:nvPr/>
          </p:nvSpPr>
          <p:spPr>
            <a:xfrm>
              <a:off x="814657" y="2885829"/>
              <a:ext cx="3494303" cy="4269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2579" lvl="1" indent="-266290">
                <a:lnSpc>
                  <a:spcPts val="3453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DM Sans "/>
                </a:rPr>
                <a:t>Related Works</a:t>
              </a:r>
              <a:endParaRPr lang="en-US" sz="2466" dirty="0">
                <a:solidFill>
                  <a:srgbClr val="000000"/>
                </a:solidFill>
                <a:latin typeface="DM Sans "/>
              </a:endParaRPr>
            </a:p>
          </p:txBody>
        </p:sp>
        <p:sp>
          <p:nvSpPr>
            <p:cNvPr id="26" name="TextBox 8">
              <a:extLst>
                <a:ext uri="{FF2B5EF4-FFF2-40B4-BE49-F238E27FC236}">
                  <a16:creationId xmlns:a16="http://schemas.microsoft.com/office/drawing/2014/main" id="{23102561-A52B-4179-C223-A1BAAE2F12BB}"/>
                </a:ext>
              </a:extLst>
            </p:cNvPr>
            <p:cNvSpPr txBox="1"/>
            <p:nvPr/>
          </p:nvSpPr>
          <p:spPr>
            <a:xfrm>
              <a:off x="4308960" y="2203647"/>
              <a:ext cx="2987307" cy="4269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2579" lvl="1" indent="-266290">
                <a:lnSpc>
                  <a:spcPts val="3453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DM Sans "/>
                </a:rPr>
                <a:t>Discussion</a:t>
              </a:r>
            </a:p>
          </p:txBody>
        </p:sp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14663530-BCBE-8EEB-16A9-E950F23371F4}"/>
                </a:ext>
              </a:extLst>
            </p:cNvPr>
            <p:cNvSpPr txBox="1"/>
            <p:nvPr/>
          </p:nvSpPr>
          <p:spPr>
            <a:xfrm>
              <a:off x="814657" y="3648073"/>
              <a:ext cx="2987307" cy="4269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2579" lvl="1" indent="-266290">
                <a:lnSpc>
                  <a:spcPts val="3453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DM Sans "/>
                </a:rPr>
                <a:t>Methodology</a:t>
              </a:r>
              <a:endParaRPr lang="en-US" sz="2466" dirty="0">
                <a:solidFill>
                  <a:srgbClr val="000000"/>
                </a:solidFill>
                <a:latin typeface="DM Sans "/>
              </a:endParaRPr>
            </a:p>
          </p:txBody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CF89DF32-27EB-7A0F-50B0-4D0D35D7DB5A}"/>
                </a:ext>
              </a:extLst>
            </p:cNvPr>
            <p:cNvSpPr txBox="1"/>
            <p:nvPr/>
          </p:nvSpPr>
          <p:spPr>
            <a:xfrm>
              <a:off x="4265185" y="3648073"/>
              <a:ext cx="3370379" cy="4269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2579" lvl="1" indent="-266290">
                <a:lnSpc>
                  <a:spcPts val="3453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DM Sans "/>
                </a:rPr>
                <a:t>Future</a:t>
              </a:r>
              <a:r>
                <a:rPr lang="en-US" sz="2466" dirty="0">
                  <a:solidFill>
                    <a:srgbClr val="000000"/>
                  </a:solidFill>
                  <a:latin typeface="DM Sans "/>
                </a:rPr>
                <a:t> Approach</a:t>
              </a: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17A09F70-09B3-898D-78A3-6E20F25EBB16}"/>
                </a:ext>
              </a:extLst>
            </p:cNvPr>
            <p:cNvSpPr txBox="1"/>
            <p:nvPr/>
          </p:nvSpPr>
          <p:spPr>
            <a:xfrm>
              <a:off x="814656" y="4410316"/>
              <a:ext cx="2987307" cy="4269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2579" lvl="1" indent="-266290">
                <a:lnSpc>
                  <a:spcPts val="3453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DM Sans "/>
                </a:rPr>
                <a:t>Result</a:t>
              </a:r>
              <a:endParaRPr lang="en-US" sz="2466" dirty="0">
                <a:solidFill>
                  <a:srgbClr val="000000"/>
                </a:solidFill>
                <a:latin typeface="DM Sans "/>
              </a:endParaRPr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1225D690-D287-779D-2D0C-BA44EB3A105A}"/>
                </a:ext>
              </a:extLst>
            </p:cNvPr>
            <p:cNvSpPr txBox="1"/>
            <p:nvPr/>
          </p:nvSpPr>
          <p:spPr>
            <a:xfrm>
              <a:off x="4308960" y="2885829"/>
              <a:ext cx="2987307" cy="4269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2579" lvl="1" indent="-266290">
                <a:lnSpc>
                  <a:spcPts val="3453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DM Sans "/>
                </a:rPr>
                <a:t>Conclusion</a:t>
              </a:r>
              <a:endParaRPr lang="en-US" sz="2466" dirty="0">
                <a:solidFill>
                  <a:srgbClr val="000000"/>
                </a:solidFill>
                <a:latin typeface="DM Sans "/>
              </a:endParaRP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90E6C7D5-FE1D-419F-09B1-1445C4C7B215}"/>
                </a:ext>
              </a:extLst>
            </p:cNvPr>
            <p:cNvSpPr txBox="1"/>
            <p:nvPr/>
          </p:nvSpPr>
          <p:spPr>
            <a:xfrm>
              <a:off x="4265185" y="4410315"/>
              <a:ext cx="2987307" cy="4269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2579" lvl="1" indent="-266290">
                <a:lnSpc>
                  <a:spcPts val="3453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DM Sans "/>
                </a:rPr>
                <a:t>Thank</a:t>
              </a:r>
              <a:r>
                <a:rPr lang="en-US" sz="2466" dirty="0">
                  <a:solidFill>
                    <a:srgbClr val="000000"/>
                  </a:solidFill>
                  <a:latin typeface="DM Sans "/>
                </a:rPr>
                <a:t> You</a:t>
              </a:r>
            </a:p>
          </p:txBody>
        </p:sp>
      </p:grpSp>
      <p:sp>
        <p:nvSpPr>
          <p:cNvPr id="32" name="Freeform 26">
            <a:extLst>
              <a:ext uri="{FF2B5EF4-FFF2-40B4-BE49-F238E27FC236}">
                <a16:creationId xmlns:a16="http://schemas.microsoft.com/office/drawing/2014/main" id="{DF779EC4-2891-5D2C-0A4F-45838B9C0E02}"/>
              </a:ext>
            </a:extLst>
          </p:cNvPr>
          <p:cNvSpPr/>
          <p:nvPr/>
        </p:nvSpPr>
        <p:spPr>
          <a:xfrm>
            <a:off x="4334415" y="405960"/>
            <a:ext cx="3715254" cy="853300"/>
          </a:xfrm>
          <a:custGeom>
            <a:avLst/>
            <a:gdLst/>
            <a:ahLst/>
            <a:cxnLst/>
            <a:rect l="l" t="t" r="r" b="b"/>
            <a:pathLst>
              <a:path w="1036060" h="205000">
                <a:moveTo>
                  <a:pt x="102500" y="0"/>
                </a:moveTo>
                <a:lnTo>
                  <a:pt x="933559" y="0"/>
                </a:lnTo>
                <a:cubicBezTo>
                  <a:pt x="990169" y="0"/>
                  <a:pt x="1036060" y="45891"/>
                  <a:pt x="1036060" y="102500"/>
                </a:cubicBezTo>
                <a:lnTo>
                  <a:pt x="1036060" y="102500"/>
                </a:lnTo>
                <a:cubicBezTo>
                  <a:pt x="1036060" y="129685"/>
                  <a:pt x="1025260" y="155756"/>
                  <a:pt x="1006038" y="174979"/>
                </a:cubicBezTo>
                <a:cubicBezTo>
                  <a:pt x="986815" y="194201"/>
                  <a:pt x="960744" y="205000"/>
                  <a:pt x="933559" y="205000"/>
                </a:cubicBezTo>
                <a:lnTo>
                  <a:pt x="102500" y="205000"/>
                </a:lnTo>
                <a:cubicBezTo>
                  <a:pt x="45891" y="205000"/>
                  <a:pt x="0" y="159110"/>
                  <a:pt x="0" y="102500"/>
                </a:cubicBezTo>
                <a:lnTo>
                  <a:pt x="0" y="102500"/>
                </a:lnTo>
                <a:cubicBezTo>
                  <a:pt x="0" y="45891"/>
                  <a:pt x="45891" y="0"/>
                  <a:pt x="102500" y="0"/>
                </a:cubicBezTo>
                <a:close/>
              </a:path>
            </a:pathLst>
          </a:custGeom>
          <a:solidFill>
            <a:srgbClr val="64DDB9"/>
          </a:solidFill>
        </p:spPr>
        <p:txBody>
          <a:bodyPr/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9065E7-8A1B-3824-9C71-D74CDE173DEC}"/>
              </a:ext>
            </a:extLst>
          </p:cNvPr>
          <p:cNvSpPr txBox="1"/>
          <p:nvPr/>
        </p:nvSpPr>
        <p:spPr>
          <a:xfrm>
            <a:off x="5167082" y="553963"/>
            <a:ext cx="231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9817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1FBAA4-A0F4-0BD1-0136-60B39A2812BD}"/>
              </a:ext>
            </a:extLst>
          </p:cNvPr>
          <p:cNvSpPr/>
          <p:nvPr/>
        </p:nvSpPr>
        <p:spPr>
          <a:xfrm>
            <a:off x="0" y="0"/>
            <a:ext cx="12192000" cy="999067"/>
          </a:xfrm>
          <a:prstGeom prst="rect">
            <a:avLst/>
          </a:prstGeom>
          <a:solidFill>
            <a:srgbClr val="0B596B"/>
          </a:solidFill>
          <a:ln>
            <a:solidFill>
              <a:srgbClr val="0B59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6351" y="54954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722540" y="55144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" y="62370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197568" y="620528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1469461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1469461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746922" y="47024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0746922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5400000">
            <a:off x="10024383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8513804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2203ED-E4B6-A207-0CB0-E232FC1BFCAC}"/>
              </a:ext>
            </a:extLst>
          </p:cNvPr>
          <p:cNvGrpSpPr/>
          <p:nvPr/>
        </p:nvGrpSpPr>
        <p:grpSpPr>
          <a:xfrm>
            <a:off x="-5224" y="625827"/>
            <a:ext cx="3521954" cy="784579"/>
            <a:chOff x="0" y="383822"/>
            <a:chExt cx="2829604" cy="53057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9C3DB5E-AAD0-6BC9-94AD-C14C156B4998}"/>
                </a:ext>
              </a:extLst>
            </p:cNvPr>
            <p:cNvSpPr/>
            <p:nvPr/>
          </p:nvSpPr>
          <p:spPr>
            <a:xfrm>
              <a:off x="0" y="383822"/>
              <a:ext cx="2530448" cy="530578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2C0E2259-D412-295E-2F9C-04DF472F9296}"/>
                </a:ext>
              </a:extLst>
            </p:cNvPr>
            <p:cNvSpPr/>
            <p:nvPr/>
          </p:nvSpPr>
          <p:spPr>
            <a:xfrm>
              <a:off x="2231293" y="383822"/>
              <a:ext cx="598311" cy="530578"/>
            </a:xfrm>
            <a:prstGeom prst="flowChartConnector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FCB74E7-6C23-93A5-4886-36CC7994125D}"/>
              </a:ext>
            </a:extLst>
          </p:cNvPr>
          <p:cNvSpPr txBox="1"/>
          <p:nvPr/>
        </p:nvSpPr>
        <p:spPr>
          <a:xfrm>
            <a:off x="602847" y="787283"/>
            <a:ext cx="254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B596B"/>
                </a:solidFill>
              </a:rPr>
              <a:t>INTRODUCTION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BA7B40-3A26-869B-6483-AFE4ED549D8E}"/>
              </a:ext>
            </a:extLst>
          </p:cNvPr>
          <p:cNvGrpSpPr/>
          <p:nvPr/>
        </p:nvGrpSpPr>
        <p:grpSpPr>
          <a:xfrm>
            <a:off x="1654346" y="1671725"/>
            <a:ext cx="8883308" cy="5177077"/>
            <a:chOff x="1654346" y="1994479"/>
            <a:chExt cx="8883308" cy="5177077"/>
          </a:xfrm>
        </p:grpSpPr>
        <p:sp>
          <p:nvSpPr>
            <p:cNvPr id="3" name="Freeform 17">
              <a:extLst>
                <a:ext uri="{FF2B5EF4-FFF2-40B4-BE49-F238E27FC236}">
                  <a16:creationId xmlns:a16="http://schemas.microsoft.com/office/drawing/2014/main" id="{47FAEBBD-D6F6-F884-A17D-C0555EC9ACEF}"/>
                </a:ext>
              </a:extLst>
            </p:cNvPr>
            <p:cNvSpPr/>
            <p:nvPr/>
          </p:nvSpPr>
          <p:spPr>
            <a:xfrm rot="16200000" flipH="1" flipV="1">
              <a:off x="7791265" y="6449017"/>
              <a:ext cx="722539" cy="72253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1083809" y="1083809"/>
                  </a:moveTo>
                  <a:lnTo>
                    <a:pt x="0" y="1083809"/>
                  </a:lnTo>
                  <a:lnTo>
                    <a:pt x="0" y="0"/>
                  </a:lnTo>
                  <a:lnTo>
                    <a:pt x="1083809" y="0"/>
                  </a:lnTo>
                  <a:lnTo>
                    <a:pt x="1083809" y="1083809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D0C5360D-B013-449A-55D3-0718774C221A}"/>
                </a:ext>
              </a:extLst>
            </p:cNvPr>
            <p:cNvGrpSpPr/>
            <p:nvPr/>
          </p:nvGrpSpPr>
          <p:grpSpPr>
            <a:xfrm>
              <a:off x="1654347" y="1994479"/>
              <a:ext cx="4030857" cy="685246"/>
              <a:chOff x="0" y="0"/>
              <a:chExt cx="1592438" cy="270714"/>
            </a:xfrm>
          </p:grpSpPr>
          <p:sp>
            <p:nvSpPr>
              <p:cNvPr id="23" name="Freeform 3">
                <a:extLst>
                  <a:ext uri="{FF2B5EF4-FFF2-40B4-BE49-F238E27FC236}">
                    <a16:creationId xmlns:a16="http://schemas.microsoft.com/office/drawing/2014/main" id="{B25E47F5-CB42-3462-019D-E1283D8DFBAA}"/>
                  </a:ext>
                </a:extLst>
              </p:cNvPr>
              <p:cNvSpPr/>
              <p:nvPr/>
            </p:nvSpPr>
            <p:spPr>
              <a:xfrm>
                <a:off x="0" y="0"/>
                <a:ext cx="1592438" cy="270714"/>
              </a:xfrm>
              <a:custGeom>
                <a:avLst/>
                <a:gdLst/>
                <a:ahLst/>
                <a:cxnLst/>
                <a:rect l="l" t="t" r="r" b="b"/>
                <a:pathLst>
                  <a:path w="1592438" h="270714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4">
                <a:extLst>
                  <a:ext uri="{FF2B5EF4-FFF2-40B4-BE49-F238E27FC236}">
                    <a16:creationId xmlns:a16="http://schemas.microsoft.com/office/drawing/2014/main" id="{F6C2DF58-A250-B613-AC08-1B700D2B90BE}"/>
                  </a:ext>
                </a:extLst>
              </p:cNvPr>
              <p:cNvSpPr txBox="1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702"/>
                  </a:lnSpc>
                </a:pPr>
                <a:endParaRPr sz="800"/>
              </a:p>
            </p:txBody>
          </p:sp>
        </p:grp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A652086A-4520-7688-F001-51EB5D11C74B}"/>
                </a:ext>
              </a:extLst>
            </p:cNvPr>
            <p:cNvGrpSpPr/>
            <p:nvPr/>
          </p:nvGrpSpPr>
          <p:grpSpPr>
            <a:xfrm>
              <a:off x="1654346" y="3660259"/>
              <a:ext cx="4030857" cy="798484"/>
              <a:chOff x="0" y="-44736"/>
              <a:chExt cx="1592438" cy="315450"/>
            </a:xfrm>
          </p:grpSpPr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1EE90BEB-0FF1-E62B-9361-0C4DAF252F47}"/>
                  </a:ext>
                </a:extLst>
              </p:cNvPr>
              <p:cNvSpPr/>
              <p:nvPr/>
            </p:nvSpPr>
            <p:spPr>
              <a:xfrm>
                <a:off x="0" y="-44736"/>
                <a:ext cx="1592438" cy="270714"/>
              </a:xfrm>
              <a:custGeom>
                <a:avLst/>
                <a:gdLst/>
                <a:ahLst/>
                <a:cxnLst/>
                <a:rect l="l" t="t" r="r" b="b"/>
                <a:pathLst>
                  <a:path w="1592438" h="270714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7">
                <a:extLst>
                  <a:ext uri="{FF2B5EF4-FFF2-40B4-BE49-F238E27FC236}">
                    <a16:creationId xmlns:a16="http://schemas.microsoft.com/office/drawing/2014/main" id="{5353DFEB-1E85-7876-EAB0-B73F8D17A345}"/>
                  </a:ext>
                </a:extLst>
              </p:cNvPr>
              <p:cNvSpPr txBox="1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702"/>
                  </a:lnSpc>
                </a:pPr>
                <a:endParaRPr sz="800"/>
              </a:p>
            </p:txBody>
          </p:sp>
        </p:grpSp>
        <p:sp>
          <p:nvSpPr>
            <p:cNvPr id="6" name="TextBox 26">
              <a:extLst>
                <a:ext uri="{FF2B5EF4-FFF2-40B4-BE49-F238E27FC236}">
                  <a16:creationId xmlns:a16="http://schemas.microsoft.com/office/drawing/2014/main" id="{0E0BF275-C0EA-0590-2251-608B5E45787B}"/>
                </a:ext>
              </a:extLst>
            </p:cNvPr>
            <p:cNvSpPr txBox="1"/>
            <p:nvPr/>
          </p:nvSpPr>
          <p:spPr>
            <a:xfrm>
              <a:off x="6061692" y="2006067"/>
              <a:ext cx="4475962" cy="14523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19"/>
                </a:lnSpc>
              </a:pPr>
              <a:r>
                <a:rPr lang="en-US" sz="1400" b="1">
                  <a:solidFill>
                    <a:srgbClr val="545454"/>
                  </a:solidFill>
                  <a:latin typeface="DM Sans"/>
                </a:rPr>
                <a:t>Obesity and health risks</a:t>
              </a:r>
            </a:p>
            <a:p>
              <a:pPr marL="285750" indent="-285750">
                <a:lnSpc>
                  <a:spcPts val="1919"/>
                </a:lnSpc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545454"/>
                  </a:solidFill>
                  <a:latin typeface="DM Sans"/>
                </a:rPr>
                <a:t>Obesity is linked to serious health risks including diabetes, heart disease, and certain cancers.</a:t>
              </a:r>
            </a:p>
            <a:p>
              <a:pPr>
                <a:lnSpc>
                  <a:spcPts val="1919"/>
                </a:lnSpc>
              </a:pPr>
              <a:r>
                <a:rPr lang="en-US" sz="1400" b="1">
                  <a:solidFill>
                    <a:srgbClr val="545454"/>
                  </a:solidFill>
                  <a:latin typeface="DM Sans"/>
                </a:rPr>
                <a:t>Food insecurity</a:t>
              </a:r>
            </a:p>
            <a:p>
              <a:pPr marL="285750" indent="-285750">
                <a:lnSpc>
                  <a:spcPts val="1919"/>
                </a:lnSpc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545454"/>
                  </a:solidFill>
                  <a:latin typeface="DM Sans"/>
                </a:rPr>
                <a:t>Global food insecurity is another major problem, with 690 million people undernourished in 2022</a:t>
              </a:r>
            </a:p>
          </p:txBody>
        </p:sp>
        <p:sp>
          <p:nvSpPr>
            <p:cNvPr id="7" name="TextBox 27">
              <a:extLst>
                <a:ext uri="{FF2B5EF4-FFF2-40B4-BE49-F238E27FC236}">
                  <a16:creationId xmlns:a16="http://schemas.microsoft.com/office/drawing/2014/main" id="{FFF037C0-25C4-73FE-B0AB-3A4DF0AF0129}"/>
                </a:ext>
              </a:extLst>
            </p:cNvPr>
            <p:cNvSpPr txBox="1"/>
            <p:nvPr/>
          </p:nvSpPr>
          <p:spPr>
            <a:xfrm>
              <a:off x="6061692" y="3634907"/>
              <a:ext cx="4475962" cy="21832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19"/>
                </a:lnSpc>
              </a:pPr>
              <a:r>
                <a:rPr lang="en-US" sz="1400" b="1">
                  <a:solidFill>
                    <a:srgbClr val="545454"/>
                  </a:solidFill>
                  <a:latin typeface="DM Sans"/>
                </a:rPr>
                <a:t>Leveraging Deep Learning</a:t>
              </a:r>
            </a:p>
            <a:p>
              <a:pPr marL="285750" indent="-285750">
                <a:lnSpc>
                  <a:spcPts val="1919"/>
                </a:lnSpc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545454"/>
                  </a:solidFill>
                  <a:latin typeface="DM Sans"/>
                </a:rPr>
                <a:t>Transfer learning, can be used to address food insecurity and obesity.</a:t>
              </a:r>
            </a:p>
            <a:p>
              <a:pPr>
                <a:lnSpc>
                  <a:spcPts val="1919"/>
                </a:lnSpc>
              </a:pPr>
              <a:r>
                <a:rPr lang="en-US" sz="1400" b="1">
                  <a:solidFill>
                    <a:srgbClr val="545454"/>
                  </a:solidFill>
                  <a:latin typeface="DM Sans"/>
                </a:rPr>
                <a:t>Enhancing Food Image Classification</a:t>
              </a:r>
            </a:p>
            <a:p>
              <a:pPr marL="285750" indent="-285750" algn="just">
                <a:lnSpc>
                  <a:spcPts val="1919"/>
                </a:lnSpc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545454"/>
                  </a:solidFill>
                  <a:latin typeface="DM Sans"/>
                </a:rPr>
                <a:t>By harnessing pre-trained models and advanced algorithm, efficiency and accuracy can be enhance</a:t>
              </a:r>
            </a:p>
            <a:p>
              <a:pPr>
                <a:lnSpc>
                  <a:spcPts val="1919"/>
                </a:lnSpc>
              </a:pPr>
              <a:r>
                <a:rPr lang="en-US" sz="1400" b="1">
                  <a:solidFill>
                    <a:srgbClr val="545454"/>
                  </a:solidFill>
                  <a:latin typeface="DM Sans"/>
                </a:rPr>
                <a:t>Informed Decisions</a:t>
              </a:r>
            </a:p>
            <a:p>
              <a:pPr marL="285750" indent="-285750">
                <a:lnSpc>
                  <a:spcPts val="1919"/>
                </a:lnSpc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545454"/>
                  </a:solidFill>
                  <a:latin typeface="DM Sans"/>
                </a:rPr>
                <a:t>Individual can make healthier food choice</a:t>
              </a:r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0BBC8BA0-A808-5BB0-6EA2-5DE0D33751DB}"/>
                </a:ext>
              </a:extLst>
            </p:cNvPr>
            <p:cNvSpPr txBox="1"/>
            <p:nvPr/>
          </p:nvSpPr>
          <p:spPr>
            <a:xfrm>
              <a:off x="1962052" y="2181295"/>
              <a:ext cx="3801811" cy="3598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67"/>
                </a:lnSpc>
              </a:pPr>
              <a:r>
                <a:rPr lang="en-US" sz="2667">
                  <a:solidFill>
                    <a:srgbClr val="FFFFFF"/>
                  </a:solidFill>
                  <a:latin typeface="Kollektif Bold"/>
                </a:rPr>
                <a:t>Problems</a:t>
              </a:r>
            </a:p>
          </p:txBody>
        </p: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4873F7F5-DA4C-C018-E0C0-4DC5037FC3A4}"/>
                </a:ext>
              </a:extLst>
            </p:cNvPr>
            <p:cNvSpPr txBox="1"/>
            <p:nvPr/>
          </p:nvSpPr>
          <p:spPr>
            <a:xfrm>
              <a:off x="1962051" y="3862375"/>
              <a:ext cx="3801811" cy="3598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67"/>
                </a:lnSpc>
              </a:pPr>
              <a:r>
                <a:rPr lang="en-US" sz="2667">
                  <a:solidFill>
                    <a:srgbClr val="FFFFFF"/>
                  </a:solidFill>
                  <a:latin typeface="Kollektif Bold"/>
                </a:rPr>
                <a:t>Solutions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42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1433A83-229D-1B1A-FDD9-0821BEAB2272}"/>
              </a:ext>
            </a:extLst>
          </p:cNvPr>
          <p:cNvSpPr/>
          <p:nvPr/>
        </p:nvSpPr>
        <p:spPr>
          <a:xfrm>
            <a:off x="0" y="0"/>
            <a:ext cx="12192000" cy="999067"/>
          </a:xfrm>
          <a:prstGeom prst="rect">
            <a:avLst/>
          </a:prstGeom>
          <a:solidFill>
            <a:srgbClr val="FF8181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685800" y="2558436"/>
            <a:ext cx="983582" cy="320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13"/>
              </a:lnSpc>
            </a:pPr>
            <a:r>
              <a:rPr lang="en-US" sz="1866" dirty="0">
                <a:solidFill>
                  <a:srgbClr val="FFFFFF"/>
                </a:solidFill>
                <a:latin typeface="IBM Plex Sans Bold"/>
              </a:rPr>
              <a:t>+10K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5800" y="3837058"/>
            <a:ext cx="983582" cy="32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13"/>
              </a:lnSpc>
            </a:pPr>
            <a:r>
              <a:rPr lang="en-US" sz="1866">
                <a:solidFill>
                  <a:srgbClr val="FFFFFF"/>
                </a:solidFill>
                <a:latin typeface="IBM Plex Sans Bold"/>
              </a:rPr>
              <a:t>+50K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C5E5F03-5160-1851-6EA2-9ED8D28B06FE}"/>
              </a:ext>
            </a:extLst>
          </p:cNvPr>
          <p:cNvGrpSpPr/>
          <p:nvPr/>
        </p:nvGrpSpPr>
        <p:grpSpPr>
          <a:xfrm>
            <a:off x="-5224" y="625827"/>
            <a:ext cx="3521954" cy="784579"/>
            <a:chOff x="0" y="383822"/>
            <a:chExt cx="2829604" cy="530578"/>
          </a:xfrm>
          <a:solidFill>
            <a:srgbClr val="64DDB9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81393C0-429D-7528-26F5-E125D6B6FA50}"/>
                </a:ext>
              </a:extLst>
            </p:cNvPr>
            <p:cNvSpPr/>
            <p:nvPr/>
          </p:nvSpPr>
          <p:spPr>
            <a:xfrm>
              <a:off x="0" y="383822"/>
              <a:ext cx="2530448" cy="530578"/>
            </a:xfrm>
            <a:prstGeom prst="rect">
              <a:avLst/>
            </a:prstGeom>
            <a:grpFill/>
            <a:ln>
              <a:solidFill>
                <a:srgbClr val="64DD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981C4453-F04A-44B1-1471-BF6766CBC14D}"/>
                </a:ext>
              </a:extLst>
            </p:cNvPr>
            <p:cNvSpPr/>
            <p:nvPr/>
          </p:nvSpPr>
          <p:spPr>
            <a:xfrm>
              <a:off x="2231293" y="383822"/>
              <a:ext cx="598311" cy="530578"/>
            </a:xfrm>
            <a:prstGeom prst="flowChartConnector">
              <a:avLst/>
            </a:prstGeom>
            <a:grpFill/>
            <a:ln>
              <a:solidFill>
                <a:srgbClr val="64DD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86F1185-573E-09CF-17DE-FF337F8548C1}"/>
              </a:ext>
            </a:extLst>
          </p:cNvPr>
          <p:cNvSpPr txBox="1"/>
          <p:nvPr/>
        </p:nvSpPr>
        <p:spPr>
          <a:xfrm>
            <a:off x="393362" y="782995"/>
            <a:ext cx="247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B596B"/>
                </a:solidFill>
              </a:rPr>
              <a:t>RELATED</a:t>
            </a:r>
            <a:r>
              <a:rPr lang="en-US" sz="2400" dirty="0">
                <a:solidFill>
                  <a:srgbClr val="0B596B"/>
                </a:solidFill>
              </a:rPr>
              <a:t> </a:t>
            </a:r>
            <a:r>
              <a:rPr lang="en-US" sz="2400" b="1" dirty="0">
                <a:solidFill>
                  <a:srgbClr val="0B596B"/>
                </a:solidFill>
              </a:rPr>
              <a:t>WORKS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F89BC47-1346-2423-B2F6-6CFB2D2313E3}"/>
              </a:ext>
            </a:extLst>
          </p:cNvPr>
          <p:cNvGrpSpPr/>
          <p:nvPr/>
        </p:nvGrpSpPr>
        <p:grpSpPr>
          <a:xfrm>
            <a:off x="2012282" y="1244660"/>
            <a:ext cx="8533798" cy="4476139"/>
            <a:chOff x="2012282" y="1244660"/>
            <a:chExt cx="8533798" cy="4476139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4A511C9-CE23-A26C-78F9-5E1858651388}"/>
                </a:ext>
              </a:extLst>
            </p:cNvPr>
            <p:cNvGrpSpPr/>
            <p:nvPr/>
          </p:nvGrpSpPr>
          <p:grpSpPr>
            <a:xfrm>
              <a:off x="2012282" y="1710544"/>
              <a:ext cx="3475219" cy="2824637"/>
              <a:chOff x="2012282" y="1710544"/>
              <a:chExt cx="3475219" cy="2824637"/>
            </a:xfrm>
          </p:grpSpPr>
          <p:sp>
            <p:nvSpPr>
              <p:cNvPr id="17" name="TextBox 17"/>
              <p:cNvSpPr txBox="1"/>
              <p:nvPr/>
            </p:nvSpPr>
            <p:spPr>
              <a:xfrm>
                <a:off x="2012282" y="1710544"/>
                <a:ext cx="2308460" cy="32335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613"/>
                  </a:lnSpc>
                </a:pPr>
                <a:r>
                  <a:rPr lang="en-US" sz="2000" dirty="0">
                    <a:solidFill>
                      <a:srgbClr val="FE6D73"/>
                    </a:solidFill>
                    <a:latin typeface="DM Sans Bold"/>
                  </a:rPr>
                  <a:t>Food – 5K</a:t>
                </a:r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2012282" y="2060952"/>
                <a:ext cx="3475219" cy="80573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rgbClr val="545454"/>
                    </a:solidFill>
                    <a:latin typeface="DM Sans"/>
                  </a:rPr>
                  <a:t>•2500 food images from various sources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rgbClr val="545454"/>
                    </a:solidFill>
                    <a:latin typeface="DM Sans"/>
                  </a:rPr>
                  <a:t>•Utilized </a:t>
                </a:r>
                <a:r>
                  <a:rPr lang="en-US" sz="1200" dirty="0" err="1">
                    <a:solidFill>
                      <a:srgbClr val="545454"/>
                    </a:solidFill>
                    <a:latin typeface="DM Sans"/>
                  </a:rPr>
                  <a:t>AlexNet</a:t>
                </a:r>
                <a:r>
                  <a:rPr lang="en-US" sz="1200" dirty="0">
                    <a:solidFill>
                      <a:srgbClr val="545454"/>
                    </a:solidFill>
                    <a:latin typeface="DM Sans"/>
                  </a:rPr>
                  <a:t> and VGG16 architecture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rgbClr val="545454"/>
                    </a:solidFill>
                    <a:latin typeface="DM Sans"/>
                  </a:rPr>
                  <a:t>•99% accuracy.</a:t>
                </a:r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2012282" y="3099812"/>
                <a:ext cx="2308460" cy="32335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613"/>
                  </a:lnSpc>
                </a:pPr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DM Sans Bold"/>
                  </a:rPr>
                  <a:t>UEC – FOOD - 256</a:t>
                </a:r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2012282" y="3452449"/>
                <a:ext cx="3475219" cy="108273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rgbClr val="545454"/>
                    </a:solidFill>
                    <a:latin typeface="DM Sans"/>
                  </a:rPr>
                  <a:t>•2500 food and non-food images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rgbClr val="545454"/>
                    </a:solidFill>
                    <a:latin typeface="DM Sans"/>
                  </a:rPr>
                  <a:t>•Used Inception-V3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rgbClr val="545454"/>
                    </a:solidFill>
                    <a:latin typeface="DM Sans"/>
                  </a:rPr>
                  <a:t>•Top-1 accuracy of 88.28% and Top-5 accuracy of 96.88%.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F32DCED-0934-9584-D583-1DCD0BCB5904}"/>
                </a:ext>
              </a:extLst>
            </p:cNvPr>
            <p:cNvGrpSpPr/>
            <p:nvPr/>
          </p:nvGrpSpPr>
          <p:grpSpPr>
            <a:xfrm>
              <a:off x="6704499" y="1244660"/>
              <a:ext cx="3841581" cy="4476139"/>
              <a:chOff x="6704499" y="1262124"/>
              <a:chExt cx="3841581" cy="4458675"/>
            </a:xfrm>
          </p:grpSpPr>
          <p:sp>
            <p:nvSpPr>
              <p:cNvPr id="15" name="TextBox 15"/>
              <p:cNvSpPr txBox="1"/>
              <p:nvPr/>
            </p:nvSpPr>
            <p:spPr>
              <a:xfrm>
                <a:off x="7343289" y="1262124"/>
                <a:ext cx="997117" cy="32088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613"/>
                  </a:lnSpc>
                </a:pPr>
                <a:r>
                  <a:rPr lang="en-US" sz="1866">
                    <a:solidFill>
                      <a:srgbClr val="FFFFFF"/>
                    </a:solidFill>
                    <a:latin typeface="IBM Plex Sans Bold"/>
                  </a:rPr>
                  <a:t>+24K</a:t>
                </a:r>
              </a:p>
            </p:txBody>
          </p:sp>
          <p:sp>
            <p:nvSpPr>
              <p:cNvPr id="36" name="TextBox 11">
                <a:extLst>
                  <a:ext uri="{FF2B5EF4-FFF2-40B4-BE49-F238E27FC236}">
                    <a16:creationId xmlns:a16="http://schemas.microsoft.com/office/drawing/2014/main" id="{EDB6116B-CE9F-43B8-870D-055118532ABA}"/>
                  </a:ext>
                </a:extLst>
              </p:cNvPr>
              <p:cNvSpPr txBox="1"/>
              <p:nvPr/>
            </p:nvSpPr>
            <p:spPr>
              <a:xfrm>
                <a:off x="8601278" y="5022351"/>
                <a:ext cx="983582" cy="32088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613"/>
                  </a:lnSpc>
                </a:pPr>
                <a:r>
                  <a:rPr lang="en-US" sz="1866">
                    <a:solidFill>
                      <a:srgbClr val="FFFFFF"/>
                    </a:solidFill>
                    <a:latin typeface="IBM Plex Sans Bold"/>
                  </a:rPr>
                  <a:t>+19K</a:t>
                </a:r>
              </a:p>
            </p:txBody>
          </p:sp>
          <p:sp>
            <p:nvSpPr>
              <p:cNvPr id="37" name="TextBox 17">
                <a:extLst>
                  <a:ext uri="{FF2B5EF4-FFF2-40B4-BE49-F238E27FC236}">
                    <a16:creationId xmlns:a16="http://schemas.microsoft.com/office/drawing/2014/main" id="{2F012596-DC41-6580-7953-09A11440FC96}"/>
                  </a:ext>
                </a:extLst>
              </p:cNvPr>
              <p:cNvSpPr txBox="1"/>
              <p:nvPr/>
            </p:nvSpPr>
            <p:spPr>
              <a:xfrm>
                <a:off x="6715423" y="1712853"/>
                <a:ext cx="2872351" cy="32088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613"/>
                  </a:lnSpc>
                </a:pPr>
                <a:r>
                  <a:rPr lang="en-US" sz="2000" dirty="0">
                    <a:solidFill>
                      <a:srgbClr val="29A8B9"/>
                    </a:solidFill>
                    <a:latin typeface="DM Sans Bold"/>
                  </a:rPr>
                  <a:t>FoodX - 251</a:t>
                </a:r>
              </a:p>
            </p:txBody>
          </p:sp>
          <p:sp>
            <p:nvSpPr>
              <p:cNvPr id="38" name="TextBox 18">
                <a:extLst>
                  <a:ext uri="{FF2B5EF4-FFF2-40B4-BE49-F238E27FC236}">
                    <a16:creationId xmlns:a16="http://schemas.microsoft.com/office/drawing/2014/main" id="{5CC89C0A-51AA-3A2D-826E-6D01578CDF5F}"/>
                  </a:ext>
                </a:extLst>
              </p:cNvPr>
              <p:cNvSpPr txBox="1"/>
              <p:nvPr/>
            </p:nvSpPr>
            <p:spPr>
              <a:xfrm>
                <a:off x="6704500" y="2030472"/>
                <a:ext cx="3841580" cy="80573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rgbClr val="545454"/>
                    </a:solidFill>
                    <a:latin typeface="DM Sans"/>
                  </a:rPr>
                  <a:t>•251 micro-classes with 158k images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rgbClr val="545454"/>
                    </a:solidFill>
                    <a:latin typeface="DM Sans"/>
                  </a:rPr>
                  <a:t>•Used ResNet-101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rgbClr val="545454"/>
                    </a:solidFill>
                    <a:latin typeface="DM Sans"/>
                  </a:rPr>
                  <a:t>•Top-3 Error of 17% after fine-tuning.</a:t>
                </a:r>
              </a:p>
            </p:txBody>
          </p:sp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98DAD839-F07D-1CB3-BB21-0BFE2817944F}"/>
                  </a:ext>
                </a:extLst>
              </p:cNvPr>
              <p:cNvSpPr txBox="1"/>
              <p:nvPr/>
            </p:nvSpPr>
            <p:spPr>
              <a:xfrm>
                <a:off x="6704499" y="3099812"/>
                <a:ext cx="2872351" cy="32335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613"/>
                  </a:lnSpc>
                </a:pPr>
                <a:r>
                  <a:rPr lang="en-US" sz="2000" dirty="0">
                    <a:solidFill>
                      <a:srgbClr val="48CFAE"/>
                    </a:solidFill>
                    <a:latin typeface="DM Sans Bold"/>
                  </a:rPr>
                  <a:t>UEC – FOOD - 100</a:t>
                </a:r>
              </a:p>
            </p:txBody>
          </p:sp>
          <p:sp>
            <p:nvSpPr>
              <p:cNvPr id="40" name="TextBox 20">
                <a:extLst>
                  <a:ext uri="{FF2B5EF4-FFF2-40B4-BE49-F238E27FC236}">
                    <a16:creationId xmlns:a16="http://schemas.microsoft.com/office/drawing/2014/main" id="{70AF5988-868E-9284-9B0C-4E9B9A6E148A}"/>
                  </a:ext>
                </a:extLst>
              </p:cNvPr>
              <p:cNvSpPr txBox="1"/>
              <p:nvPr/>
            </p:nvSpPr>
            <p:spPr>
              <a:xfrm>
                <a:off x="6704500" y="3472769"/>
                <a:ext cx="3841580" cy="80573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rgbClr val="545454"/>
                    </a:solidFill>
                    <a:latin typeface="DM Sans"/>
                  </a:rPr>
                  <a:t>•Contains 14,361 images with detailed annotations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rgbClr val="545454"/>
                    </a:solidFill>
                    <a:latin typeface="DM Sans"/>
                  </a:rPr>
                  <a:t>•Used ResNet50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rgbClr val="545454"/>
                    </a:solidFill>
                    <a:latin typeface="DM Sans"/>
                  </a:rPr>
                  <a:t>•Top-1 accuracy of 41.72% in advanced configurations.</a:t>
                </a:r>
              </a:p>
            </p:txBody>
          </p:sp>
          <p:sp>
            <p:nvSpPr>
              <p:cNvPr id="43" name="TextBox 17">
                <a:extLst>
                  <a:ext uri="{FF2B5EF4-FFF2-40B4-BE49-F238E27FC236}">
                    <a16:creationId xmlns:a16="http://schemas.microsoft.com/office/drawing/2014/main" id="{4303859C-2802-18A9-94B6-98897FF63D04}"/>
                  </a:ext>
                </a:extLst>
              </p:cNvPr>
              <p:cNvSpPr txBox="1"/>
              <p:nvPr/>
            </p:nvSpPr>
            <p:spPr>
              <a:xfrm>
                <a:off x="6715423" y="4562432"/>
                <a:ext cx="1841863" cy="32088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613"/>
                  </a:lnSpc>
                </a:pPr>
                <a:r>
                  <a:rPr lang="en-US" sz="2000" dirty="0">
                    <a:solidFill>
                      <a:schemeClr val="accent4">
                        <a:lumMod val="75000"/>
                      </a:schemeClr>
                    </a:solidFill>
                    <a:latin typeface="DM Sans Bold"/>
                  </a:rPr>
                  <a:t>Food – 101</a:t>
                </a:r>
              </a:p>
            </p:txBody>
          </p:sp>
          <p:sp>
            <p:nvSpPr>
              <p:cNvPr id="44" name="TextBox 18">
                <a:extLst>
                  <a:ext uri="{FF2B5EF4-FFF2-40B4-BE49-F238E27FC236}">
                    <a16:creationId xmlns:a16="http://schemas.microsoft.com/office/drawing/2014/main" id="{76F37324-3E55-0E57-B0E0-8A7F9D62FC6E}"/>
                  </a:ext>
                </a:extLst>
              </p:cNvPr>
              <p:cNvSpPr txBox="1"/>
              <p:nvPr/>
            </p:nvSpPr>
            <p:spPr>
              <a:xfrm>
                <a:off x="6704499" y="4915066"/>
                <a:ext cx="3657916" cy="80573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rgbClr val="545454"/>
                    </a:solidFill>
                    <a:latin typeface="DM Sans"/>
                  </a:rPr>
                  <a:t>Various studies including the use of DenseNet-161 with Top-1 accuracy of 93.27%, and EfficientNetB0 achieving 80% accuracy.</a:t>
                </a:r>
              </a:p>
            </p:txBody>
          </p:sp>
        </p:grp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7E0CE75A-CD7C-5A1E-1EFF-A7797608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24" y="4149201"/>
            <a:ext cx="3657917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1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917594" y="-2062214"/>
            <a:ext cx="4943599" cy="2376730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sp>
        <p:nvSpPr>
          <p:cNvPr id="5" name="AutoShape 5"/>
          <p:cNvSpPr/>
          <p:nvPr/>
        </p:nvSpPr>
        <p:spPr>
          <a:xfrm>
            <a:off x="-1226004" y="-1515847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1368634" y="-1307396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-1488369" y="-1068417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-1572805" y="-810904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-1668708" y="-517787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-1749254" y="-221972"/>
            <a:ext cx="2642399" cy="265706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-1732076" y="152451"/>
            <a:ext cx="2251657" cy="224003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-1673198" y="603840"/>
            <a:ext cx="1752399" cy="178131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D5C484-8B30-76C2-CFBD-28F5F8758E51}"/>
              </a:ext>
            </a:extLst>
          </p:cNvPr>
          <p:cNvSpPr/>
          <p:nvPr/>
        </p:nvSpPr>
        <p:spPr>
          <a:xfrm>
            <a:off x="0" y="0"/>
            <a:ext cx="12192000" cy="999067"/>
          </a:xfrm>
          <a:prstGeom prst="rect">
            <a:avLst/>
          </a:prstGeom>
          <a:solidFill>
            <a:srgbClr val="0B596B"/>
          </a:solidFill>
          <a:ln>
            <a:solidFill>
              <a:srgbClr val="0B59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0B857C-CE67-2956-887C-EA95521D046C}"/>
              </a:ext>
            </a:extLst>
          </p:cNvPr>
          <p:cNvGrpSpPr/>
          <p:nvPr/>
        </p:nvGrpSpPr>
        <p:grpSpPr>
          <a:xfrm>
            <a:off x="-5224" y="625827"/>
            <a:ext cx="3521954" cy="784579"/>
            <a:chOff x="0" y="383822"/>
            <a:chExt cx="2829604" cy="53057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AC0D2D-4E47-FF74-69DC-794C7DFD7A54}"/>
                </a:ext>
              </a:extLst>
            </p:cNvPr>
            <p:cNvSpPr/>
            <p:nvPr/>
          </p:nvSpPr>
          <p:spPr>
            <a:xfrm>
              <a:off x="0" y="383822"/>
              <a:ext cx="2530448" cy="530578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357D031F-5E37-FFC5-8809-EF3F1203BD46}"/>
                </a:ext>
              </a:extLst>
            </p:cNvPr>
            <p:cNvSpPr/>
            <p:nvPr/>
          </p:nvSpPr>
          <p:spPr>
            <a:xfrm>
              <a:off x="2231293" y="383822"/>
              <a:ext cx="598311" cy="530578"/>
            </a:xfrm>
            <a:prstGeom prst="flowChartConnector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86CC21-0385-483B-5AA1-ABFA1A397F5C}"/>
              </a:ext>
            </a:extLst>
          </p:cNvPr>
          <p:cNvSpPr txBox="1"/>
          <p:nvPr/>
        </p:nvSpPr>
        <p:spPr>
          <a:xfrm>
            <a:off x="513271" y="794915"/>
            <a:ext cx="271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METHODOLOGY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ED4E46-8D26-804A-5F28-BD01CDB15D34}"/>
              </a:ext>
            </a:extLst>
          </p:cNvPr>
          <p:cNvGrpSpPr/>
          <p:nvPr/>
        </p:nvGrpSpPr>
        <p:grpSpPr>
          <a:xfrm>
            <a:off x="1944980" y="2392490"/>
            <a:ext cx="3475219" cy="3075493"/>
            <a:chOff x="2077058" y="1913363"/>
            <a:chExt cx="3475219" cy="3075493"/>
          </a:xfrm>
        </p:grpSpPr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7DF82041-86B8-0812-529A-73CC5BCEED16}"/>
                </a:ext>
              </a:extLst>
            </p:cNvPr>
            <p:cNvSpPr txBox="1"/>
            <p:nvPr/>
          </p:nvSpPr>
          <p:spPr>
            <a:xfrm>
              <a:off x="2077058" y="1913363"/>
              <a:ext cx="2308460" cy="3233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13"/>
                </a:lnSpc>
              </a:pPr>
              <a:r>
                <a:rPr 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DM Sans Bold"/>
                </a:rPr>
                <a:t>Data Collection</a:t>
              </a:r>
            </a:p>
          </p:txBody>
        </p:sp>
        <p:sp>
          <p:nvSpPr>
            <p:cNvPr id="28" name="TextBox 18">
              <a:extLst>
                <a:ext uri="{FF2B5EF4-FFF2-40B4-BE49-F238E27FC236}">
                  <a16:creationId xmlns:a16="http://schemas.microsoft.com/office/drawing/2014/main" id="{64D5C4B9-1A49-B426-0C83-FDC487E85CD1}"/>
                </a:ext>
              </a:extLst>
            </p:cNvPr>
            <p:cNvSpPr txBox="1"/>
            <p:nvPr/>
          </p:nvSpPr>
          <p:spPr>
            <a:xfrm>
              <a:off x="2077058" y="2244130"/>
              <a:ext cx="3475219" cy="27447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Description of the FOOD–01 Dataset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45454"/>
                  </a:solidFill>
                  <a:latin typeface="DM Sans"/>
                </a:rPr>
                <a:t>Composition: 101,000 images divided into 101 categories.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45454"/>
                  </a:solidFill>
                  <a:latin typeface="DM Sans"/>
                </a:rPr>
                <a:t>Characteristics: Real images representing various meals from different cultures.</a:t>
              </a:r>
              <a:endParaRPr lang="en-US" b="1" dirty="0">
                <a:solidFill>
                  <a:srgbClr val="545454"/>
                </a:solidFill>
                <a:latin typeface="DM Sans"/>
              </a:endParaRPr>
            </a:p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rgbClr val="545454"/>
                  </a:solidFill>
                  <a:latin typeface="DM Sans"/>
                </a:rPr>
                <a:t>Challenges of FOOD–101 Dataset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545454"/>
                  </a:solidFill>
                  <a:latin typeface="DM Sans"/>
                </a:rPr>
                <a:t>Similarity between different food classes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545454"/>
                  </a:solidFill>
                  <a:latin typeface="DM Sans"/>
                </a:rPr>
                <a:t>Variability within classes.</a:t>
              </a:r>
              <a:endParaRPr lang="en-US" dirty="0">
                <a:solidFill>
                  <a:srgbClr val="545454"/>
                </a:solidFill>
                <a:latin typeface="DM Sans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545454"/>
                  </a:solidFill>
                  <a:latin typeface="DM Sans"/>
                </a:rPr>
                <a:t> Presence of extraneous objects in images that add noise.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D16131-D7FD-75D8-B425-65C7ABA41783}"/>
              </a:ext>
            </a:extLst>
          </p:cNvPr>
          <p:cNvGrpSpPr/>
          <p:nvPr/>
        </p:nvGrpSpPr>
        <p:grpSpPr>
          <a:xfrm>
            <a:off x="6771803" y="1613139"/>
            <a:ext cx="3475220" cy="3906489"/>
            <a:chOff x="2077057" y="1913363"/>
            <a:chExt cx="3475220" cy="3906489"/>
          </a:xfrm>
        </p:grpSpPr>
        <p:sp>
          <p:nvSpPr>
            <p:cNvPr id="31" name="TextBox 19">
              <a:extLst>
                <a:ext uri="{FF2B5EF4-FFF2-40B4-BE49-F238E27FC236}">
                  <a16:creationId xmlns:a16="http://schemas.microsoft.com/office/drawing/2014/main" id="{A667F4CB-D2A0-B183-D0ED-619C277F263E}"/>
                </a:ext>
              </a:extLst>
            </p:cNvPr>
            <p:cNvSpPr txBox="1"/>
            <p:nvPr/>
          </p:nvSpPr>
          <p:spPr>
            <a:xfrm>
              <a:off x="2077057" y="1913363"/>
              <a:ext cx="2898449" cy="3233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13"/>
                </a:lnSpc>
              </a:pPr>
              <a:r>
                <a:rPr lang="en-US" sz="2000" dirty="0">
                  <a:solidFill>
                    <a:srgbClr val="FF8181"/>
                  </a:solidFill>
                  <a:latin typeface="DM Sans Bold"/>
                </a:rPr>
                <a:t>Data Augmentation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7C1ACD67-3081-D773-8DC1-48C1231E0541}"/>
                </a:ext>
              </a:extLst>
            </p:cNvPr>
            <p:cNvSpPr txBox="1"/>
            <p:nvPr/>
          </p:nvSpPr>
          <p:spPr>
            <a:xfrm>
              <a:off x="2077058" y="2244130"/>
              <a:ext cx="3475219" cy="3575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Necessity for Data Augmentation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45454"/>
                  </a:solidFill>
                  <a:latin typeface="DM Sans"/>
                </a:rPr>
                <a:t>Insufficient number of samples per class for effective training and testing.</a:t>
              </a:r>
            </a:p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Methods of Augmentation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45454"/>
                  </a:solidFill>
                  <a:latin typeface="DM Sans"/>
                </a:rPr>
                <a:t>Vertical-to-horizontal flipping.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45454"/>
                  </a:solidFill>
                  <a:latin typeface="DM Sans"/>
                </a:rPr>
                <a:t>Rotating images.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45454"/>
                  </a:solidFill>
                  <a:latin typeface="DM Sans"/>
                </a:rPr>
                <a:t>Manual addition of images.</a:t>
              </a:r>
            </a:p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Challenges in Augmenting Data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45454"/>
                  </a:solidFill>
                  <a:latin typeface="DM Sans"/>
                </a:rPr>
                <a:t>Variability and quality issues in Internet-sourced images.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45454"/>
                  </a:solidFill>
                  <a:latin typeface="DM Sans"/>
                </a:rPr>
                <a:t>Tedious and time-consuming process of manual image selection and editing.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45454"/>
                  </a:solidFill>
                  <a:latin typeface="DM Sans"/>
                </a:rPr>
                <a:t>Specific issues with certain food classes.</a:t>
              </a:r>
              <a:endParaRPr lang="en-US" sz="1200" dirty="0">
                <a:solidFill>
                  <a:srgbClr val="545454"/>
                </a:solidFill>
                <a:latin typeface="DM Sans"/>
              </a:endParaRPr>
            </a:p>
          </p:txBody>
        </p:sp>
      </p:grpSp>
      <p:grpSp>
        <p:nvGrpSpPr>
          <p:cNvPr id="33" name="Group 20">
            <a:extLst>
              <a:ext uri="{FF2B5EF4-FFF2-40B4-BE49-F238E27FC236}">
                <a16:creationId xmlns:a16="http://schemas.microsoft.com/office/drawing/2014/main" id="{A0BF913D-2A85-FF47-6A80-7415A32A7BAE}"/>
              </a:ext>
            </a:extLst>
          </p:cNvPr>
          <p:cNvGrpSpPr/>
          <p:nvPr/>
        </p:nvGrpSpPr>
        <p:grpSpPr>
          <a:xfrm rot="2700000">
            <a:off x="10501880" y="5120129"/>
            <a:ext cx="4943599" cy="2376730"/>
            <a:chOff x="0" y="0"/>
            <a:chExt cx="660400" cy="317500"/>
          </a:xfrm>
        </p:grpSpPr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A3205317-94F9-C4FC-69D3-383F637F7820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AAED2CA4-36A1-1A67-A13C-4FADF2240BAC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sp>
        <p:nvSpPr>
          <p:cNvPr id="36" name="AutoShape 23">
            <a:extLst>
              <a:ext uri="{FF2B5EF4-FFF2-40B4-BE49-F238E27FC236}">
                <a16:creationId xmlns:a16="http://schemas.microsoft.com/office/drawing/2014/main" id="{8C9ADCF8-CAFE-D8E4-AFD9-C0B64C1311EF}"/>
              </a:ext>
            </a:extLst>
          </p:cNvPr>
          <p:cNvSpPr/>
          <p:nvPr/>
        </p:nvSpPr>
        <p:spPr>
          <a:xfrm>
            <a:off x="10193470" y="5666496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24">
            <a:extLst>
              <a:ext uri="{FF2B5EF4-FFF2-40B4-BE49-F238E27FC236}">
                <a16:creationId xmlns:a16="http://schemas.microsoft.com/office/drawing/2014/main" id="{E6963D2B-0703-A6D4-77EE-B0A11B7365B3}"/>
              </a:ext>
            </a:extLst>
          </p:cNvPr>
          <p:cNvSpPr/>
          <p:nvPr/>
        </p:nvSpPr>
        <p:spPr>
          <a:xfrm>
            <a:off x="10050840" y="5874947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AutoShape 25">
            <a:extLst>
              <a:ext uri="{FF2B5EF4-FFF2-40B4-BE49-F238E27FC236}">
                <a16:creationId xmlns:a16="http://schemas.microsoft.com/office/drawing/2014/main" id="{52039BBC-B73F-77B3-28F6-47C455D497C9}"/>
              </a:ext>
            </a:extLst>
          </p:cNvPr>
          <p:cNvSpPr/>
          <p:nvPr/>
        </p:nvSpPr>
        <p:spPr>
          <a:xfrm>
            <a:off x="9931105" y="6113927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AutoShape 26">
            <a:extLst>
              <a:ext uri="{FF2B5EF4-FFF2-40B4-BE49-F238E27FC236}">
                <a16:creationId xmlns:a16="http://schemas.microsoft.com/office/drawing/2014/main" id="{91E537BD-4FA3-B432-6C44-B221050507C8}"/>
              </a:ext>
            </a:extLst>
          </p:cNvPr>
          <p:cNvSpPr/>
          <p:nvPr/>
        </p:nvSpPr>
        <p:spPr>
          <a:xfrm>
            <a:off x="9846669" y="6371439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" name="AutoShape 27">
            <a:extLst>
              <a:ext uri="{FF2B5EF4-FFF2-40B4-BE49-F238E27FC236}">
                <a16:creationId xmlns:a16="http://schemas.microsoft.com/office/drawing/2014/main" id="{216AD9AA-BE97-DFBF-6068-F3C8BBE8E26F}"/>
              </a:ext>
            </a:extLst>
          </p:cNvPr>
          <p:cNvSpPr/>
          <p:nvPr/>
        </p:nvSpPr>
        <p:spPr>
          <a:xfrm>
            <a:off x="9750766" y="6664557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5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 rot="2700000">
            <a:off x="6341917" y="3274057"/>
            <a:ext cx="4943599" cy="1283434"/>
          </a:xfrm>
          <a:prstGeom prst="rect">
            <a:avLst/>
          </a:prstGeom>
        </p:spPr>
        <p:txBody>
          <a:bodyPr lIns="33867" tIns="33867" rIns="33867" bIns="33867"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702"/>
              </a:lnSpc>
            </a:pPr>
            <a:endParaRPr sz="800"/>
          </a:p>
        </p:txBody>
      </p:sp>
      <p:sp>
        <p:nvSpPr>
          <p:cNvPr id="5" name="AutoShape 5"/>
          <p:cNvSpPr/>
          <p:nvPr/>
        </p:nvSpPr>
        <p:spPr>
          <a:xfrm>
            <a:off x="10209093" y="-1373091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10066463" y="-1293673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0098054" y="-982241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10066877" y="-791282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4A6F15A-2EEC-C31D-5A86-789082793814}"/>
              </a:ext>
            </a:extLst>
          </p:cNvPr>
          <p:cNvGrpSpPr/>
          <p:nvPr/>
        </p:nvGrpSpPr>
        <p:grpSpPr>
          <a:xfrm rot="21075258">
            <a:off x="7448097" y="6146177"/>
            <a:ext cx="5521992" cy="4230939"/>
            <a:chOff x="6688405" y="5368391"/>
            <a:chExt cx="5521992" cy="4230939"/>
          </a:xfrm>
        </p:grpSpPr>
        <p:grpSp>
          <p:nvGrpSpPr>
            <p:cNvPr id="14" name="Group 14"/>
            <p:cNvGrpSpPr/>
            <p:nvPr/>
          </p:nvGrpSpPr>
          <p:grpSpPr>
            <a:xfrm rot="-2700000">
              <a:off x="6688405" y="5368391"/>
              <a:ext cx="4943599" cy="2376730"/>
              <a:chOff x="0" y="0"/>
              <a:chExt cx="660400" cy="3175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>
                <a:defPPr>
                  <a:defRPr lang="en-US"/>
                </a:defPPr>
                <a:lvl1pPr marL="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4770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953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09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1907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23848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61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3387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38156" algn="l" defTabSz="609539" rtl="0" eaLnBrk="1" latinLnBrk="0" hangingPunct="1"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702"/>
                  </a:lnSpc>
                </a:pPr>
                <a:endParaRPr sz="800"/>
              </a:p>
            </p:txBody>
          </p:sp>
        </p:grpSp>
        <p:sp>
          <p:nvSpPr>
            <p:cNvPr id="17" name="AutoShape 17"/>
            <p:cNvSpPr/>
            <p:nvPr/>
          </p:nvSpPr>
          <p:spPr>
            <a:xfrm flipV="1">
              <a:off x="8518206" y="5880153"/>
              <a:ext cx="3421801" cy="3456811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8726657" y="6120360"/>
              <a:ext cx="3359235" cy="3359235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utoShape 19"/>
            <p:cNvSpPr/>
            <p:nvPr/>
          </p:nvSpPr>
          <p:spPr>
            <a:xfrm flipV="1">
              <a:off x="8965636" y="6354569"/>
              <a:ext cx="3244761" cy="3244761"/>
            </a:xfrm>
            <a:prstGeom prst="line">
              <a:avLst/>
            </a:prstGeom>
            <a:ln w="28575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C7ABC7-4222-03A8-E4E9-55A6273F28F2}"/>
              </a:ext>
            </a:extLst>
          </p:cNvPr>
          <p:cNvGrpSpPr/>
          <p:nvPr/>
        </p:nvGrpSpPr>
        <p:grpSpPr>
          <a:xfrm>
            <a:off x="5311082" y="1139700"/>
            <a:ext cx="7467601" cy="4364593"/>
            <a:chOff x="236641" y="1217134"/>
            <a:chExt cx="7385141" cy="3867575"/>
          </a:xfrm>
        </p:grpSpPr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6FA0D93D-5A65-4BA0-8DA6-6EB5A565998F}"/>
                </a:ext>
              </a:extLst>
            </p:cNvPr>
            <p:cNvSpPr txBox="1"/>
            <p:nvPr/>
          </p:nvSpPr>
          <p:spPr>
            <a:xfrm>
              <a:off x="4146563" y="2055319"/>
              <a:ext cx="3475219" cy="3233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13"/>
                </a:lnSpc>
              </a:pPr>
              <a:endParaRPr lang="en-US" sz="2000" dirty="0">
                <a:solidFill>
                  <a:srgbClr val="FF8181"/>
                </a:solidFill>
                <a:latin typeface="DM Sans Bold"/>
              </a:endParaRPr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2F4E931F-0858-12C7-7F2E-0F38F3EE715A}"/>
                </a:ext>
              </a:extLst>
            </p:cNvPr>
            <p:cNvSpPr txBox="1"/>
            <p:nvPr/>
          </p:nvSpPr>
          <p:spPr>
            <a:xfrm>
              <a:off x="236641" y="1217134"/>
              <a:ext cx="6096510" cy="38675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3200" dirty="0">
                  <a:solidFill>
                    <a:srgbClr val="545454"/>
                  </a:solidFill>
                  <a:latin typeface="DM Sans"/>
                </a:rPr>
                <a:t>Optimizer : Adam</a:t>
              </a:r>
            </a:p>
            <a:p>
              <a:pPr>
                <a:lnSpc>
                  <a:spcPct val="150000"/>
                </a:lnSpc>
              </a:pPr>
              <a:r>
                <a:rPr lang="en-US" sz="3200" dirty="0">
                  <a:solidFill>
                    <a:srgbClr val="545454"/>
                  </a:solidFill>
                  <a:latin typeface="DM Sans"/>
                </a:rPr>
                <a:t>Learning Rate : 0.0001</a:t>
              </a:r>
            </a:p>
            <a:p>
              <a:pPr>
                <a:lnSpc>
                  <a:spcPct val="150000"/>
                </a:lnSpc>
              </a:pPr>
              <a:r>
                <a:rPr lang="en-US" sz="3200" dirty="0">
                  <a:solidFill>
                    <a:srgbClr val="545454"/>
                  </a:solidFill>
                  <a:latin typeface="DM Sans"/>
                </a:rPr>
                <a:t>Epochs: 50</a:t>
              </a:r>
            </a:p>
            <a:p>
              <a:pPr>
                <a:lnSpc>
                  <a:spcPct val="150000"/>
                </a:lnSpc>
              </a:pPr>
              <a:r>
                <a:rPr lang="en-US" sz="3200" dirty="0">
                  <a:solidFill>
                    <a:srgbClr val="545454"/>
                  </a:solidFill>
                  <a:latin typeface="DM Sans"/>
                </a:rPr>
                <a:t>Batch Size: 16</a:t>
              </a:r>
            </a:p>
            <a:p>
              <a:pPr>
                <a:lnSpc>
                  <a:spcPct val="150000"/>
                </a:lnSpc>
              </a:pPr>
              <a:r>
                <a:rPr lang="en-US" sz="3200" dirty="0">
                  <a:solidFill>
                    <a:srgbClr val="545454"/>
                  </a:solidFill>
                  <a:latin typeface="DM Sans"/>
                </a:rPr>
                <a:t>Training Data: 80%</a:t>
              </a:r>
            </a:p>
            <a:p>
              <a:pPr>
                <a:lnSpc>
                  <a:spcPct val="150000"/>
                </a:lnSpc>
              </a:pPr>
              <a:r>
                <a:rPr lang="en-US" sz="3200" dirty="0">
                  <a:solidFill>
                    <a:srgbClr val="545454"/>
                  </a:solidFill>
                  <a:latin typeface="DM Sans"/>
                </a:rPr>
                <a:t>Validation Split: 20%</a:t>
              </a:r>
            </a:p>
          </p:txBody>
        </p:sp>
      </p:grpSp>
      <p:sp>
        <p:nvSpPr>
          <p:cNvPr id="13" name="Freeform 3">
            <a:extLst>
              <a:ext uri="{FF2B5EF4-FFF2-40B4-BE49-F238E27FC236}">
                <a16:creationId xmlns:a16="http://schemas.microsoft.com/office/drawing/2014/main" id="{7A096C1D-B930-48B1-75D6-7F40698313C1}"/>
              </a:ext>
            </a:extLst>
          </p:cNvPr>
          <p:cNvSpPr/>
          <p:nvPr/>
        </p:nvSpPr>
        <p:spPr>
          <a:xfrm>
            <a:off x="4996706" y="451063"/>
            <a:ext cx="7108898" cy="406405"/>
          </a:xfrm>
          <a:custGeom>
            <a:avLst/>
            <a:gdLst/>
            <a:ahLst/>
            <a:cxnLst/>
            <a:rect l="l" t="t" r="r" b="b"/>
            <a:pathLst>
              <a:path w="1592438" h="270714">
                <a:moveTo>
                  <a:pt x="65303" y="0"/>
                </a:moveTo>
                <a:lnTo>
                  <a:pt x="1527135" y="0"/>
                </a:lnTo>
                <a:cubicBezTo>
                  <a:pt x="1544454" y="0"/>
                  <a:pt x="1561064" y="6880"/>
                  <a:pt x="1573311" y="19127"/>
                </a:cubicBezTo>
                <a:cubicBezTo>
                  <a:pt x="1585557" y="31373"/>
                  <a:pt x="1592438" y="47983"/>
                  <a:pt x="1592438" y="65303"/>
                </a:cubicBezTo>
                <a:lnTo>
                  <a:pt x="1592438" y="205412"/>
                </a:lnTo>
                <a:cubicBezTo>
                  <a:pt x="1592438" y="241477"/>
                  <a:pt x="1563201" y="270714"/>
                  <a:pt x="1527135" y="270714"/>
                </a:cubicBezTo>
                <a:lnTo>
                  <a:pt x="65303" y="270714"/>
                </a:lnTo>
                <a:cubicBezTo>
                  <a:pt x="47983" y="270714"/>
                  <a:pt x="31373" y="263834"/>
                  <a:pt x="19127" y="251588"/>
                </a:cubicBezTo>
                <a:cubicBezTo>
                  <a:pt x="6880" y="239341"/>
                  <a:pt x="0" y="222731"/>
                  <a:pt x="0" y="205412"/>
                </a:cubicBezTo>
                <a:lnTo>
                  <a:pt x="0" y="65303"/>
                </a:lnTo>
                <a:cubicBezTo>
                  <a:pt x="0" y="47983"/>
                  <a:pt x="6880" y="31373"/>
                  <a:pt x="19127" y="19127"/>
                </a:cubicBezTo>
                <a:cubicBezTo>
                  <a:pt x="31373" y="6880"/>
                  <a:pt x="47983" y="0"/>
                  <a:pt x="65303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/>
          <a:lstStyle/>
          <a:p>
            <a:pPr algn="ctr"/>
            <a:r>
              <a:rPr lang="en-US" sz="1800" i="1" dirty="0">
                <a:solidFill>
                  <a:schemeClr val="bg1"/>
                </a:solidFill>
                <a:latin typeface="DM Sans Bold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DM Sans Bold"/>
              </a:rPr>
              <a:t>Model Configuration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" name="Picture 21" descr="A colorful splattered paint&#10;&#10;Description automatically generated">
            <a:extLst>
              <a:ext uri="{FF2B5EF4-FFF2-40B4-BE49-F238E27FC236}">
                <a16:creationId xmlns:a16="http://schemas.microsoft.com/office/drawing/2014/main" id="{ED96A611-359C-8856-8E4D-B2EAABC5F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54" r="15955" b="1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9" name="Freeform 26">
            <a:extLst>
              <a:ext uri="{FF2B5EF4-FFF2-40B4-BE49-F238E27FC236}">
                <a16:creationId xmlns:a16="http://schemas.microsoft.com/office/drawing/2014/main" id="{A18A4A31-6212-336C-A79E-4A7246BB6212}"/>
              </a:ext>
            </a:extLst>
          </p:cNvPr>
          <p:cNvSpPr/>
          <p:nvPr/>
        </p:nvSpPr>
        <p:spPr>
          <a:xfrm>
            <a:off x="-183597" y="447873"/>
            <a:ext cx="2523491" cy="384531"/>
          </a:xfrm>
          <a:custGeom>
            <a:avLst/>
            <a:gdLst/>
            <a:ahLst/>
            <a:cxnLst/>
            <a:rect l="l" t="t" r="r" b="b"/>
            <a:pathLst>
              <a:path w="1036060" h="205000">
                <a:moveTo>
                  <a:pt x="102500" y="0"/>
                </a:moveTo>
                <a:lnTo>
                  <a:pt x="933559" y="0"/>
                </a:lnTo>
                <a:cubicBezTo>
                  <a:pt x="990169" y="0"/>
                  <a:pt x="1036060" y="45891"/>
                  <a:pt x="1036060" y="102500"/>
                </a:cubicBezTo>
                <a:lnTo>
                  <a:pt x="1036060" y="102500"/>
                </a:lnTo>
                <a:cubicBezTo>
                  <a:pt x="1036060" y="129685"/>
                  <a:pt x="1025260" y="155756"/>
                  <a:pt x="1006038" y="174979"/>
                </a:cubicBezTo>
                <a:cubicBezTo>
                  <a:pt x="986815" y="194201"/>
                  <a:pt x="960744" y="205000"/>
                  <a:pt x="933559" y="205000"/>
                </a:cubicBezTo>
                <a:lnTo>
                  <a:pt x="102500" y="205000"/>
                </a:lnTo>
                <a:cubicBezTo>
                  <a:pt x="45891" y="205000"/>
                  <a:pt x="0" y="159110"/>
                  <a:pt x="0" y="102500"/>
                </a:cubicBezTo>
                <a:lnTo>
                  <a:pt x="0" y="102500"/>
                </a:lnTo>
                <a:cubicBezTo>
                  <a:pt x="0" y="45891"/>
                  <a:pt x="45891" y="0"/>
                  <a:pt x="1025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9DACE5-D241-DFD2-0707-3F9BD4E1F51A}"/>
              </a:ext>
            </a:extLst>
          </p:cNvPr>
          <p:cNvSpPr txBox="1"/>
          <p:nvPr/>
        </p:nvSpPr>
        <p:spPr>
          <a:xfrm>
            <a:off x="86397" y="469422"/>
            <a:ext cx="252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75444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F13253F5-455E-1D9F-1EDD-54C028614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217" y="375559"/>
            <a:ext cx="4336744" cy="5700414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 rot="-10800000">
            <a:off x="6351" y="39424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22540" y="39614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" y="46840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1" y="540657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5400000">
            <a:off x="722540" y="540657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>
            <a:off x="722540" y="61354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0800000">
            <a:off x="2214501" y="54129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214501" y="46903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5400000">
            <a:off x="2937040" y="54129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491961" y="61354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2214501" y="61354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5400000">
            <a:off x="1" y="612911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/>
          <p:nvPr/>
        </p:nvGrpSpPr>
        <p:grpSpPr>
          <a:xfrm rot="8100000">
            <a:off x="10564305" y="-461562"/>
            <a:ext cx="4943599" cy="2376730"/>
            <a:chOff x="0" y="0"/>
            <a:chExt cx="660400" cy="317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sp>
        <p:nvSpPr>
          <p:cNvPr id="19" name="AutoShape 19"/>
          <p:cNvSpPr/>
          <p:nvPr/>
        </p:nvSpPr>
        <p:spPr>
          <a:xfrm flipH="1">
            <a:off x="10256301" y="-1973185"/>
            <a:ext cx="3421803" cy="340125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AutoShape 20"/>
          <p:cNvSpPr/>
          <p:nvPr/>
        </p:nvSpPr>
        <p:spPr>
          <a:xfrm flipH="1">
            <a:off x="10070420" y="-2196036"/>
            <a:ext cx="3421802" cy="3386217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 flipH="1">
            <a:off x="9937864" y="-2305611"/>
            <a:ext cx="3328705" cy="328318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2"/>
          <p:cNvSpPr/>
          <p:nvPr/>
        </p:nvSpPr>
        <p:spPr>
          <a:xfrm flipH="1">
            <a:off x="9846151" y="-2400207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 flipH="1">
            <a:off x="9781594" y="-2496110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Box 28"/>
          <p:cNvSpPr txBox="1"/>
          <p:nvPr/>
        </p:nvSpPr>
        <p:spPr>
          <a:xfrm>
            <a:off x="9214014" y="5888178"/>
            <a:ext cx="1943395" cy="179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rgbClr val="FFFFFF"/>
                </a:solidFill>
                <a:latin typeface="Kollektif Bold"/>
              </a:rPr>
              <a:t>03 - SOCIAL MEDIA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074989" y="5892305"/>
            <a:ext cx="1943395" cy="179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rgbClr val="FFFFFF"/>
                </a:solidFill>
                <a:latin typeface="Kollektif Bold"/>
              </a:rPr>
              <a:t>01 - BRANDING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143618" y="5888178"/>
            <a:ext cx="1943395" cy="179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400">
                <a:solidFill>
                  <a:srgbClr val="FFFFFF"/>
                </a:solidFill>
                <a:latin typeface="Kollektif Bold"/>
              </a:rPr>
              <a:t>02 - WEBSITE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CD6D724-D329-4279-4516-CFFF6BD2CA38}"/>
              </a:ext>
            </a:extLst>
          </p:cNvPr>
          <p:cNvGrpSpPr/>
          <p:nvPr/>
        </p:nvGrpSpPr>
        <p:grpSpPr>
          <a:xfrm>
            <a:off x="1637037" y="1017079"/>
            <a:ext cx="3819248" cy="2798494"/>
            <a:chOff x="2077057" y="1913363"/>
            <a:chExt cx="3475220" cy="2798494"/>
          </a:xfrm>
        </p:grpSpPr>
        <p:sp>
          <p:nvSpPr>
            <p:cNvPr id="40" name="TextBox 19">
              <a:extLst>
                <a:ext uri="{FF2B5EF4-FFF2-40B4-BE49-F238E27FC236}">
                  <a16:creationId xmlns:a16="http://schemas.microsoft.com/office/drawing/2014/main" id="{1939784E-653E-458B-AAFF-109FF2154258}"/>
                </a:ext>
              </a:extLst>
            </p:cNvPr>
            <p:cNvSpPr txBox="1"/>
            <p:nvPr/>
          </p:nvSpPr>
          <p:spPr>
            <a:xfrm>
              <a:off x="2077057" y="1913363"/>
              <a:ext cx="2898449" cy="3233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13"/>
                </a:lnSpc>
              </a:pPr>
              <a:r>
                <a:rPr lang="en-US" sz="2000" i="1" dirty="0">
                  <a:solidFill>
                    <a:srgbClr val="FF8181"/>
                  </a:solidFill>
                  <a:latin typeface="DM Sans Bold"/>
                </a:rPr>
                <a:t>ResNet50  </a:t>
              </a:r>
              <a:r>
                <a:rPr lang="en-US" sz="2000" dirty="0">
                  <a:solidFill>
                    <a:srgbClr val="FF8181"/>
                  </a:solidFill>
                  <a:latin typeface="DM Sans Bold"/>
                </a:rPr>
                <a:t>Architecture</a:t>
              </a:r>
            </a:p>
          </p:txBody>
        </p:sp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3C96CF99-6C27-830C-A4FC-7DB95B4FD2E1}"/>
                </a:ext>
              </a:extLst>
            </p:cNvPr>
            <p:cNvSpPr txBox="1"/>
            <p:nvPr/>
          </p:nvSpPr>
          <p:spPr>
            <a:xfrm>
              <a:off x="2077058" y="2244130"/>
              <a:ext cx="3475219" cy="24677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Structure and Layer Breakdown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45454"/>
                  </a:solidFill>
                  <a:latin typeface="DM Sans"/>
                </a:rPr>
                <a:t>50 layers, including convolutional layers, identity blocks, and convolution blocks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45454"/>
                  </a:solidFill>
                  <a:latin typeface="DM Sans"/>
                </a:rPr>
                <a:t>Five stages.</a:t>
              </a:r>
            </a:p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Function of Residual Blocks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45454"/>
                  </a:solidFill>
                  <a:latin typeface="DM Sans"/>
                </a:rPr>
                <a:t>Each block includes skip connections that help preserve the gradient flow through the network</a:t>
              </a: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Trainable Parameters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45454"/>
                  </a:solidFill>
                  <a:latin typeface="DM Sans"/>
                </a:rPr>
                <a:t>23 million trainable parameters</a:t>
              </a:r>
            </a:p>
          </p:txBody>
        </p:sp>
      </p:grpSp>
      <p:grpSp>
        <p:nvGrpSpPr>
          <p:cNvPr id="42" name="Group 25">
            <a:extLst>
              <a:ext uri="{FF2B5EF4-FFF2-40B4-BE49-F238E27FC236}">
                <a16:creationId xmlns:a16="http://schemas.microsoft.com/office/drawing/2014/main" id="{2B3805B0-8B59-D052-D1FC-E7AAF4632F7D}"/>
              </a:ext>
            </a:extLst>
          </p:cNvPr>
          <p:cNvGrpSpPr/>
          <p:nvPr/>
        </p:nvGrpSpPr>
        <p:grpSpPr>
          <a:xfrm>
            <a:off x="-308991" y="437535"/>
            <a:ext cx="2523491" cy="419913"/>
            <a:chOff x="0" y="19050"/>
            <a:chExt cx="1036060" cy="223863"/>
          </a:xfrm>
        </p:grpSpPr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99F64EE7-C3F3-C9E3-58B2-F89C42ADEDF6}"/>
                </a:ext>
              </a:extLst>
            </p:cNvPr>
            <p:cNvSpPr/>
            <p:nvPr/>
          </p:nvSpPr>
          <p:spPr>
            <a:xfrm>
              <a:off x="0" y="37913"/>
              <a:ext cx="1036060" cy="205000"/>
            </a:xfrm>
            <a:custGeom>
              <a:avLst/>
              <a:gdLst/>
              <a:ahLst/>
              <a:cxnLst/>
              <a:rect l="l" t="t" r="r" b="b"/>
              <a:pathLst>
                <a:path w="1036060" h="205000">
                  <a:moveTo>
                    <a:pt x="102500" y="0"/>
                  </a:moveTo>
                  <a:lnTo>
                    <a:pt x="933559" y="0"/>
                  </a:lnTo>
                  <a:cubicBezTo>
                    <a:pt x="990169" y="0"/>
                    <a:pt x="1036060" y="45891"/>
                    <a:pt x="1036060" y="102500"/>
                  </a:cubicBezTo>
                  <a:lnTo>
                    <a:pt x="1036060" y="102500"/>
                  </a:lnTo>
                  <a:cubicBezTo>
                    <a:pt x="1036060" y="129685"/>
                    <a:pt x="1025260" y="155756"/>
                    <a:pt x="1006038" y="174979"/>
                  </a:cubicBezTo>
                  <a:cubicBezTo>
                    <a:pt x="986815" y="194201"/>
                    <a:pt x="960744" y="205000"/>
                    <a:pt x="933559" y="205000"/>
                  </a:cubicBezTo>
                  <a:lnTo>
                    <a:pt x="102500" y="205000"/>
                  </a:lnTo>
                  <a:cubicBezTo>
                    <a:pt x="45891" y="205000"/>
                    <a:pt x="0" y="159110"/>
                    <a:pt x="0" y="102500"/>
                  </a:cubicBezTo>
                  <a:lnTo>
                    <a:pt x="0" y="102500"/>
                  </a:lnTo>
                  <a:cubicBezTo>
                    <a:pt x="0" y="45891"/>
                    <a:pt x="45891" y="0"/>
                    <a:pt x="102500" y="0"/>
                  </a:cubicBezTo>
                  <a:close/>
                </a:path>
              </a:pathLst>
            </a:custGeom>
            <a:solidFill>
              <a:srgbClr val="FFCB7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3B513B01-91F9-6AAD-93D0-E43619F61B5B}"/>
                </a:ext>
              </a:extLst>
            </p:cNvPr>
            <p:cNvSpPr txBox="1"/>
            <p:nvPr/>
          </p:nvSpPr>
          <p:spPr>
            <a:xfrm>
              <a:off x="0" y="19050"/>
              <a:ext cx="1036059" cy="185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E7A3769-8FD7-3488-5D74-288255F35A5A}"/>
              </a:ext>
            </a:extLst>
          </p:cNvPr>
          <p:cNvSpPr txBox="1"/>
          <p:nvPr/>
        </p:nvSpPr>
        <p:spPr>
          <a:xfrm>
            <a:off x="52281" y="494466"/>
            <a:ext cx="252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 USED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DBBEF5-28A8-D860-90AE-70CBBC8F9AB7}"/>
              </a:ext>
            </a:extLst>
          </p:cNvPr>
          <p:cNvSpPr txBox="1"/>
          <p:nvPr/>
        </p:nvSpPr>
        <p:spPr>
          <a:xfrm>
            <a:off x="7108400" y="6210820"/>
            <a:ext cx="33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ResNet50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84226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A diagram of a software program&#10;&#10;Description automatically generated with medium confidence">
            <a:extLst>
              <a:ext uri="{FF2B5EF4-FFF2-40B4-BE49-F238E27FC236}">
                <a16:creationId xmlns:a16="http://schemas.microsoft.com/office/drawing/2014/main" id="{921B084E-9DFC-8294-74FC-E099C4907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2" y="786159"/>
            <a:ext cx="5458720" cy="5191787"/>
          </a:xfrm>
          <a:prstGeom prst="rect">
            <a:avLst/>
          </a:prstGeom>
        </p:spPr>
      </p:pic>
      <p:sp>
        <p:nvSpPr>
          <p:cNvPr id="48" name="AutoShape 22">
            <a:extLst>
              <a:ext uri="{FF2B5EF4-FFF2-40B4-BE49-F238E27FC236}">
                <a16:creationId xmlns:a16="http://schemas.microsoft.com/office/drawing/2014/main" id="{34ED4A36-75AE-D35E-DFE9-2BB40DAC764E}"/>
              </a:ext>
            </a:extLst>
          </p:cNvPr>
          <p:cNvSpPr/>
          <p:nvPr/>
        </p:nvSpPr>
        <p:spPr>
          <a:xfrm>
            <a:off x="-3149697" y="-2105552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" name="AutoShape 21">
            <a:extLst>
              <a:ext uri="{FF2B5EF4-FFF2-40B4-BE49-F238E27FC236}">
                <a16:creationId xmlns:a16="http://schemas.microsoft.com/office/drawing/2014/main" id="{1058B113-80C1-E92C-523F-2D9E53227DF6}"/>
              </a:ext>
            </a:extLst>
          </p:cNvPr>
          <p:cNvSpPr/>
          <p:nvPr/>
        </p:nvSpPr>
        <p:spPr>
          <a:xfrm>
            <a:off x="-3007067" y="-2314003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5" name="Group 18">
            <a:extLst>
              <a:ext uri="{FF2B5EF4-FFF2-40B4-BE49-F238E27FC236}">
                <a16:creationId xmlns:a16="http://schemas.microsoft.com/office/drawing/2014/main" id="{55CF3A52-0F67-7E20-00F9-2131E3DCAC95}"/>
              </a:ext>
            </a:extLst>
          </p:cNvPr>
          <p:cNvGrpSpPr/>
          <p:nvPr/>
        </p:nvGrpSpPr>
        <p:grpSpPr>
          <a:xfrm rot="2700000">
            <a:off x="-2718754" y="-2850321"/>
            <a:ext cx="4943599" cy="2376730"/>
            <a:chOff x="0" y="0"/>
            <a:chExt cx="660400" cy="317500"/>
          </a:xfrm>
        </p:grpSpPr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A5025F62-3950-DFF0-735A-96B9612FDC9B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20">
              <a:extLst>
                <a:ext uri="{FF2B5EF4-FFF2-40B4-BE49-F238E27FC236}">
                  <a16:creationId xmlns:a16="http://schemas.microsoft.com/office/drawing/2014/main" id="{252CFBB4-6F78-2325-F722-5B2CFF41DF74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grpSp>
        <p:nvGrpSpPr>
          <p:cNvPr id="16" name="Group 16"/>
          <p:cNvGrpSpPr/>
          <p:nvPr/>
        </p:nvGrpSpPr>
        <p:grpSpPr>
          <a:xfrm rot="8100000">
            <a:off x="11084478" y="-790280"/>
            <a:ext cx="5049365" cy="2379133"/>
            <a:chOff x="0" y="-321"/>
            <a:chExt cx="674529" cy="317821"/>
          </a:xfrm>
        </p:grpSpPr>
        <p:sp>
          <p:nvSpPr>
            <p:cNvPr id="17" name="Freeform 17"/>
            <p:cNvSpPr/>
            <p:nvPr/>
          </p:nvSpPr>
          <p:spPr>
            <a:xfrm>
              <a:off x="14129" y="-321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02"/>
                </a:lnSpc>
              </a:pPr>
              <a:endParaRPr sz="800"/>
            </a:p>
          </p:txBody>
        </p:sp>
      </p:grpSp>
      <p:sp>
        <p:nvSpPr>
          <p:cNvPr id="19" name="AutoShape 19"/>
          <p:cNvSpPr/>
          <p:nvPr/>
        </p:nvSpPr>
        <p:spPr>
          <a:xfrm flipH="1">
            <a:off x="10754195" y="-2362474"/>
            <a:ext cx="3421801" cy="345681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 flipH="1">
            <a:off x="10621897" y="-2501787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 flipH="1">
            <a:off x="10544697" y="-2631022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2"/>
          <p:cNvSpPr/>
          <p:nvPr/>
        </p:nvSpPr>
        <p:spPr>
          <a:xfrm flipH="1">
            <a:off x="10455751" y="-2765967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 flipH="1">
            <a:off x="10421674" y="-2811070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Box 28"/>
          <p:cNvSpPr txBox="1"/>
          <p:nvPr/>
        </p:nvSpPr>
        <p:spPr>
          <a:xfrm>
            <a:off x="9214014" y="5888178"/>
            <a:ext cx="1943395" cy="179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rgbClr val="FFFFFF"/>
                </a:solidFill>
                <a:latin typeface="Kollektif Bold"/>
              </a:rPr>
              <a:t>03 - SOCIAL MEDIA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074989" y="5892305"/>
            <a:ext cx="1943395" cy="179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rgbClr val="FFFFFF"/>
                </a:solidFill>
                <a:latin typeface="Kollektif Bold"/>
              </a:rPr>
              <a:t>01 - BRANDING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CD6D724-D329-4279-4516-CFFF6BD2CA38}"/>
              </a:ext>
            </a:extLst>
          </p:cNvPr>
          <p:cNvGrpSpPr/>
          <p:nvPr/>
        </p:nvGrpSpPr>
        <p:grpSpPr>
          <a:xfrm>
            <a:off x="6783384" y="1080047"/>
            <a:ext cx="3819249" cy="3075493"/>
            <a:chOff x="2077056" y="1913363"/>
            <a:chExt cx="3475221" cy="3075493"/>
          </a:xfrm>
        </p:grpSpPr>
        <p:sp>
          <p:nvSpPr>
            <p:cNvPr id="40" name="TextBox 19">
              <a:extLst>
                <a:ext uri="{FF2B5EF4-FFF2-40B4-BE49-F238E27FC236}">
                  <a16:creationId xmlns:a16="http://schemas.microsoft.com/office/drawing/2014/main" id="{1939784E-653E-458B-AAFF-109FF2154258}"/>
                </a:ext>
              </a:extLst>
            </p:cNvPr>
            <p:cNvSpPr txBox="1"/>
            <p:nvPr/>
          </p:nvSpPr>
          <p:spPr>
            <a:xfrm>
              <a:off x="2077056" y="1913363"/>
              <a:ext cx="3079310" cy="3233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13"/>
                </a:lnSpc>
              </a:pPr>
              <a:r>
                <a:rPr lang="en-US" sz="2000" i="1" dirty="0">
                  <a:solidFill>
                    <a:srgbClr val="FF8181"/>
                  </a:solidFill>
                  <a:latin typeface="DM Sans Bold"/>
                </a:rPr>
                <a:t>ResNet50V2  </a:t>
              </a:r>
              <a:r>
                <a:rPr lang="en-US" sz="2000" dirty="0">
                  <a:solidFill>
                    <a:srgbClr val="FF8181"/>
                  </a:solidFill>
                  <a:latin typeface="DM Sans Bold"/>
                </a:rPr>
                <a:t>Architecture</a:t>
              </a:r>
            </a:p>
          </p:txBody>
        </p:sp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3C96CF99-6C27-830C-A4FC-7DB95B4FD2E1}"/>
                </a:ext>
              </a:extLst>
            </p:cNvPr>
            <p:cNvSpPr txBox="1"/>
            <p:nvPr/>
          </p:nvSpPr>
          <p:spPr>
            <a:xfrm>
              <a:off x="2077058" y="2244130"/>
              <a:ext cx="3475219" cy="27447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rgbClr val="545454"/>
                  </a:solidFill>
                  <a:latin typeface="DM Sans"/>
                </a:rPr>
                <a:t>An enhanced version of the original ResNet50 model.</a:t>
              </a:r>
            </a:p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Performance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45454"/>
                  </a:solidFill>
                  <a:latin typeface="DM Sans"/>
                </a:rPr>
                <a:t>Demonstrates superior performance on the ImageNet dataset </a:t>
              </a:r>
            </a:p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Architectural Changes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45454"/>
                  </a:solidFill>
                  <a:latin typeface="DM Sans"/>
                </a:rPr>
                <a:t>Alteration in skip connections.</a:t>
              </a:r>
            </a:p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rgbClr val="545454"/>
                  </a:solidFill>
                  <a:latin typeface="DM Sans"/>
                </a:rPr>
                <a:t>Objective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45454"/>
                  </a:solidFill>
                  <a:latin typeface="DM Sans"/>
                </a:rPr>
                <a:t>The adjustments aim to improve learning in deeper networks by modifying the flow of information in residual paths.</a:t>
              </a:r>
            </a:p>
          </p:txBody>
        </p:sp>
      </p:grpSp>
      <p:sp>
        <p:nvSpPr>
          <p:cNvPr id="43" name="Freeform 26">
            <a:extLst>
              <a:ext uri="{FF2B5EF4-FFF2-40B4-BE49-F238E27FC236}">
                <a16:creationId xmlns:a16="http://schemas.microsoft.com/office/drawing/2014/main" id="{99F64EE7-C3F3-C9E3-58B2-F89C42ADEDF6}"/>
              </a:ext>
            </a:extLst>
          </p:cNvPr>
          <p:cNvSpPr/>
          <p:nvPr/>
        </p:nvSpPr>
        <p:spPr>
          <a:xfrm>
            <a:off x="-308991" y="472917"/>
            <a:ext cx="2523491" cy="384531"/>
          </a:xfrm>
          <a:custGeom>
            <a:avLst/>
            <a:gdLst/>
            <a:ahLst/>
            <a:cxnLst/>
            <a:rect l="l" t="t" r="r" b="b"/>
            <a:pathLst>
              <a:path w="1036060" h="205000">
                <a:moveTo>
                  <a:pt x="102500" y="0"/>
                </a:moveTo>
                <a:lnTo>
                  <a:pt x="933559" y="0"/>
                </a:lnTo>
                <a:cubicBezTo>
                  <a:pt x="990169" y="0"/>
                  <a:pt x="1036060" y="45891"/>
                  <a:pt x="1036060" y="102500"/>
                </a:cubicBezTo>
                <a:lnTo>
                  <a:pt x="1036060" y="102500"/>
                </a:lnTo>
                <a:cubicBezTo>
                  <a:pt x="1036060" y="129685"/>
                  <a:pt x="1025260" y="155756"/>
                  <a:pt x="1006038" y="174979"/>
                </a:cubicBezTo>
                <a:cubicBezTo>
                  <a:pt x="986815" y="194201"/>
                  <a:pt x="960744" y="205000"/>
                  <a:pt x="933559" y="205000"/>
                </a:cubicBezTo>
                <a:lnTo>
                  <a:pt x="102500" y="205000"/>
                </a:lnTo>
                <a:cubicBezTo>
                  <a:pt x="45891" y="205000"/>
                  <a:pt x="0" y="159110"/>
                  <a:pt x="0" y="102500"/>
                </a:cubicBezTo>
                <a:lnTo>
                  <a:pt x="0" y="102500"/>
                </a:lnTo>
                <a:cubicBezTo>
                  <a:pt x="0" y="45891"/>
                  <a:pt x="45891" y="0"/>
                  <a:pt x="102500" y="0"/>
                </a:cubicBezTo>
                <a:close/>
              </a:path>
            </a:pathLst>
          </a:custGeom>
          <a:solidFill>
            <a:srgbClr val="FF8181"/>
          </a:solidFill>
        </p:spPr>
        <p:txBody>
          <a:bodyPr/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7A3769-8FD7-3488-5D74-288255F35A5A}"/>
              </a:ext>
            </a:extLst>
          </p:cNvPr>
          <p:cNvSpPr txBox="1"/>
          <p:nvPr/>
        </p:nvSpPr>
        <p:spPr>
          <a:xfrm>
            <a:off x="52281" y="494466"/>
            <a:ext cx="252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 USED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DBBEF5-28A8-D860-90AE-70CBBC8F9AB7}"/>
              </a:ext>
            </a:extLst>
          </p:cNvPr>
          <p:cNvSpPr txBox="1"/>
          <p:nvPr/>
        </p:nvSpPr>
        <p:spPr>
          <a:xfrm>
            <a:off x="959754" y="6178868"/>
            <a:ext cx="373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ResNet50V2 Architecture</a:t>
            </a:r>
          </a:p>
        </p:txBody>
      </p:sp>
      <p:sp>
        <p:nvSpPr>
          <p:cNvPr id="25" name="Freeform 53">
            <a:extLst>
              <a:ext uri="{FF2B5EF4-FFF2-40B4-BE49-F238E27FC236}">
                <a16:creationId xmlns:a16="http://schemas.microsoft.com/office/drawing/2014/main" id="{9DB3677D-3505-005A-0062-ED7675718998}"/>
              </a:ext>
            </a:extLst>
          </p:cNvPr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54">
            <a:extLst>
              <a:ext uri="{FF2B5EF4-FFF2-40B4-BE49-F238E27FC236}">
                <a16:creationId xmlns:a16="http://schemas.microsoft.com/office/drawing/2014/main" id="{2C1FDDBD-C22E-28D4-5530-3474C1F9F1BE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55">
            <a:extLst>
              <a:ext uri="{FF2B5EF4-FFF2-40B4-BE49-F238E27FC236}">
                <a16:creationId xmlns:a16="http://schemas.microsoft.com/office/drawing/2014/main" id="{53B3A1F5-7D0A-5CFB-21AA-F710FA4CEFE1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56">
            <a:extLst>
              <a:ext uri="{FF2B5EF4-FFF2-40B4-BE49-F238E27FC236}">
                <a16:creationId xmlns:a16="http://schemas.microsoft.com/office/drawing/2014/main" id="{C54D9487-6A50-BDFE-9C32-E7E4C4280AAD}"/>
              </a:ext>
            </a:extLst>
          </p:cNvPr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57">
            <a:extLst>
              <a:ext uri="{FF2B5EF4-FFF2-40B4-BE49-F238E27FC236}">
                <a16:creationId xmlns:a16="http://schemas.microsoft.com/office/drawing/2014/main" id="{6F9C95A9-7B7B-BC82-A3A0-7BDF1F56079B}"/>
              </a:ext>
            </a:extLst>
          </p:cNvPr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58">
            <a:extLst>
              <a:ext uri="{FF2B5EF4-FFF2-40B4-BE49-F238E27FC236}">
                <a16:creationId xmlns:a16="http://schemas.microsoft.com/office/drawing/2014/main" id="{965D7B69-7322-E8FC-9587-7BEA43C90D31}"/>
              </a:ext>
            </a:extLst>
          </p:cNvPr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59">
            <a:extLst>
              <a:ext uri="{FF2B5EF4-FFF2-40B4-BE49-F238E27FC236}">
                <a16:creationId xmlns:a16="http://schemas.microsoft.com/office/drawing/2014/main" id="{DB81B567-DCCA-E659-411F-9E7144047E68}"/>
              </a:ext>
            </a:extLst>
          </p:cNvPr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60">
            <a:extLst>
              <a:ext uri="{FF2B5EF4-FFF2-40B4-BE49-F238E27FC236}">
                <a16:creationId xmlns:a16="http://schemas.microsoft.com/office/drawing/2014/main" id="{9E14336C-38BC-23F9-D8AF-3355426C386F}"/>
              </a:ext>
            </a:extLst>
          </p:cNvPr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9" name="AutoShape 23">
            <a:extLst>
              <a:ext uri="{FF2B5EF4-FFF2-40B4-BE49-F238E27FC236}">
                <a16:creationId xmlns:a16="http://schemas.microsoft.com/office/drawing/2014/main" id="{EED616CD-576E-7541-35E7-3796DDFF3F0E}"/>
              </a:ext>
            </a:extLst>
          </p:cNvPr>
          <p:cNvSpPr/>
          <p:nvPr/>
        </p:nvSpPr>
        <p:spPr>
          <a:xfrm>
            <a:off x="-3269432" y="-1866572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" name="AutoShape 24">
            <a:extLst>
              <a:ext uri="{FF2B5EF4-FFF2-40B4-BE49-F238E27FC236}">
                <a16:creationId xmlns:a16="http://schemas.microsoft.com/office/drawing/2014/main" id="{EB149FCB-679F-A65A-9C58-CBF46ADCD458}"/>
              </a:ext>
            </a:extLst>
          </p:cNvPr>
          <p:cNvSpPr/>
          <p:nvPr/>
        </p:nvSpPr>
        <p:spPr>
          <a:xfrm>
            <a:off x="-3353868" y="-1609060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" name="AutoShape 25">
            <a:extLst>
              <a:ext uri="{FF2B5EF4-FFF2-40B4-BE49-F238E27FC236}">
                <a16:creationId xmlns:a16="http://schemas.microsoft.com/office/drawing/2014/main" id="{5D070C5B-E5EF-5B01-56BE-4459648E260C}"/>
              </a:ext>
            </a:extLst>
          </p:cNvPr>
          <p:cNvSpPr/>
          <p:nvPr/>
        </p:nvSpPr>
        <p:spPr>
          <a:xfrm>
            <a:off x="-3449771" y="-1315943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" name="AutoShape 26">
            <a:extLst>
              <a:ext uri="{FF2B5EF4-FFF2-40B4-BE49-F238E27FC236}">
                <a16:creationId xmlns:a16="http://schemas.microsoft.com/office/drawing/2014/main" id="{E01C7D4F-C0A4-A931-F4DF-2ADD0BE9496C}"/>
              </a:ext>
            </a:extLst>
          </p:cNvPr>
          <p:cNvSpPr/>
          <p:nvPr/>
        </p:nvSpPr>
        <p:spPr>
          <a:xfrm>
            <a:off x="-3530317" y="-1020127"/>
            <a:ext cx="2642399" cy="265706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" name="AutoShape 27">
            <a:extLst>
              <a:ext uri="{FF2B5EF4-FFF2-40B4-BE49-F238E27FC236}">
                <a16:creationId xmlns:a16="http://schemas.microsoft.com/office/drawing/2014/main" id="{41A0CAEC-E65A-8795-D7A1-57B95E9BD7CC}"/>
              </a:ext>
            </a:extLst>
          </p:cNvPr>
          <p:cNvSpPr/>
          <p:nvPr/>
        </p:nvSpPr>
        <p:spPr>
          <a:xfrm>
            <a:off x="-3513139" y="-645705"/>
            <a:ext cx="2251657" cy="224003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3565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1011</Words>
  <Application>Microsoft Office PowerPoint</Application>
  <PresentationFormat>Widescreen</PresentationFormat>
  <Paragraphs>199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Avenir Next LT Pro</vt:lpstr>
      <vt:lpstr>AvenirNext LT Pro Medium</vt:lpstr>
      <vt:lpstr>Calibri</vt:lpstr>
      <vt:lpstr>DM Sans</vt:lpstr>
      <vt:lpstr>DM Sans </vt:lpstr>
      <vt:lpstr>DM Sans Bold</vt:lpstr>
      <vt:lpstr>IBM Plex Sans Bold</vt:lpstr>
      <vt:lpstr>Kollektif Bold</vt:lpstr>
      <vt:lpstr>Sabon Next LT</vt:lpstr>
      <vt:lpstr>Times New Roman</vt:lpstr>
      <vt:lpstr>DappledVTI</vt:lpstr>
      <vt:lpstr>Office Theme</vt:lpstr>
      <vt:lpstr>Deep Transfer Learning and Data Augmentation for Food Image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Transfer Learning and Data Augmentation for Food Image Classification</dc:title>
  <dc:creator>FAIZA BINTE ZAMAN</dc:creator>
  <cp:lastModifiedBy>MOHAMMED TANVIR HASSAN</cp:lastModifiedBy>
  <cp:revision>34</cp:revision>
  <dcterms:created xsi:type="dcterms:W3CDTF">2024-04-22T15:55:00Z</dcterms:created>
  <dcterms:modified xsi:type="dcterms:W3CDTF">2024-05-08T12:28:48Z</dcterms:modified>
</cp:coreProperties>
</file>