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avi" ContentType="video/x-msvide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7"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avi"/><Relationship Id="rId1" Type="http://schemas.microsoft.com/office/2007/relationships/media" Target="../media/media1.avi"/><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Emotion Recognition</a:t>
            </a:r>
          </a:p>
        </p:txBody>
      </p:sp>
      <p:sp>
        <p:nvSpPr>
          <p:cNvPr id="3" name="Subtitle 2"/>
          <p:cNvSpPr>
            <a:spLocks noGrp="1"/>
          </p:cNvSpPr>
          <p:nvPr>
            <p:ph type="subTitle" idx="1"/>
          </p:nvPr>
        </p:nvSpPr>
        <p:spPr/>
        <p:txBody>
          <a:bodyPr>
            <a:normAutofit lnSpcReduction="10000"/>
          </a:bodyPr>
          <a:lstStyle/>
          <a:p>
            <a:r>
              <a:rPr lang="en-AU" dirty="0"/>
              <a:t>Roger Carl</a:t>
            </a:r>
          </a:p>
          <a:p>
            <a:r>
              <a:rPr lang="en-AU" dirty="0" err="1"/>
              <a:t>Tianqi</a:t>
            </a:r>
            <a:r>
              <a:rPr lang="en-AU" dirty="0"/>
              <a:t> Liu</a:t>
            </a:r>
          </a:p>
          <a:p>
            <a:r>
              <a:rPr lang="en-AU" dirty="0"/>
              <a:t>Hanzhang Zeng</a:t>
            </a:r>
          </a:p>
        </p:txBody>
      </p:sp>
    </p:spTree>
    <p:extLst>
      <p:ext uri="{BB962C8B-B14F-4D97-AF65-F5344CB8AC3E}">
        <p14:creationId xmlns:p14="http://schemas.microsoft.com/office/powerpoint/2010/main" val="682667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Video Demo</a:t>
            </a:r>
          </a:p>
        </p:txBody>
      </p:sp>
      <p:pic>
        <p:nvPicPr>
          <p:cNvPr id="5" name="Demo">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095334" y="1635649"/>
            <a:ext cx="6096000" cy="4572000"/>
          </a:xfrm>
          <a:prstGeom prst="rect">
            <a:avLst/>
          </a:prstGeom>
        </p:spPr>
      </p:pic>
    </p:spTree>
    <p:extLst>
      <p:ext uri="{BB962C8B-B14F-4D97-AF65-F5344CB8AC3E}">
        <p14:creationId xmlns:p14="http://schemas.microsoft.com/office/powerpoint/2010/main" val="29442443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Evaluation	</a:t>
            </a:r>
          </a:p>
        </p:txBody>
      </p:sp>
      <p:sp>
        <p:nvSpPr>
          <p:cNvPr id="3" name="Content Placeholder 2"/>
          <p:cNvSpPr>
            <a:spLocks noGrp="1"/>
          </p:cNvSpPr>
          <p:nvPr>
            <p:ph idx="1"/>
          </p:nvPr>
        </p:nvSpPr>
        <p:spPr/>
        <p:txBody>
          <a:bodyPr/>
          <a:lstStyle/>
          <a:p>
            <a:r>
              <a:rPr lang="en-AU" dirty="0"/>
              <a:t>We wrote a snippet of python code to test the prediction on static images before actually implementing the live stream testing code. </a:t>
            </a:r>
          </a:p>
          <a:p>
            <a:pPr lvl="1"/>
            <a:r>
              <a:rPr lang="en-AU" dirty="0"/>
              <a:t>The accuracy estimation on Cohn-</a:t>
            </a:r>
            <a:r>
              <a:rPr lang="en-AU" dirty="0" err="1"/>
              <a:t>Kanade</a:t>
            </a:r>
            <a:r>
              <a:rPr lang="en-AU" dirty="0"/>
              <a:t> library is around 60 to 70 percent.</a:t>
            </a:r>
          </a:p>
          <a:p>
            <a:pPr lvl="1"/>
            <a:r>
              <a:rPr lang="en-AU" dirty="0"/>
              <a:t>On live stream testing, we evaluate based on out our eye because it is not really possible to test the emotion when it’s changing rapidly, wee basically count the number of expression predicted correct in a given time range and divide by the total number of expression made. The accuracy is about 30 to 40 percent.</a:t>
            </a:r>
          </a:p>
        </p:txBody>
      </p:sp>
    </p:spTree>
    <p:extLst>
      <p:ext uri="{BB962C8B-B14F-4D97-AF65-F5344CB8AC3E}">
        <p14:creationId xmlns:p14="http://schemas.microsoft.com/office/powerpoint/2010/main" val="931775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53035" y="3244334"/>
            <a:ext cx="1285929" cy="369332"/>
          </a:xfrm>
          <a:prstGeom prst="rect">
            <a:avLst/>
          </a:prstGeom>
        </p:spPr>
        <p:txBody>
          <a:bodyPr wrap="none">
            <a:spAutoFit/>
          </a:bodyPr>
          <a:lstStyle/>
          <a:p>
            <a:r>
              <a:rPr lang="en-AU" dirty="0"/>
              <a:t>illimitation</a:t>
            </a:r>
          </a:p>
        </p:txBody>
      </p:sp>
      <p:pic>
        <p:nvPicPr>
          <p:cNvPr id="5" name="Picture 4"/>
          <p:cNvPicPr>
            <a:picLocks noChangeAspect="1"/>
          </p:cNvPicPr>
          <p:nvPr/>
        </p:nvPicPr>
        <p:blipFill>
          <a:blip r:embed="rId2"/>
          <a:stretch>
            <a:fillRect/>
          </a:stretch>
        </p:blipFill>
        <p:spPr>
          <a:xfrm>
            <a:off x="2948899" y="473108"/>
            <a:ext cx="6715218" cy="5919996"/>
          </a:xfrm>
          <a:prstGeom prst="rect">
            <a:avLst/>
          </a:prstGeom>
        </p:spPr>
      </p:pic>
    </p:spTree>
    <p:extLst>
      <p:ext uri="{BB962C8B-B14F-4D97-AF65-F5344CB8AC3E}">
        <p14:creationId xmlns:p14="http://schemas.microsoft.com/office/powerpoint/2010/main" val="200761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Limitations</a:t>
            </a:r>
          </a:p>
        </p:txBody>
      </p:sp>
      <p:sp>
        <p:nvSpPr>
          <p:cNvPr id="3" name="Content Placeholder 2"/>
          <p:cNvSpPr>
            <a:spLocks noGrp="1"/>
          </p:cNvSpPr>
          <p:nvPr>
            <p:ph idx="1"/>
          </p:nvPr>
        </p:nvSpPr>
        <p:spPr/>
        <p:txBody>
          <a:bodyPr>
            <a:normAutofit lnSpcReduction="10000"/>
          </a:bodyPr>
          <a:lstStyle/>
          <a:p>
            <a:r>
              <a:rPr lang="en-AU" dirty="0"/>
              <a:t>The live capture is limited to illimitation and background.</a:t>
            </a:r>
          </a:p>
          <a:p>
            <a:pPr lvl="1"/>
            <a:r>
              <a:rPr lang="en-AU" dirty="0"/>
              <a:t>Noise largely affects accuracy of prediction for Eigenface</a:t>
            </a:r>
          </a:p>
          <a:p>
            <a:pPr lvl="1"/>
            <a:r>
              <a:rPr lang="en-AU" dirty="0"/>
              <a:t>Large contrast in illumination would create unwanted feature points</a:t>
            </a:r>
          </a:p>
          <a:p>
            <a:pPr lvl="1"/>
            <a:r>
              <a:rPr lang="en-AU" dirty="0"/>
              <a:t>Same with background, it is best to use blank backgrounds with no contrasts</a:t>
            </a:r>
          </a:p>
          <a:p>
            <a:r>
              <a:rPr lang="en-AU" dirty="0"/>
              <a:t>Also the quality of the image affects the final result</a:t>
            </a:r>
          </a:p>
          <a:p>
            <a:pPr lvl="1"/>
            <a:r>
              <a:rPr lang="en-AU" dirty="0"/>
              <a:t>When taking live image, the user can be in any position and the facial expression can vary greatly unlike a well organized database</a:t>
            </a:r>
          </a:p>
          <a:p>
            <a:pPr lvl="1"/>
            <a:r>
              <a:rPr lang="en-AU" dirty="0"/>
              <a:t>The quality of image taken from the laptop is no where near the quality from the database</a:t>
            </a:r>
          </a:p>
          <a:p>
            <a:r>
              <a:rPr lang="en-AU" dirty="0"/>
              <a:t>These factors greatly determine the  result of the prediction sometimes leave the program unusable.</a:t>
            </a:r>
          </a:p>
        </p:txBody>
      </p:sp>
    </p:spTree>
    <p:extLst>
      <p:ext uri="{BB962C8B-B14F-4D97-AF65-F5344CB8AC3E}">
        <p14:creationId xmlns:p14="http://schemas.microsoft.com/office/powerpoint/2010/main" val="58113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Recall</a:t>
            </a:r>
          </a:p>
        </p:txBody>
      </p:sp>
      <p:sp>
        <p:nvSpPr>
          <p:cNvPr id="3" name="Content Placeholder 2"/>
          <p:cNvSpPr>
            <a:spLocks noGrp="1"/>
          </p:cNvSpPr>
          <p:nvPr>
            <p:ph idx="1"/>
          </p:nvPr>
        </p:nvSpPr>
        <p:spPr>
          <a:xfrm>
            <a:off x="2589212" y="2133599"/>
            <a:ext cx="8915400" cy="4594371"/>
          </a:xfrm>
        </p:spPr>
        <p:txBody>
          <a:bodyPr>
            <a:normAutofit/>
          </a:bodyPr>
          <a:lstStyle/>
          <a:p>
            <a:r>
              <a:rPr lang="en-AU" dirty="0"/>
              <a:t>Two weeks ago we decided</a:t>
            </a:r>
          </a:p>
          <a:p>
            <a:r>
              <a:rPr lang="en-AU" dirty="0"/>
              <a:t>Implementing classifier for four emotions</a:t>
            </a:r>
          </a:p>
          <a:p>
            <a:pPr lvl="1"/>
            <a:r>
              <a:rPr lang="en-AU" dirty="0"/>
              <a:t>Neutral</a:t>
            </a:r>
          </a:p>
          <a:p>
            <a:pPr lvl="1"/>
            <a:r>
              <a:rPr lang="en-AU" dirty="0"/>
              <a:t>Happy</a:t>
            </a:r>
          </a:p>
          <a:p>
            <a:pPr lvl="1"/>
            <a:r>
              <a:rPr lang="en-AU" dirty="0"/>
              <a:t>Sadness</a:t>
            </a:r>
          </a:p>
          <a:p>
            <a:pPr lvl="1"/>
            <a:r>
              <a:rPr lang="en-AU" dirty="0"/>
              <a:t>Anger</a:t>
            </a:r>
          </a:p>
          <a:p>
            <a:r>
              <a:rPr lang="en-AU" dirty="0"/>
              <a:t>Cohn-</a:t>
            </a:r>
            <a:r>
              <a:rPr lang="en-AU" dirty="0" err="1"/>
              <a:t>Kanade</a:t>
            </a:r>
            <a:r>
              <a:rPr lang="en-AU" dirty="0"/>
              <a:t> database</a:t>
            </a:r>
          </a:p>
          <a:p>
            <a:r>
              <a:rPr lang="en-AU" dirty="0"/>
              <a:t>Eigenface detector vs </a:t>
            </a:r>
            <a:r>
              <a:rPr lang="en-AU" dirty="0" err="1"/>
              <a:t>Fisherface</a:t>
            </a:r>
            <a:r>
              <a:rPr lang="en-AU" dirty="0"/>
              <a:t> detector</a:t>
            </a:r>
          </a:p>
          <a:p>
            <a:pPr lvl="1"/>
            <a:r>
              <a:rPr lang="en-AU" dirty="0"/>
              <a:t>Eigenface: Using </a:t>
            </a:r>
            <a:r>
              <a:rPr lang="en-AU" b="1" dirty="0"/>
              <a:t>Principal component analysis</a:t>
            </a:r>
            <a:r>
              <a:rPr lang="en-AU" dirty="0"/>
              <a:t>, project vectors to a lower dimension. Good at tracking peak points on faces. Noise prone.</a:t>
            </a:r>
          </a:p>
          <a:p>
            <a:pPr lvl="1"/>
            <a:r>
              <a:rPr lang="en-AU" dirty="0" err="1"/>
              <a:t>Fisherface</a:t>
            </a:r>
            <a:r>
              <a:rPr lang="en-AU" dirty="0"/>
              <a:t>: Using </a:t>
            </a:r>
            <a:r>
              <a:rPr lang="en-AU" b="1" dirty="0"/>
              <a:t>Linear discriminant analysis, </a:t>
            </a:r>
            <a:r>
              <a:rPr lang="en-AU" dirty="0"/>
              <a:t>regression-liked analysis between different class of data. Good at overall face detection. Heavy Computation.</a:t>
            </a:r>
          </a:p>
        </p:txBody>
      </p:sp>
    </p:spTree>
    <p:extLst>
      <p:ext uri="{BB962C8B-B14F-4D97-AF65-F5344CB8AC3E}">
        <p14:creationId xmlns:p14="http://schemas.microsoft.com/office/powerpoint/2010/main" val="3589879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Components</a:t>
            </a:r>
          </a:p>
        </p:txBody>
      </p:sp>
      <p:sp>
        <p:nvSpPr>
          <p:cNvPr id="3" name="Content Placeholder 2"/>
          <p:cNvSpPr>
            <a:spLocks noGrp="1"/>
          </p:cNvSpPr>
          <p:nvPr>
            <p:ph idx="1"/>
          </p:nvPr>
        </p:nvSpPr>
        <p:spPr>
          <a:xfrm>
            <a:off x="2592925" y="1621871"/>
            <a:ext cx="8915400" cy="3777622"/>
          </a:xfrm>
        </p:spPr>
        <p:txBody>
          <a:bodyPr/>
          <a:lstStyle/>
          <a:p>
            <a:r>
              <a:rPr lang="en-AU" dirty="0"/>
              <a:t>Our emotion recognizer composes of two parts:</a:t>
            </a:r>
          </a:p>
          <a:p>
            <a:pPr lvl="1"/>
            <a:r>
              <a:rPr lang="en-AU" dirty="0"/>
              <a:t>Facial Extraction</a:t>
            </a:r>
          </a:p>
          <a:p>
            <a:pPr lvl="1"/>
            <a:r>
              <a:rPr lang="en-AU" dirty="0"/>
              <a:t>Emotion Recognition</a:t>
            </a:r>
          </a:p>
          <a:p>
            <a:r>
              <a:rPr lang="en-AU" dirty="0"/>
              <a:t>Following our plan on week 10:</a:t>
            </a:r>
          </a:p>
          <a:p>
            <a:pPr lvl="1"/>
            <a:r>
              <a:rPr lang="en-AU" dirty="0"/>
              <a:t>Implemented the emotion recogniser based on </a:t>
            </a:r>
            <a:r>
              <a:rPr lang="en-AU" dirty="0" err="1"/>
              <a:t>Fisherface</a:t>
            </a:r>
            <a:r>
              <a:rPr lang="en-AU" dirty="0"/>
              <a:t> recogniser</a:t>
            </a:r>
          </a:p>
          <a:p>
            <a:pPr lvl="1"/>
            <a:r>
              <a:rPr lang="en-AU" dirty="0"/>
              <a:t>Result was unsatisfying</a:t>
            </a:r>
          </a:p>
          <a:p>
            <a:pPr lvl="1"/>
            <a:r>
              <a:rPr lang="en-AU" dirty="0"/>
              <a:t>The happy emotion can barely be detected</a:t>
            </a:r>
          </a:p>
          <a:p>
            <a:pPr lvl="1"/>
            <a:r>
              <a:rPr lang="en-AU" dirty="0"/>
              <a:t>The </a:t>
            </a:r>
            <a:r>
              <a:rPr lang="en-AU" dirty="0" err="1"/>
              <a:t>Fisherface</a:t>
            </a:r>
            <a:r>
              <a:rPr lang="en-AU" dirty="0"/>
              <a:t> takes a whole face region into account, which leads to the high inaccuracy in classification </a:t>
            </a:r>
          </a:p>
          <a:p>
            <a:pPr lvl="1"/>
            <a:r>
              <a:rPr lang="en-AU" dirty="0"/>
              <a:t>The face extraction sometime loses track of face components</a:t>
            </a:r>
          </a:p>
        </p:txBody>
      </p:sp>
    </p:spTree>
    <p:extLst>
      <p:ext uri="{BB962C8B-B14F-4D97-AF65-F5344CB8AC3E}">
        <p14:creationId xmlns:p14="http://schemas.microsoft.com/office/powerpoint/2010/main" val="190208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old method for face extractor</a:t>
            </a:r>
          </a:p>
        </p:txBody>
      </p:sp>
      <p:pic>
        <p:nvPicPr>
          <p:cNvPr id="4" name="Content Placeholder 3"/>
          <p:cNvPicPr>
            <a:picLocks noGrp="1" noChangeAspect="1"/>
          </p:cNvPicPr>
          <p:nvPr>
            <p:ph idx="1"/>
          </p:nvPr>
        </p:nvPicPr>
        <p:blipFill>
          <a:blip r:embed="rId2"/>
          <a:stretch>
            <a:fillRect/>
          </a:stretch>
        </p:blipFill>
        <p:spPr>
          <a:xfrm>
            <a:off x="2592925" y="2198914"/>
            <a:ext cx="4689989" cy="3778250"/>
          </a:xfrm>
        </p:spPr>
      </p:pic>
      <p:sp>
        <p:nvSpPr>
          <p:cNvPr id="5" name="Arrow: Right 4"/>
          <p:cNvSpPr/>
          <p:nvPr/>
        </p:nvSpPr>
        <p:spPr>
          <a:xfrm>
            <a:off x="7651102" y="3554963"/>
            <a:ext cx="970384" cy="765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p:cNvPicPr>
            <a:picLocks noChangeAspect="1"/>
          </p:cNvPicPr>
          <p:nvPr/>
        </p:nvPicPr>
        <p:blipFill>
          <a:blip r:embed="rId3"/>
          <a:stretch>
            <a:fillRect/>
          </a:stretch>
        </p:blipFill>
        <p:spPr>
          <a:xfrm>
            <a:off x="8865955" y="2622884"/>
            <a:ext cx="2391109" cy="2629267"/>
          </a:xfrm>
          <a:prstGeom prst="rect">
            <a:avLst/>
          </a:prstGeom>
        </p:spPr>
      </p:pic>
    </p:spTree>
    <p:extLst>
      <p:ext uri="{BB962C8B-B14F-4D97-AF65-F5344CB8AC3E}">
        <p14:creationId xmlns:p14="http://schemas.microsoft.com/office/powerpoint/2010/main" val="17217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Improved face extractor</a:t>
            </a:r>
          </a:p>
        </p:txBody>
      </p:sp>
      <p:sp>
        <p:nvSpPr>
          <p:cNvPr id="3" name="Content Placeholder 2"/>
          <p:cNvSpPr>
            <a:spLocks noGrp="1"/>
          </p:cNvSpPr>
          <p:nvPr>
            <p:ph idx="1"/>
          </p:nvPr>
        </p:nvSpPr>
        <p:spPr/>
        <p:txBody>
          <a:bodyPr/>
          <a:lstStyle/>
          <a:p>
            <a:r>
              <a:rPr lang="en-AU" dirty="0"/>
              <a:t>We decided to extract the face based on:</a:t>
            </a:r>
          </a:p>
          <a:p>
            <a:pPr lvl="1"/>
            <a:r>
              <a:rPr lang="en-AU" dirty="0"/>
              <a:t>Eyes</a:t>
            </a:r>
          </a:p>
          <a:p>
            <a:pPr lvl="1"/>
            <a:r>
              <a:rPr lang="en-AU" dirty="0"/>
              <a:t>Mouth</a:t>
            </a:r>
          </a:p>
          <a:p>
            <a:r>
              <a:rPr lang="en-AU" dirty="0"/>
              <a:t>When we change emotion, which leads a significant change on eyes and mouth. (i.e. When we smile, our mouth goes up and opens. When we get angry, our eyes form specific angle and our mouth close.)</a:t>
            </a:r>
          </a:p>
          <a:p>
            <a:r>
              <a:rPr lang="en-AU" dirty="0"/>
              <a:t>According to these features, we decide to crop the eyes and mouth and combine them together into one image.</a:t>
            </a:r>
          </a:p>
        </p:txBody>
      </p:sp>
    </p:spTree>
    <p:extLst>
      <p:ext uri="{BB962C8B-B14F-4D97-AF65-F5344CB8AC3E}">
        <p14:creationId xmlns:p14="http://schemas.microsoft.com/office/powerpoint/2010/main" val="2911128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Improved face extractor</a:t>
            </a:r>
          </a:p>
        </p:txBody>
      </p:sp>
      <p:sp>
        <p:nvSpPr>
          <p:cNvPr id="7" name="Arrow: Right 6"/>
          <p:cNvSpPr/>
          <p:nvPr/>
        </p:nvSpPr>
        <p:spPr>
          <a:xfrm>
            <a:off x="3689219" y="3333540"/>
            <a:ext cx="709127" cy="54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p:cNvSpPr/>
          <p:nvPr/>
        </p:nvSpPr>
        <p:spPr>
          <a:xfrm>
            <a:off x="3689219" y="4540272"/>
            <a:ext cx="709127" cy="54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p:cNvPicPr>
            <a:picLocks noChangeAspect="1"/>
          </p:cNvPicPr>
          <p:nvPr/>
        </p:nvPicPr>
        <p:blipFill>
          <a:blip r:embed="rId2"/>
          <a:stretch>
            <a:fillRect/>
          </a:stretch>
        </p:blipFill>
        <p:spPr>
          <a:xfrm>
            <a:off x="4672322" y="2689601"/>
            <a:ext cx="2467319" cy="1486107"/>
          </a:xfrm>
          <a:prstGeom prst="rect">
            <a:avLst/>
          </a:prstGeom>
        </p:spPr>
      </p:pic>
      <p:pic>
        <p:nvPicPr>
          <p:cNvPr id="11" name="Picture 10"/>
          <p:cNvPicPr>
            <a:picLocks noChangeAspect="1"/>
          </p:cNvPicPr>
          <p:nvPr/>
        </p:nvPicPr>
        <p:blipFill>
          <a:blip r:embed="rId3"/>
          <a:stretch>
            <a:fillRect/>
          </a:stretch>
        </p:blipFill>
        <p:spPr>
          <a:xfrm>
            <a:off x="840174" y="2861075"/>
            <a:ext cx="2391109" cy="2629267"/>
          </a:xfrm>
          <a:prstGeom prst="rect">
            <a:avLst/>
          </a:prstGeom>
        </p:spPr>
      </p:pic>
      <p:sp>
        <p:nvSpPr>
          <p:cNvPr id="13" name="Arrow: Right 12"/>
          <p:cNvSpPr/>
          <p:nvPr/>
        </p:nvSpPr>
        <p:spPr>
          <a:xfrm>
            <a:off x="7692166" y="3905120"/>
            <a:ext cx="709127" cy="54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a:stretch>
            <a:fillRect/>
          </a:stretch>
        </p:blipFill>
        <p:spPr>
          <a:xfrm>
            <a:off x="9037293" y="2689601"/>
            <a:ext cx="2467319" cy="2705478"/>
          </a:xfrm>
          <a:prstGeom prst="rect">
            <a:avLst/>
          </a:prstGeom>
        </p:spPr>
      </p:pic>
      <p:pic>
        <p:nvPicPr>
          <p:cNvPr id="15" name="Picture 14"/>
          <p:cNvPicPr>
            <a:picLocks noChangeAspect="1"/>
          </p:cNvPicPr>
          <p:nvPr/>
        </p:nvPicPr>
        <p:blipFill>
          <a:blip r:embed="rId5"/>
          <a:stretch>
            <a:fillRect/>
          </a:stretch>
        </p:blipFill>
        <p:spPr>
          <a:xfrm>
            <a:off x="4672322" y="4175707"/>
            <a:ext cx="2467319" cy="1486107"/>
          </a:xfrm>
          <a:prstGeom prst="rect">
            <a:avLst/>
          </a:prstGeom>
        </p:spPr>
      </p:pic>
    </p:spTree>
    <p:extLst>
      <p:ext uri="{BB962C8B-B14F-4D97-AF65-F5344CB8AC3E}">
        <p14:creationId xmlns:p14="http://schemas.microsoft.com/office/powerpoint/2010/main" val="1246087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Skin colour averaging</a:t>
            </a:r>
          </a:p>
        </p:txBody>
      </p:sp>
      <p:sp>
        <p:nvSpPr>
          <p:cNvPr id="3" name="Content Placeholder 2"/>
          <p:cNvSpPr>
            <a:spLocks noGrp="1"/>
          </p:cNvSpPr>
          <p:nvPr>
            <p:ph idx="1"/>
          </p:nvPr>
        </p:nvSpPr>
        <p:spPr>
          <a:xfrm>
            <a:off x="2493606" y="1639169"/>
            <a:ext cx="8915400" cy="3777622"/>
          </a:xfrm>
        </p:spPr>
        <p:txBody>
          <a:bodyPr/>
          <a:lstStyle/>
          <a:p>
            <a:r>
              <a:rPr lang="en-AU" dirty="0"/>
              <a:t>Further more, we use histogram equalisation to smooth the skin colour difference.</a:t>
            </a:r>
          </a:p>
        </p:txBody>
      </p:sp>
      <p:pic>
        <p:nvPicPr>
          <p:cNvPr id="4" name="Picture 3"/>
          <p:cNvPicPr>
            <a:picLocks noChangeAspect="1"/>
          </p:cNvPicPr>
          <p:nvPr/>
        </p:nvPicPr>
        <p:blipFill>
          <a:blip r:embed="rId2"/>
          <a:stretch>
            <a:fillRect/>
          </a:stretch>
        </p:blipFill>
        <p:spPr>
          <a:xfrm>
            <a:off x="5068288" y="4783880"/>
            <a:ext cx="1875380" cy="2056400"/>
          </a:xfrm>
          <a:prstGeom prst="rect">
            <a:avLst/>
          </a:prstGeom>
        </p:spPr>
      </p:pic>
      <p:pic>
        <p:nvPicPr>
          <p:cNvPr id="5" name="Picture 4"/>
          <p:cNvPicPr>
            <a:picLocks noChangeAspect="1"/>
          </p:cNvPicPr>
          <p:nvPr/>
        </p:nvPicPr>
        <p:blipFill>
          <a:blip r:embed="rId3"/>
          <a:stretch>
            <a:fillRect/>
          </a:stretch>
        </p:blipFill>
        <p:spPr>
          <a:xfrm>
            <a:off x="8413100" y="4725156"/>
            <a:ext cx="1971872" cy="2162206"/>
          </a:xfrm>
          <a:prstGeom prst="rect">
            <a:avLst/>
          </a:prstGeom>
        </p:spPr>
      </p:pic>
      <p:pic>
        <p:nvPicPr>
          <p:cNvPr id="6" name="Picture 5"/>
          <p:cNvPicPr>
            <a:picLocks noChangeAspect="1"/>
          </p:cNvPicPr>
          <p:nvPr/>
        </p:nvPicPr>
        <p:blipFill>
          <a:blip r:embed="rId4"/>
          <a:stretch>
            <a:fillRect/>
          </a:stretch>
        </p:blipFill>
        <p:spPr>
          <a:xfrm>
            <a:off x="5068288" y="2509935"/>
            <a:ext cx="1883018" cy="2064776"/>
          </a:xfrm>
          <a:prstGeom prst="rect">
            <a:avLst/>
          </a:prstGeom>
        </p:spPr>
      </p:pic>
      <p:pic>
        <p:nvPicPr>
          <p:cNvPr id="7" name="Picture 6"/>
          <p:cNvPicPr>
            <a:picLocks noChangeAspect="1"/>
          </p:cNvPicPr>
          <p:nvPr/>
        </p:nvPicPr>
        <p:blipFill>
          <a:blip r:embed="rId5"/>
          <a:stretch>
            <a:fillRect/>
          </a:stretch>
        </p:blipFill>
        <p:spPr>
          <a:xfrm>
            <a:off x="8475792" y="2481249"/>
            <a:ext cx="1909180" cy="2093462"/>
          </a:xfrm>
          <a:prstGeom prst="rect">
            <a:avLst/>
          </a:prstGeom>
        </p:spPr>
      </p:pic>
    </p:spTree>
    <p:extLst>
      <p:ext uri="{BB962C8B-B14F-4D97-AF65-F5344CB8AC3E}">
        <p14:creationId xmlns:p14="http://schemas.microsoft.com/office/powerpoint/2010/main" val="279406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Eigenface vs </a:t>
            </a:r>
            <a:r>
              <a:rPr lang="en-AU" dirty="0" err="1"/>
              <a:t>Fisherface</a:t>
            </a:r>
            <a:endParaRPr lang="en-AU" dirty="0"/>
          </a:p>
        </p:txBody>
      </p:sp>
      <p:sp>
        <p:nvSpPr>
          <p:cNvPr id="3" name="Content Placeholder 2"/>
          <p:cNvSpPr>
            <a:spLocks noGrp="1"/>
          </p:cNvSpPr>
          <p:nvPr>
            <p:ph idx="1"/>
          </p:nvPr>
        </p:nvSpPr>
        <p:spPr>
          <a:xfrm>
            <a:off x="2589212" y="2133600"/>
            <a:ext cx="8333254" cy="3777622"/>
          </a:xfrm>
        </p:spPr>
        <p:txBody>
          <a:bodyPr/>
          <a:lstStyle/>
          <a:p>
            <a:r>
              <a:rPr lang="en-AU" dirty="0"/>
              <a:t>We tested our dataset on both </a:t>
            </a:r>
            <a:r>
              <a:rPr lang="en-AU" dirty="0" err="1"/>
              <a:t>Fisherface</a:t>
            </a:r>
            <a:r>
              <a:rPr lang="en-AU" dirty="0"/>
              <a:t> and Eigenface.</a:t>
            </a:r>
          </a:p>
          <a:p>
            <a:pPr lvl="1"/>
            <a:r>
              <a:rPr lang="en-AU" dirty="0"/>
              <a:t>The Eigenface approach provides better results because:</a:t>
            </a:r>
          </a:p>
          <a:p>
            <a:pPr lvl="2"/>
            <a:r>
              <a:rPr lang="en-AU" dirty="0"/>
              <a:t>Eigenface is better for feature points detection </a:t>
            </a:r>
          </a:p>
          <a:p>
            <a:pPr lvl="2"/>
            <a:r>
              <a:rPr lang="en-AU" dirty="0"/>
              <a:t>With only the eyes and mouth, we have much more feature points compacted on a single image</a:t>
            </a:r>
          </a:p>
          <a:p>
            <a:pPr lvl="1"/>
            <a:r>
              <a:rPr lang="en-AU" dirty="0"/>
              <a:t>The </a:t>
            </a:r>
            <a:r>
              <a:rPr lang="en-AU" dirty="0" err="1"/>
              <a:t>Fisherface</a:t>
            </a:r>
            <a:r>
              <a:rPr lang="en-AU" dirty="0"/>
              <a:t> approach yields slightly poor result:</a:t>
            </a:r>
          </a:p>
          <a:p>
            <a:pPr lvl="2"/>
            <a:r>
              <a:rPr lang="en-AU" dirty="0" err="1"/>
              <a:t>Fisherface</a:t>
            </a:r>
            <a:r>
              <a:rPr lang="en-AU" dirty="0"/>
              <a:t> does </a:t>
            </a:r>
            <a:r>
              <a:rPr lang="en-AU" dirty="0" err="1"/>
              <a:t>overeall</a:t>
            </a:r>
            <a:r>
              <a:rPr lang="en-AU" dirty="0"/>
              <a:t> detection</a:t>
            </a:r>
          </a:p>
          <a:p>
            <a:pPr lvl="2"/>
            <a:r>
              <a:rPr lang="en-AU" dirty="0"/>
              <a:t>We believe it takes extra considerations on points that we are not specifically interested in.</a:t>
            </a:r>
          </a:p>
        </p:txBody>
      </p:sp>
    </p:spTree>
    <p:extLst>
      <p:ext uri="{BB962C8B-B14F-4D97-AF65-F5344CB8AC3E}">
        <p14:creationId xmlns:p14="http://schemas.microsoft.com/office/powerpoint/2010/main" val="84792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Software Improvement</a:t>
            </a:r>
          </a:p>
        </p:txBody>
      </p:sp>
      <p:sp>
        <p:nvSpPr>
          <p:cNvPr id="3" name="Content Placeholder 2"/>
          <p:cNvSpPr>
            <a:spLocks noGrp="1"/>
          </p:cNvSpPr>
          <p:nvPr>
            <p:ph idx="1"/>
          </p:nvPr>
        </p:nvSpPr>
        <p:spPr/>
        <p:txBody>
          <a:bodyPr/>
          <a:lstStyle/>
          <a:p>
            <a:r>
              <a:rPr lang="en-AU" dirty="0"/>
              <a:t>To extend the eye extractor for better accuracy:</a:t>
            </a:r>
          </a:p>
          <a:p>
            <a:pPr lvl="1"/>
            <a:r>
              <a:rPr lang="en-AU" dirty="0"/>
              <a:t>Extend eyes region to capture the eye brows</a:t>
            </a:r>
          </a:p>
          <a:p>
            <a:pPr lvl="1"/>
            <a:r>
              <a:rPr lang="en-AU" dirty="0"/>
              <a:t>Estimate eyes region when </a:t>
            </a:r>
            <a:r>
              <a:rPr lang="en-AU" dirty="0" err="1"/>
              <a:t>Haar</a:t>
            </a:r>
            <a:r>
              <a:rPr lang="en-AU" dirty="0"/>
              <a:t>-cascade does not work</a:t>
            </a:r>
          </a:p>
          <a:p>
            <a:pPr lvl="1"/>
            <a:endParaRPr lang="en-AU" dirty="0"/>
          </a:p>
          <a:p>
            <a:r>
              <a:rPr lang="en-AU" dirty="0"/>
              <a:t>Mouth tracking:</a:t>
            </a:r>
          </a:p>
          <a:p>
            <a:pPr lvl="1"/>
            <a:r>
              <a:rPr lang="en-AU" dirty="0"/>
              <a:t>When </a:t>
            </a:r>
            <a:r>
              <a:rPr lang="en-AU" dirty="0" err="1"/>
              <a:t>Haar</a:t>
            </a:r>
            <a:r>
              <a:rPr lang="en-AU" dirty="0"/>
              <a:t>-cascade does not detect mouth in video frames</a:t>
            </a:r>
          </a:p>
          <a:p>
            <a:pPr lvl="1"/>
            <a:r>
              <a:rPr lang="en-AU" dirty="0"/>
              <a:t>Estimate mouth x axis based on the centre of eyes</a:t>
            </a:r>
          </a:p>
          <a:p>
            <a:pPr lvl="1"/>
            <a:r>
              <a:rPr lang="en-AU" dirty="0"/>
              <a:t>Estimate mouth y axis with the height of lower half image</a:t>
            </a:r>
          </a:p>
        </p:txBody>
      </p:sp>
    </p:spTree>
    <p:extLst>
      <p:ext uri="{BB962C8B-B14F-4D97-AF65-F5344CB8AC3E}">
        <p14:creationId xmlns:p14="http://schemas.microsoft.com/office/powerpoint/2010/main" val="19494838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136</TotalTime>
  <Words>591</Words>
  <Application>Microsoft Office PowerPoint</Application>
  <PresentationFormat>Widescreen</PresentationFormat>
  <Paragraphs>67</Paragraphs>
  <Slides>13</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Emotion Recognition</vt:lpstr>
      <vt:lpstr>Recall</vt:lpstr>
      <vt:lpstr>Components</vt:lpstr>
      <vt:lpstr>The old method for face extractor</vt:lpstr>
      <vt:lpstr>Improved face extractor</vt:lpstr>
      <vt:lpstr>Improved face extractor</vt:lpstr>
      <vt:lpstr>Skin colour averaging</vt:lpstr>
      <vt:lpstr>Eigenface vs Fisherface</vt:lpstr>
      <vt:lpstr>Software Improvement</vt:lpstr>
      <vt:lpstr>Video Demo</vt:lpstr>
      <vt:lpstr>Evaluation </vt:lpstr>
      <vt:lpstr>PowerPoint Presentation</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dc:title>
  <dc:creator>Hanzhang Zeng</dc:creator>
  <cp:lastModifiedBy>Hanzhang Zeng</cp:lastModifiedBy>
  <cp:revision>22</cp:revision>
  <dcterms:created xsi:type="dcterms:W3CDTF">2016-10-23T15:47:25Z</dcterms:created>
  <dcterms:modified xsi:type="dcterms:W3CDTF">2016-10-24T01:52:14Z</dcterms:modified>
</cp:coreProperties>
</file>