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81" y="77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6E9E-B420-446E-84C1-7E160791CFC5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2CA3-0261-4F21-B8CE-9F58BE8D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0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6E9E-B420-446E-84C1-7E160791CFC5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2CA3-0261-4F21-B8CE-9F58BE8D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13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6E9E-B420-446E-84C1-7E160791CFC5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2CA3-0261-4F21-B8CE-9F58BE8D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41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6E9E-B420-446E-84C1-7E160791CFC5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2CA3-0261-4F21-B8CE-9F58BE8D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7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6E9E-B420-446E-84C1-7E160791CFC5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2CA3-0261-4F21-B8CE-9F58BE8D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2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6E9E-B420-446E-84C1-7E160791CFC5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2CA3-0261-4F21-B8CE-9F58BE8D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6E9E-B420-446E-84C1-7E160791CFC5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2CA3-0261-4F21-B8CE-9F58BE8D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6E9E-B420-446E-84C1-7E160791CFC5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2CA3-0261-4F21-B8CE-9F58BE8D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4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6E9E-B420-446E-84C1-7E160791CFC5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2CA3-0261-4F21-B8CE-9F58BE8D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3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6E9E-B420-446E-84C1-7E160791CFC5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2CA3-0261-4F21-B8CE-9F58BE8D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4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6E9E-B420-446E-84C1-7E160791CFC5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2CA3-0261-4F21-B8CE-9F58BE8D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4108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46E9E-B420-446E-84C1-7E160791CFC5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B2CA3-0261-4F21-B8CE-9F58BE8D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2317750"/>
            <a:ext cx="10515600" cy="214471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5.3</a:t>
            </a:r>
            <a:r>
              <a:rPr lang="ko-KR" altLang="en-US"/>
              <a:t>절 사전 훈련된 컨브넷 사용하기</a:t>
            </a:r>
            <a:br>
              <a:rPr lang="ko-KR" altLang="en-US"/>
            </a:br>
            <a:br>
              <a:rPr lang="ko-KR" altLang="en-US"/>
            </a:br>
            <a:r>
              <a:rPr lang="en-US" altLang="ko-KR"/>
              <a:t>5.4</a:t>
            </a:r>
            <a:r>
              <a:rPr lang="ko-KR" altLang="en-US"/>
              <a:t>절 컨브넷 학습 시각화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15137" y="694944"/>
            <a:ext cx="1179576" cy="117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컬러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40633" y="694944"/>
            <a:ext cx="1179576" cy="1179576"/>
          </a:xfrm>
          <a:prstGeom prst="rect">
            <a:avLst/>
          </a:prstGeom>
          <a:solidFill>
            <a:srgbClr val="5b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컬러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21377" y="694944"/>
            <a:ext cx="1179576" cy="1179576"/>
          </a:xfrm>
          <a:prstGeom prst="rect">
            <a:avLst/>
          </a:prstGeom>
          <a:solidFill>
            <a:srgbClr val="009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컬러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02121" y="694944"/>
            <a:ext cx="1179576" cy="1179576"/>
          </a:xfrm>
          <a:prstGeom prst="rect">
            <a:avLst/>
          </a:prstGeom>
          <a:solidFill>
            <a:srgbClr val="0000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컬러</a:t>
            </a: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9082151" y="3452638"/>
            <a:ext cx="771257" cy="1435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50745" y="877824"/>
            <a:ext cx="11929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3 </a:t>
            </a:r>
            <a:r>
              <a:rPr lang="ko-KR" altLang="en-US" sz="1200"/>
              <a:t>채널</a:t>
            </a:r>
            <a:r>
              <a:rPr lang="en-US" altLang="ko-KR" sz="1200"/>
              <a:t>(R, G, B)</a:t>
            </a:r>
            <a:endParaRPr lang="ko-KR" alt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2976809" y="1145286"/>
            <a:ext cx="3545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28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3727633" y="1909756"/>
            <a:ext cx="3545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28</a:t>
            </a:r>
            <a:endParaRPr lang="ko-KR" altLang="en-US" sz="120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7057363" y="3272584"/>
          <a:ext cx="518160" cy="537210"/>
        </p:xfrm>
        <a:graphic>
          <a:graphicData uri="http://schemas.openxmlformats.org/drawingml/2006/table">
            <a:tbl>
              <a:tblGrid>
                <a:gridCol w="172720"/>
                <a:gridCol w="172720"/>
                <a:gridCol w="172720"/>
              </a:tblGrid>
              <a:tr h="143785"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43785"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43785"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3123496" y="2444497"/>
          <a:ext cx="2204038" cy="2219960"/>
        </p:xfrm>
        <a:graphic>
          <a:graphicData uri="http://schemas.openxmlformats.org/drawingml/2006/table">
            <a:tbl>
              <a:tblGrid>
                <a:gridCol w="116002"/>
                <a:gridCol w="116002"/>
                <a:gridCol w="116002"/>
                <a:gridCol w="116002"/>
                <a:gridCol w="116002"/>
                <a:gridCol w="116002"/>
                <a:gridCol w="116002"/>
                <a:gridCol w="116002"/>
                <a:gridCol w="116002"/>
                <a:gridCol w="116002"/>
                <a:gridCol w="116002"/>
                <a:gridCol w="116002"/>
                <a:gridCol w="116002"/>
                <a:gridCol w="116002"/>
                <a:gridCol w="116002"/>
                <a:gridCol w="116002"/>
                <a:gridCol w="116002"/>
                <a:gridCol w="116002"/>
                <a:gridCol w="116002"/>
              </a:tblGrid>
              <a:tr h="112136"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12136"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12136"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12136"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12136"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12136"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12136"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12136"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12136"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12136"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12136"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12136"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12136"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12136"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12136"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12136"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12136"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12136"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12136"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867" tIns="3867" rIns="3867" bIns="0" anchor="ctr" anchorCtr="0"/>
                    <a:p>
                      <a:pPr algn="ctr">
                        <a:defRPr/>
                      </a:pP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7937880" y="325612"/>
            <a:ext cx="292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31" name="직사각형 30"/>
          <p:cNvSpPr/>
          <p:nvPr/>
        </p:nvSpPr>
        <p:spPr>
          <a:xfrm>
            <a:off x="6608335" y="325612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R</a:t>
            </a:r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9345875" y="325612"/>
            <a:ext cx="274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B</a:t>
            </a:r>
            <a:endParaRPr lang="ko-KR" altLang="en-US" sz="1200"/>
          </a:p>
        </p:txBody>
      </p:sp>
      <p:sp>
        <p:nvSpPr>
          <p:cNvPr id="33" name="직사각형 32"/>
          <p:cNvSpPr/>
          <p:nvPr/>
        </p:nvSpPr>
        <p:spPr>
          <a:xfrm>
            <a:off x="3812947" y="2865149"/>
            <a:ext cx="347472" cy="402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5822453" y="3272584"/>
          <a:ext cx="518160" cy="537210"/>
        </p:xfrm>
        <a:graphic>
          <a:graphicData uri="http://schemas.openxmlformats.org/drawingml/2006/table">
            <a:tbl>
              <a:tblGrid>
                <a:gridCol w="172720"/>
                <a:gridCol w="172720"/>
                <a:gridCol w="172720"/>
              </a:tblGrid>
              <a:tr h="143785"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43785"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43785"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118386" y="4995733"/>
          <a:ext cx="1143000" cy="1104900"/>
        </p:xfrm>
        <a:graphic>
          <a:graphicData uri="http://schemas.openxmlformats.org/drawingml/2006/table">
            <a:tbl>
              <a:tblGrid>
                <a:gridCol w="228600"/>
                <a:gridCol w="228600"/>
                <a:gridCol w="228600"/>
                <a:gridCol w="228600"/>
                <a:gridCol w="228600"/>
              </a:tblGrid>
              <a:tr h="220980"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20980"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20980"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20980"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20980"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" tIns="7620" rIns="762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19754" y="5284547"/>
          <a:ext cx="575757" cy="527271"/>
        </p:xfrm>
        <a:graphic>
          <a:graphicData uri="http://schemas.openxmlformats.org/drawingml/2006/table">
            <a:tbl>
              <a:tblGrid>
                <a:gridCol w="191919"/>
                <a:gridCol w="191919"/>
                <a:gridCol w="191919"/>
              </a:tblGrid>
              <a:tr h="175757">
                <a:tc>
                  <a:txBody>
                    <a:bodyPr vert="horz" lIns="6061" tIns="6061" rIns="6061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061" marR="6061" marT="60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6061" tIns="6061" rIns="6061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061" marR="6061" marT="60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6061" tIns="6061" rIns="6061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061" marR="6061" marT="60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</a:tr>
              <a:tr h="175757">
                <a:tc>
                  <a:txBody>
                    <a:bodyPr vert="horz" lIns="6061" tIns="6061" rIns="6061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061" marR="6061" marT="60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6061" tIns="6061" rIns="6061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061" marR="6061" marT="60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6061" tIns="6061" rIns="6061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061" marR="6061" marT="60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</a:tr>
              <a:tr h="175757">
                <a:tc>
                  <a:txBody>
                    <a:bodyPr vert="horz" lIns="6061" tIns="6061" rIns="6061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061" marR="6061" marT="60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6061" tIns="6061" rIns="6061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061" marR="6061" marT="60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6061" tIns="6061" rIns="6061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061" marR="6061" marT="60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254843" y="6100633"/>
            <a:ext cx="95731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Input (5, 5)</a:t>
            </a:r>
            <a:endParaRPr lang="ko-KR" altLang="en-US" sz="1200"/>
          </a:p>
        </p:txBody>
      </p:sp>
      <p:sp>
        <p:nvSpPr>
          <p:cNvPr id="39" name="TextBox 38"/>
          <p:cNvSpPr txBox="1"/>
          <p:nvPr/>
        </p:nvSpPr>
        <p:spPr>
          <a:xfrm>
            <a:off x="4738886" y="5823634"/>
            <a:ext cx="101040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kernel</a:t>
            </a:r>
            <a:r>
              <a:rPr lang="ko-KR" altLang="en-US" sz="1200"/>
              <a:t> </a:t>
            </a:r>
            <a:r>
              <a:rPr lang="en-US" altLang="ko-KR" sz="1200"/>
              <a:t>(3, 3)</a:t>
            </a:r>
            <a:endParaRPr lang="en-US" altLang="ko-KR" sz="120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6113656" y="5281429"/>
          <a:ext cx="525510" cy="530390"/>
        </p:xfrm>
        <a:graphic>
          <a:graphicData uri="http://schemas.openxmlformats.org/drawingml/2006/table">
            <a:tbl>
              <a:tblGrid>
                <a:gridCol w="175170"/>
                <a:gridCol w="175170"/>
                <a:gridCol w="175170"/>
              </a:tblGrid>
              <a:tr h="205614">
                <a:tc>
                  <a:txBody>
                    <a:bodyPr vert="horz" lIns="2212" tIns="2212" rIns="2212" bIns="0" anchor="ctr" anchorCtr="0"/>
                    <a:p>
                      <a:pPr algn="ctr"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273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212" marR="2212" marT="2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2212" tIns="2212" rIns="2212" bIns="0" anchor="ctr" anchorCtr="0"/>
                    <a:p>
                      <a:pPr algn="ctr">
                        <a:defRPr/>
                      </a:pPr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212" marR="2212" marT="2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2212" tIns="2212" rIns="2212" bIns="0" anchor="ctr" anchorCtr="0"/>
                    <a:p>
                      <a:pPr algn="ctr">
                        <a:defRPr/>
                      </a:pPr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212" marR="2212" marT="2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62388">
                <a:tc>
                  <a:txBody>
                    <a:bodyPr vert="horz" lIns="2212" tIns="2212" rIns="2212" bIns="0" anchor="ctr" anchorCtr="0"/>
                    <a:p>
                      <a:pPr algn="ctr">
                        <a:defRPr/>
                      </a:pPr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212" marR="2212" marT="2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2212" tIns="2212" rIns="2212" bIns="0" anchor="ctr" anchorCtr="0"/>
                    <a:p>
                      <a:pPr algn="ctr">
                        <a:defRPr/>
                      </a:pPr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212" marR="2212" marT="2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2212" tIns="2212" rIns="2212" bIns="0" anchor="ctr" anchorCtr="0"/>
                    <a:p>
                      <a:pPr algn="ctr">
                        <a:defRPr/>
                      </a:pPr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212" marR="2212" marT="2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62388">
                <a:tc>
                  <a:txBody>
                    <a:bodyPr vert="horz" lIns="2212" tIns="2212" rIns="2212" bIns="0" anchor="ctr" anchorCtr="0"/>
                    <a:p>
                      <a:pPr algn="ctr">
                        <a:defRPr/>
                      </a:pPr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212" marR="2212" marT="2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2212" tIns="2212" rIns="2212" bIns="0" anchor="ctr" anchorCtr="0"/>
                    <a:p>
                      <a:pPr algn="ctr">
                        <a:defRPr/>
                      </a:pPr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212" marR="2212" marT="2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2212" tIns="2212" rIns="2212" bIns="0" anchor="ctr" anchorCtr="0"/>
                    <a:p>
                      <a:pPr algn="ctr">
                        <a:defRPr/>
                      </a:pPr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212" marR="2212" marT="2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760362" y="5712819"/>
            <a:ext cx="108715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Output (2, 2)</a:t>
            </a:r>
            <a:endParaRPr lang="ko-KR" alt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972155" y="492145"/>
            <a:ext cx="1551066" cy="1531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altLang="ko-KR" sz="1200" b="1"/>
              <a:t>3 </a:t>
            </a:r>
            <a:r>
              <a:rPr lang="ko-KR" altLang="en-US" sz="1200" b="1"/>
              <a:t>채널</a:t>
            </a:r>
            <a:r>
              <a:rPr lang="en-US" altLang="ko-KR" sz="1200" b="1"/>
              <a:t>(R, G, B)</a:t>
            </a:r>
            <a:endParaRPr lang="en-US" altLang="ko-KR" sz="1200" b="1"/>
          </a:p>
        </p:txBody>
      </p:sp>
      <p:sp>
        <p:nvSpPr>
          <p:cNvPr id="43" name="TextBox 42"/>
          <p:cNvSpPr txBox="1"/>
          <p:nvPr/>
        </p:nvSpPr>
        <p:spPr>
          <a:xfrm>
            <a:off x="7051171" y="3838556"/>
            <a:ext cx="603119" cy="2648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kernel</a:t>
            </a:r>
            <a:endParaRPr lang="en-US" altLang="ko-KR" sz="1200"/>
          </a:p>
        </p:txBody>
      </p:sp>
      <p:sp>
        <p:nvSpPr>
          <p:cNvPr id="44" name="직사각형 43"/>
          <p:cNvSpPr/>
          <p:nvPr/>
        </p:nvSpPr>
        <p:spPr>
          <a:xfrm>
            <a:off x="6548563" y="3357585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X</a:t>
            </a:r>
            <a:endParaRPr lang="ko-KR" altLang="en-US" sz="1200"/>
          </a:p>
        </p:txBody>
      </p:sp>
      <p:sp>
        <p:nvSpPr>
          <p:cNvPr id="45" name="TextBox 44"/>
          <p:cNvSpPr txBox="1"/>
          <p:nvPr/>
        </p:nvSpPr>
        <p:spPr>
          <a:xfrm>
            <a:off x="972155" y="2444497"/>
            <a:ext cx="1551066" cy="21305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altLang="ko-KR" sz="1200" b="1"/>
              <a:t>Convolution</a:t>
            </a:r>
            <a:r>
              <a:rPr lang="ko-KR" altLang="en-US" sz="1200" b="1"/>
              <a:t>의</a:t>
            </a:r>
            <a:endParaRPr lang="ko-KR" altLang="en-US" sz="1200" b="1"/>
          </a:p>
          <a:p>
            <a:pPr algn="ctr">
              <a:defRPr/>
            </a:pPr>
            <a:r>
              <a:rPr lang="ko-KR" altLang="en-US" sz="1200" b="1"/>
              <a:t>실체</a:t>
            </a:r>
            <a:endParaRPr lang="ko-KR" altLang="en-US" sz="1200" b="1"/>
          </a:p>
        </p:txBody>
      </p:sp>
      <p:sp>
        <p:nvSpPr>
          <p:cNvPr id="46" name="TextBox 45"/>
          <p:cNvSpPr txBox="1"/>
          <p:nvPr/>
        </p:nvSpPr>
        <p:spPr>
          <a:xfrm>
            <a:off x="972155" y="4995733"/>
            <a:ext cx="1551066" cy="13818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altLang="ko-KR" sz="1200" b="1"/>
              <a:t>Convolution</a:t>
            </a:r>
            <a:r>
              <a:rPr lang="ko-KR" altLang="en-US" sz="1200" b="1"/>
              <a:t>에 의한</a:t>
            </a:r>
            <a:endParaRPr lang="ko-KR" altLang="en-US" sz="1200" b="1"/>
          </a:p>
          <a:p>
            <a:pPr algn="ctr">
              <a:defRPr/>
            </a:pPr>
            <a:r>
              <a:rPr lang="ko-KR" altLang="en-US" sz="1200" b="1"/>
              <a:t>이미지 크기 감소</a:t>
            </a:r>
            <a:endParaRPr lang="ko-KR" altLang="en-US" sz="1200" b="1"/>
          </a:p>
        </p:txBody>
      </p:sp>
      <p:sp>
        <p:nvSpPr>
          <p:cNvPr id="48" name="TextBox 47"/>
          <p:cNvSpPr txBox="1"/>
          <p:nvPr/>
        </p:nvSpPr>
        <p:spPr>
          <a:xfrm>
            <a:off x="9176168" y="3175639"/>
            <a:ext cx="64633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합산함</a:t>
            </a:r>
            <a:endParaRPr lang="ko-KR" altLang="en-US" sz="1200"/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8043402" y="5284547"/>
          <a:ext cx="343752" cy="360302"/>
        </p:xfrm>
        <a:graphic>
          <a:graphicData uri="http://schemas.openxmlformats.org/drawingml/2006/table">
            <a:tbl>
              <a:tblGrid>
                <a:gridCol w="171876"/>
                <a:gridCol w="171876"/>
              </a:tblGrid>
              <a:tr h="180151">
                <a:tc>
                  <a:txBody>
                    <a:bodyPr vert="horz" lIns="2261" tIns="2261" rIns="2261" bIns="0" anchor="ctr" anchorCtr="0"/>
                    <a:p>
                      <a:pPr algn="ctr"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273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261" marR="2261" marT="22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2261" tIns="2261" rIns="2261" bIns="0" anchor="ctr" anchorCtr="0"/>
                    <a:p>
                      <a:pPr algn="ctr">
                        <a:defRPr/>
                      </a:pP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261" marR="2261" marT="22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0151">
                <a:tc>
                  <a:txBody>
                    <a:bodyPr vert="horz" lIns="2261" tIns="2261" rIns="2261" bIns="0" anchor="ctr" anchorCtr="0"/>
                    <a:p>
                      <a:pPr algn="ctr">
                        <a:defRPr/>
                      </a:pP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261" marR="2261" marT="22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2261" tIns="2261" rIns="2261" bIns="0" anchor="ctr" anchorCtr="0"/>
                    <a:p>
                      <a:pPr algn="ctr">
                        <a:defRPr/>
                      </a:pP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261" marR="2261" marT="22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130427" y="382709"/>
            <a:ext cx="161935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(28, 28, 3) </a:t>
            </a:r>
            <a:r>
              <a:rPr lang="ko-KR" altLang="en-US" sz="1200"/>
              <a:t>이미지란</a:t>
            </a:r>
            <a:r>
              <a:rPr lang="en-US" altLang="ko-KR" sz="1200"/>
              <a:t>?</a:t>
            </a:r>
            <a:endParaRPr lang="ko-KR" altLang="en-US" sz="1200"/>
          </a:p>
        </p:txBody>
      </p:sp>
      <p:cxnSp>
        <p:nvCxnSpPr>
          <p:cNvPr id="53" name="직선 화살표 연결선 52"/>
          <p:cNvCxnSpPr>
            <a:stCxn id="33" idx="3"/>
            <a:endCxn id="34" idx="1"/>
          </p:cNvCxnSpPr>
          <p:nvPr/>
        </p:nvCxnSpPr>
        <p:spPr>
          <a:xfrm>
            <a:off x="4160419" y="3066317"/>
            <a:ext cx="1662034" cy="46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35825" y="5825310"/>
            <a:ext cx="108715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Output (3, 3)</a:t>
            </a:r>
            <a:endParaRPr lang="ko-KR" altLang="en-US" sz="1200"/>
          </a:p>
        </p:txBody>
      </p:sp>
      <p:sp>
        <p:nvSpPr>
          <p:cNvPr id="55" name="직사각형 54"/>
          <p:cNvSpPr/>
          <p:nvPr/>
        </p:nvSpPr>
        <p:spPr>
          <a:xfrm>
            <a:off x="4450448" y="5426958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X</a:t>
            </a:r>
            <a:endParaRPr lang="ko-KR" altLang="en-US" sz="1200"/>
          </a:p>
        </p:txBody>
      </p:sp>
      <p:sp>
        <p:nvSpPr>
          <p:cNvPr id="56" name="직사각형 55"/>
          <p:cNvSpPr/>
          <p:nvPr/>
        </p:nvSpPr>
        <p:spPr>
          <a:xfrm>
            <a:off x="5687177" y="5426958"/>
            <a:ext cx="292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=</a:t>
            </a:r>
            <a:endParaRPr lang="ko-KR" altLang="en-US" sz="1200"/>
          </a:p>
        </p:txBody>
      </p:sp>
      <p:sp>
        <p:nvSpPr>
          <p:cNvPr id="57" name="직사각형 56"/>
          <p:cNvSpPr/>
          <p:nvPr/>
        </p:nvSpPr>
        <p:spPr>
          <a:xfrm>
            <a:off x="7819097" y="3376124"/>
            <a:ext cx="292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=</a:t>
            </a:r>
            <a:endParaRPr lang="ko-KR" altLang="en-US" sz="1200"/>
          </a:p>
        </p:txBody>
      </p:sp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8354739" y="3242134"/>
          <a:ext cx="510552" cy="565635"/>
        </p:xfrm>
        <a:graphic>
          <a:graphicData uri="http://schemas.openxmlformats.org/drawingml/2006/table">
            <a:tbl>
              <a:tblGrid>
                <a:gridCol w="170184"/>
                <a:gridCol w="170184"/>
                <a:gridCol w="170184"/>
              </a:tblGrid>
              <a:tr h="188545">
                <a:tc>
                  <a:txBody>
                    <a:bodyPr vert="horz" lIns="4365" tIns="4365" rIns="4365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365" marR="4365" marT="4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365" tIns="4365" rIns="4365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65" marR="4365" marT="4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365" tIns="4365" rIns="4365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365" marR="4365" marT="4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8545">
                <a:tc>
                  <a:txBody>
                    <a:bodyPr vert="horz" lIns="4365" tIns="4365" rIns="4365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365" marR="4365" marT="4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365" tIns="4365" rIns="4365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65" marR="4365" marT="4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365" tIns="4365" rIns="4365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365" marR="4365" marT="4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8545">
                <a:tc>
                  <a:txBody>
                    <a:bodyPr vert="horz" lIns="4365" tIns="4365" rIns="4365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365" marR="4365" marT="4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365" tIns="4365" rIns="4365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65" marR="4365" marT="4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365" tIns="4365" rIns="4365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365" marR="4365" marT="4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5656522" y="3813229"/>
            <a:ext cx="95250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Input(</a:t>
            </a:r>
            <a:r>
              <a:rPr lang="ko-KR" altLang="en-US" sz="1200"/>
              <a:t>일부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8275565" y="3813228"/>
            <a:ext cx="68159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Output</a:t>
            </a:r>
            <a:endParaRPr lang="ko-KR" altLang="en-US" sz="1200"/>
          </a:p>
        </p:txBody>
      </p: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0097692" y="3403178"/>
          <a:ext cx="181772" cy="193004"/>
        </p:xfrm>
        <a:graphic>
          <a:graphicData uri="http://schemas.openxmlformats.org/drawingml/2006/table">
            <a:tbl>
              <a:tblGrid>
                <a:gridCol w="181772"/>
              </a:tblGrid>
              <a:tr h="193004">
                <a:tc>
                  <a:txBody>
                    <a:bodyPr vert="horz" lIns="3438" tIns="3438" rIns="3438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438" marR="3438" marT="3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5140595" y="1211432"/>
            <a:ext cx="292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=</a:t>
            </a:r>
            <a:endParaRPr lang="ko-KR" alt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5660998" y="6223254"/>
            <a:ext cx="156324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&lt;strides=1</a:t>
            </a:r>
            <a:r>
              <a:rPr lang="ko-KR" altLang="en-US" sz="1200"/>
              <a:t>일</a:t>
            </a:r>
            <a:r>
              <a:rPr lang="en-US" altLang="ko-KR" sz="1200"/>
              <a:t> </a:t>
            </a:r>
            <a:r>
              <a:rPr lang="ko-KR" altLang="en-US" sz="1200"/>
              <a:t>경우</a:t>
            </a:r>
            <a:r>
              <a:rPr lang="en-US" altLang="ko-KR" sz="1200"/>
              <a:t>&gt;</a:t>
            </a:r>
            <a:endParaRPr lang="ko-KR" altLang="en-US" sz="1200"/>
          </a:p>
        </p:txBody>
      </p:sp>
      <p:sp>
        <p:nvSpPr>
          <p:cNvPr id="70" name="TextBox 69"/>
          <p:cNvSpPr txBox="1"/>
          <p:nvPr/>
        </p:nvSpPr>
        <p:spPr>
          <a:xfrm>
            <a:off x="7584666" y="6223254"/>
            <a:ext cx="156324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&lt;strides=2</a:t>
            </a:r>
            <a:r>
              <a:rPr lang="ko-KR" altLang="en-US" sz="1200"/>
              <a:t>일 경우</a:t>
            </a:r>
            <a:r>
              <a:rPr lang="en-US" altLang="ko-KR" sz="1200"/>
              <a:t>&gt;</a:t>
            </a:r>
            <a:endParaRPr lang="ko-KR" altLang="en-US" sz="1200"/>
          </a:p>
        </p:txBody>
      </p:sp>
      <p:sp>
        <p:nvSpPr>
          <p:cNvPr id="71" name="직사각형 70"/>
          <p:cNvSpPr/>
          <p:nvPr/>
        </p:nvSpPr>
        <p:spPr>
          <a:xfrm>
            <a:off x="6180550" y="4369522"/>
            <a:ext cx="44077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b="1"/>
              <a:t>☞ 참고</a:t>
            </a:r>
            <a:r>
              <a:rPr lang="en-US" altLang="ko-KR" sz="1200" b="1"/>
              <a:t>: https://cs231n.github.io/convolutional-networks/</a:t>
            </a:r>
            <a:endParaRPr lang="ko-KR" altLang="en-US" sz="1200" b="1"/>
          </a:p>
        </p:txBody>
      </p:sp>
      <p:sp>
        <p:nvSpPr>
          <p:cNvPr id="72" name="TextBox 71"/>
          <p:cNvSpPr txBox="1"/>
          <p:nvPr/>
        </p:nvSpPr>
        <p:spPr>
          <a:xfrm>
            <a:off x="7112571" y="5435820"/>
            <a:ext cx="49244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또는</a:t>
            </a:r>
            <a:endParaRPr lang="ko-KR" altLang="en-US" sz="1200"/>
          </a:p>
        </p:txBody>
      </p:sp>
      <p:sp>
        <p:nvSpPr>
          <p:cNvPr id="78" name="직사각형 77"/>
          <p:cNvSpPr/>
          <p:nvPr/>
        </p:nvSpPr>
        <p:spPr>
          <a:xfrm>
            <a:off x="3115175" y="4999844"/>
            <a:ext cx="694561" cy="649116"/>
          </a:xfrm>
          <a:prstGeom prst="rect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348846" y="4999844"/>
            <a:ext cx="694561" cy="649116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571347" y="4991622"/>
            <a:ext cx="694561" cy="6491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342878" y="4705840"/>
            <a:ext cx="33855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ffff00"/>
                </a:solidFill>
              </a:rPr>
              <a:t>①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766843" y="471651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ff0000"/>
                </a:solidFill>
              </a:rPr>
              <a:t>③</a:t>
            </a:r>
            <a:endParaRPr lang="ko-KR" altLang="en-US" sz="1200"/>
          </a:p>
        </p:txBody>
      </p:sp>
      <p:sp>
        <p:nvSpPr>
          <p:cNvPr id="81" name="직사각형 80"/>
          <p:cNvSpPr/>
          <p:nvPr/>
        </p:nvSpPr>
        <p:spPr>
          <a:xfrm>
            <a:off x="3551331" y="471667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ffc000"/>
                </a:solidFill>
              </a:rPr>
              <a:t>②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011273" y="5096076"/>
            <a:ext cx="33855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ffff00"/>
                </a:solidFill>
              </a:rPr>
              <a:t>①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195526" y="521929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ffc000"/>
                </a:solidFill>
              </a:rPr>
              <a:t>②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383141" y="522058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ff0000"/>
                </a:solidFill>
              </a:rPr>
              <a:t>③</a:t>
            </a:r>
            <a:endParaRPr lang="ko-KR" altLang="en-US" sz="1200"/>
          </a:p>
        </p:txBody>
      </p:sp>
      <p:sp>
        <p:nvSpPr>
          <p:cNvPr id="3" name="직사각형 2"/>
          <p:cNvSpPr/>
          <p:nvPr/>
        </p:nvSpPr>
        <p:spPr>
          <a:xfrm>
            <a:off x="5049917" y="194737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prstClr val="black"/>
                </a:solidFill>
              </a:rPr>
              <a:t>※ (60,000, 28, 28, 3) = (samples, height, width, color_depth)</a:t>
            </a:r>
            <a:endParaRPr lang="ko-KR" alt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3390900" y="3548062"/>
            <a:ext cx="5200650" cy="619125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Conv 4</a:t>
            </a: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3390900" y="4176712"/>
            <a:ext cx="5200650" cy="619125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Conv 3</a:t>
            </a: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3392044" y="4796980"/>
            <a:ext cx="5200650" cy="619125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Conv 2</a:t>
            </a: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3393187" y="5426773"/>
            <a:ext cx="5200650" cy="619125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Conv 1</a:t>
            </a: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3390900" y="1576387"/>
            <a:ext cx="5200650" cy="619125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Dense 2</a:t>
            </a: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3390900" y="2205037"/>
            <a:ext cx="5200650" cy="619125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Dense 1</a:t>
            </a: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3393187" y="2940748"/>
            <a:ext cx="5200650" cy="619125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Conv 5</a:t>
            </a: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4832984" y="802005"/>
            <a:ext cx="2573655" cy="3009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212121"/>
                </a:solidFill>
                <a:latin typeface="Arial"/>
                <a:ea typeface="Roboto"/>
              </a:rPr>
              <a:t>a stack of layers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212121"/>
              </a:solidFill>
              <a:latin typeface="Arial"/>
              <a:ea typeface="Roboto"/>
            </a:endParaRPr>
          </a:p>
        </p:txBody>
      </p:sp>
      <p:sp>
        <p:nvSpPr>
          <p:cNvPr id="13" name="TextBox 71"/>
          <p:cNvSpPr txBox="1"/>
          <p:nvPr/>
        </p:nvSpPr>
        <p:spPr>
          <a:xfrm>
            <a:off x="9017572" y="5607270"/>
            <a:ext cx="703644" cy="27699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하위 층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TextBox 71"/>
          <p:cNvSpPr txBox="1"/>
          <p:nvPr/>
        </p:nvSpPr>
        <p:spPr>
          <a:xfrm>
            <a:off x="9017572" y="3152001"/>
            <a:ext cx="703643" cy="26556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상위 층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TextBox 71"/>
          <p:cNvSpPr txBox="1"/>
          <p:nvPr/>
        </p:nvSpPr>
        <p:spPr>
          <a:xfrm>
            <a:off x="9103297" y="2047101"/>
            <a:ext cx="484568" cy="26556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‘top’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"/>
          <p:cNvCxnSpPr/>
          <p:nvPr/>
        </p:nvCxnSpPr>
        <p:spPr>
          <a:xfrm rot="16200000" flipH="1">
            <a:off x="8443906" y="4505337"/>
            <a:ext cx="1819300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5"/>
          <p:cNvSpPr txBox="1"/>
          <p:nvPr/>
        </p:nvSpPr>
        <p:spPr>
          <a:xfrm>
            <a:off x="2508502" y="4479267"/>
            <a:ext cx="1789191" cy="1381899"/>
          </a:xfrm>
          <a:prstGeom prst="rect">
            <a:avLst/>
          </a:prstGeom>
          <a:solidFill>
            <a:srgbClr val="d0cece">
              <a:alpha val="100000"/>
            </a:srgbClr>
          </a:solidFill>
          <a:ln>
            <a:solidFill>
              <a:srgbClr val="d0cece">
                <a:alpha val="100000"/>
              </a:srgbClr>
            </a:solidFill>
          </a:ln>
        </p:spPr>
        <p:txBody>
          <a:bodyPr wrap="none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depthwise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convolution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TextBox 45"/>
          <p:cNvSpPr txBox="1"/>
          <p:nvPr/>
        </p:nvSpPr>
        <p:spPr>
          <a:xfrm>
            <a:off x="4925934" y="4479267"/>
            <a:ext cx="1789191" cy="1381899"/>
          </a:xfrm>
          <a:prstGeom prst="rect">
            <a:avLst/>
          </a:prstGeom>
          <a:solidFill>
            <a:srgbClr val="d0cece">
              <a:alpha val="100000"/>
            </a:srgbClr>
          </a:solidFill>
          <a:ln>
            <a:solidFill>
              <a:srgbClr val="d0cece">
                <a:alpha val="100000"/>
              </a:srgbClr>
            </a:solidFill>
          </a:ln>
        </p:spPr>
        <p:txBody>
          <a:bodyPr wrap="none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pointwise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convolution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TextBox 45"/>
          <p:cNvSpPr txBox="1"/>
          <p:nvPr/>
        </p:nvSpPr>
        <p:spPr>
          <a:xfrm>
            <a:off x="3717670" y="2680100"/>
            <a:ext cx="1789191" cy="1020302"/>
          </a:xfrm>
          <a:prstGeom prst="rect">
            <a:avLst/>
          </a:prstGeom>
          <a:solidFill>
            <a:srgbClr val="d0cece">
              <a:alpha val="100000"/>
            </a:srgbClr>
          </a:solidFill>
          <a:ln>
            <a:solidFill>
              <a:srgbClr val="d0cece">
                <a:alpha val="100000"/>
              </a:srgbClr>
            </a:solidFill>
          </a:ln>
        </p:spPr>
        <p:txBody>
          <a:bodyPr wrap="none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depthwise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seperable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convolution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45"/>
          <p:cNvSpPr txBox="1"/>
          <p:nvPr/>
        </p:nvSpPr>
        <p:spPr>
          <a:xfrm>
            <a:off x="3717670" y="1900108"/>
            <a:ext cx="1789191" cy="773357"/>
          </a:xfrm>
          <a:prstGeom prst="rect">
            <a:avLst/>
          </a:prstGeom>
          <a:solidFill>
            <a:srgbClr val="0000ff">
              <a:alpha val="100000"/>
            </a:srgbClr>
          </a:solidFill>
          <a:ln>
            <a:solidFill>
              <a:srgbClr val="d0cece">
                <a:alpha val="100000"/>
              </a:srgbClr>
            </a:solidFill>
          </a:ln>
        </p:spPr>
        <p:txBody>
          <a:bodyPr wrap="none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맑은 고딕"/>
                <a:ea typeface="맑은 고딕"/>
                <a:cs typeface="맑은 고딕"/>
              </a:rPr>
              <a:t>SeperableConv2D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lt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45"/>
          <p:cNvSpPr txBox="1"/>
          <p:nvPr/>
        </p:nvSpPr>
        <p:spPr>
          <a:xfrm>
            <a:off x="7102573" y="1923276"/>
            <a:ext cx="1789191" cy="1381899"/>
          </a:xfrm>
          <a:prstGeom prst="rect">
            <a:avLst/>
          </a:prstGeom>
          <a:solidFill>
            <a:srgbClr val="d0cece">
              <a:alpha val="100000"/>
            </a:srgbClr>
          </a:solidFill>
          <a:ln>
            <a:solidFill>
              <a:srgbClr val="d0cece">
                <a:alpha val="100000"/>
              </a:srgbClr>
            </a:solidFill>
          </a:ln>
        </p:spPr>
        <p:txBody>
          <a:bodyPr wrap="none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pointwise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convolution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(strides=2)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"/>
          <p:cNvSpPr/>
          <p:nvPr/>
        </p:nvSpPr>
        <p:spPr>
          <a:xfrm rot="16200000">
            <a:off x="4449763" y="2912885"/>
            <a:ext cx="299861" cy="2248958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" name=""/>
          <p:cNvSpPr/>
          <p:nvPr/>
        </p:nvSpPr>
        <p:spPr>
          <a:xfrm rot="16200000">
            <a:off x="6136746" y="-142170"/>
            <a:ext cx="299861" cy="3261431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5023484" y="802005"/>
            <a:ext cx="2573655" cy="3009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212121">
                    <a:alpha val="100000"/>
                  </a:srgbClr>
                </a:solidFill>
                <a:latin typeface="Arial"/>
                <a:ea typeface="Roboto"/>
              </a:rPr>
              <a:t>small version of Xception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212121">
                  <a:alpha val="100000"/>
                </a:srgbClr>
              </a:solidFill>
              <a:latin typeface="Arial"/>
              <a:ea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138236" y="3571875"/>
            <a:ext cx="10410825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https://colab.research.google.com/drive/1EvqRGis5G7yLTH0WBXHBaKQSeFKU5wId?usp=sharing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1171575" y="2082165"/>
            <a:ext cx="10153651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https://colab.research.google.com/drive/1j_Bhr66Tfqw4-f-2VIjt7XUP--hSxFWy?usp=sharing</a:t>
            </a: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1190625" y="1596390"/>
            <a:ext cx="10153651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keras.io   Image classification from scratch</a:t>
            </a: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1162050" y="3082290"/>
            <a:ext cx="10153651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keras.io   Transfer learning &amp; fine tuning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549</ep:Words>
  <ep:PresentationFormat>와이드스크린</ep:PresentationFormat>
  <ep:Paragraphs>68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5.3절 사전 훈련된 컨브넷 사용하기  5.4절 컨브넷 학습 시각화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2021-06-29T07:00:26.000</dcterms:created>
  <dc:creator>sktsuser</dc:creator>
  <cp:lastModifiedBy>LG</cp:lastModifiedBy>
  <dcterms:modified xsi:type="dcterms:W3CDTF">2021-07-04T10:14:48.075</dcterms:modified>
  <cp:revision>20</cp:revision>
  <dc:title>PowerPoint 프레젠테이션</dc:title>
  <cp:version/>
</cp:coreProperties>
</file>