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9" r:id="rId2"/>
    <p:sldId id="261" r:id="rId3"/>
    <p:sldId id="277" r:id="rId4"/>
    <p:sldId id="278" r:id="rId5"/>
    <p:sldId id="259" r:id="rId6"/>
    <p:sldId id="279" r:id="rId7"/>
    <p:sldId id="264" r:id="rId8"/>
    <p:sldId id="270" r:id="rId9"/>
    <p:sldId id="312" r:id="rId10"/>
    <p:sldId id="313" r:id="rId11"/>
    <p:sldId id="314" r:id="rId12"/>
    <p:sldId id="267" r:id="rId13"/>
    <p:sldId id="263" r:id="rId14"/>
    <p:sldId id="315" r:id="rId15"/>
    <p:sldId id="289" r:id="rId16"/>
    <p:sldId id="316" r:id="rId17"/>
    <p:sldId id="317" r:id="rId18"/>
    <p:sldId id="320" r:id="rId19"/>
    <p:sldId id="271" r:id="rId20"/>
    <p:sldId id="321" r:id="rId21"/>
    <p:sldId id="318" r:id="rId22"/>
    <p:sldId id="323" r:id="rId23"/>
    <p:sldId id="319" r:id="rId24"/>
    <p:sldId id="322" r:id="rId25"/>
    <p:sldId id="290" r:id="rId26"/>
    <p:sldId id="298" r:id="rId27"/>
    <p:sldId id="310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08" d="100"/>
          <a:sy n="108" d="100"/>
        </p:scale>
        <p:origin x="69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F0E9-45DA-4742-B47D-06E7E51CB7A9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DCDC-9A34-461B-A37E-3F4767F37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1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7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9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8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91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5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2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5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17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72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65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75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1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1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9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7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1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9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1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268988"/>
      </p:ext>
    </p:extLst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2530"/>
      </p:ext>
    </p:extLst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2072"/>
      </p:ext>
    </p:extLst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5" r:id="rId3"/>
  </p:sldLayoutIdLst>
  <p:transition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179512" y="2033141"/>
            <a:ext cx="46850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全方位個人理財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</a:pP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期末報告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7046" y="3867894"/>
            <a:ext cx="2438850" cy="8078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en-US" altLang="zh-TW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B044020055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資管三</a:t>
            </a:r>
            <a:endParaRPr lang="en-US" altLang="zh-TW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黃紹瑋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7889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創新高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315850" y="847631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3428576" y="847631"/>
            <a:ext cx="2500839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創新高</a:t>
            </a:r>
            <a:r>
              <a:rPr lang="en-US" altLang="zh-TW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天後</a:t>
            </a:r>
            <a:r>
              <a:rPr lang="en-US" altLang="zh-TW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天出場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6F056-C292-49A7-AB09-AAC2B9726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4" y="1491630"/>
            <a:ext cx="785198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24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創新高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3328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77248" y="1202319"/>
            <a:ext cx="2500839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找最適出場時間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402BFD-E4EB-4B11-A104-C0F351D22066}"/>
              </a:ext>
            </a:extLst>
          </p:cNvPr>
          <p:cNvSpPr/>
          <p:nvPr/>
        </p:nvSpPr>
        <p:spPr>
          <a:xfrm>
            <a:off x="5640459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年績效結果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CF7F56-500F-42CF-A6CF-32691232B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57875" b="68201"/>
          <a:stretch/>
        </p:blipFill>
        <p:spPr>
          <a:xfrm>
            <a:off x="35497" y="1708080"/>
            <a:ext cx="4392488" cy="251652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D423A82-9105-4FE9-8515-CF32F22051D0}"/>
              </a:ext>
            </a:extLst>
          </p:cNvPr>
          <p:cNvSpPr/>
          <p:nvPr/>
        </p:nvSpPr>
        <p:spPr>
          <a:xfrm>
            <a:off x="35496" y="2283718"/>
            <a:ext cx="43924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5E038A5-1F39-43B5-B459-7D6CE7D146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57875" b="68200"/>
          <a:stretch/>
        </p:blipFill>
        <p:spPr>
          <a:xfrm>
            <a:off x="4751512" y="1708080"/>
            <a:ext cx="4392488" cy="25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87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結論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344811" y="1409133"/>
            <a:ext cx="2065737" cy="4852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12"/>
          <p:cNvSpPr txBox="1"/>
          <p:nvPr/>
        </p:nvSpPr>
        <p:spPr bwMode="auto">
          <a:xfrm>
            <a:off x="3022926" y="1510742"/>
            <a:ext cx="677034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 algn="ctr">
              <a:defRPr/>
            </a:pPr>
            <a:r>
              <a:rPr lang="zh-TW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投本比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1739134" y="1399446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363142" y="2485589"/>
            <a:ext cx="2065452" cy="4838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727135" y="2459413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364000" y="3491748"/>
            <a:ext cx="2064594" cy="48352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22"/>
          <p:cNvSpPr>
            <a:spLocks noEditPoints="1"/>
          </p:cNvSpPr>
          <p:nvPr/>
        </p:nvSpPr>
        <p:spPr bwMode="auto">
          <a:xfrm>
            <a:off x="1727135" y="3603902"/>
            <a:ext cx="483383" cy="39093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5407" y="2615528"/>
            <a:ext cx="3382127" cy="2538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適合持有長期 雖勝率高 但是年化報酬率不高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5408" y="3619290"/>
            <a:ext cx="3382127" cy="2538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追高買在高點相對勝率不太高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3454" y="1567363"/>
            <a:ext cx="3382127" cy="2538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適合短天期 年化報酬率最好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2"/>
          <p:cNvSpPr txBox="1"/>
          <p:nvPr/>
        </p:nvSpPr>
        <p:spPr bwMode="auto">
          <a:xfrm>
            <a:off x="3022926" y="2586003"/>
            <a:ext cx="677034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zh-TW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外本比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2"/>
          <p:cNvSpPr txBox="1"/>
          <p:nvPr/>
        </p:nvSpPr>
        <p:spPr bwMode="auto">
          <a:xfrm>
            <a:off x="3022926" y="3603902"/>
            <a:ext cx="677034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zh-TW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創新高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740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進場策略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 rot="16200000">
            <a:off x="3936867" y="-1011120"/>
            <a:ext cx="1398833" cy="7676197"/>
          </a:xfrm>
          <a:prstGeom prst="downArrow">
            <a:avLst>
              <a:gd name="adj1" fmla="val 49065"/>
              <a:gd name="adj2" fmla="val 44827"/>
            </a:avLst>
          </a:prstGeom>
          <a:solidFill>
            <a:srgbClr val="0070C0"/>
          </a:solidFill>
          <a:ln>
            <a:noFill/>
          </a:ln>
        </p:spPr>
        <p:txBody>
          <a:bodyPr vert="eaVert"/>
          <a:lstStyle/>
          <a:p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41"/>
          <p:cNvGrpSpPr>
            <a:grpSpLocks/>
          </p:cNvGrpSpPr>
          <p:nvPr/>
        </p:nvGrpSpPr>
        <p:grpSpPr bwMode="auto">
          <a:xfrm>
            <a:off x="2587197" y="2092731"/>
            <a:ext cx="1701613" cy="1539687"/>
            <a:chOff x="1162979" y="2786058"/>
            <a:chExt cx="1935848" cy="1751017"/>
          </a:xfrm>
        </p:grpSpPr>
        <p:grpSp>
          <p:nvGrpSpPr>
            <p:cNvPr id="79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1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162979" y="3240639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收盤價</a:t>
              </a:r>
              <a:r>
                <a:rPr lang="en-US" altLang="zh-TW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&gt;MA5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46"/>
          <p:cNvGrpSpPr>
            <a:grpSpLocks/>
          </p:cNvGrpSpPr>
          <p:nvPr/>
        </p:nvGrpSpPr>
        <p:grpSpPr bwMode="auto">
          <a:xfrm>
            <a:off x="4344622" y="2092731"/>
            <a:ext cx="1701612" cy="1539687"/>
            <a:chOff x="1226473" y="2786058"/>
            <a:chExt cx="1935848" cy="1751017"/>
          </a:xfrm>
        </p:grpSpPr>
        <p:grpSp>
          <p:nvGrpSpPr>
            <p:cNvPr id="84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6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1226473" y="323239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今日投本比最大一檔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51"/>
          <p:cNvGrpSpPr>
            <a:grpSpLocks/>
          </p:cNvGrpSpPr>
          <p:nvPr/>
        </p:nvGrpSpPr>
        <p:grpSpPr bwMode="auto">
          <a:xfrm>
            <a:off x="6052385" y="2092731"/>
            <a:ext cx="1701613" cy="1539687"/>
            <a:chOff x="1214414" y="2786058"/>
            <a:chExt cx="1935848" cy="1751017"/>
          </a:xfrm>
        </p:grpSpPr>
        <p:grpSp>
          <p:nvGrpSpPr>
            <p:cNvPr id="89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91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進場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3" name="组合 40"/>
          <p:cNvGrpSpPr>
            <a:grpSpLocks/>
          </p:cNvGrpSpPr>
          <p:nvPr/>
        </p:nvGrpSpPr>
        <p:grpSpPr bwMode="auto">
          <a:xfrm>
            <a:off x="892708" y="2092731"/>
            <a:ext cx="1701613" cy="1539687"/>
            <a:chOff x="1128105" y="2786058"/>
            <a:chExt cx="1935848" cy="1751017"/>
          </a:xfrm>
        </p:grpSpPr>
        <p:grpSp>
          <p:nvGrpSpPr>
            <p:cNvPr id="94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1128105" y="3413117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創新高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矩形标注 97"/>
          <p:cNvSpPr/>
          <p:nvPr/>
        </p:nvSpPr>
        <p:spPr>
          <a:xfrm>
            <a:off x="6276140" y="3980475"/>
            <a:ext cx="1477858" cy="45719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1272918" y="1746111"/>
            <a:ext cx="1584840" cy="641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1332844" y="918952"/>
            <a:ext cx="147515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取近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天創新高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28"/>
          <p:cNvSpPr>
            <a:spLocks noChangeArrowheads="1"/>
          </p:cNvSpPr>
          <p:nvPr/>
        </p:nvSpPr>
        <p:spPr bwMode="auto">
          <a:xfrm>
            <a:off x="6372200" y="4226678"/>
            <a:ext cx="147515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隔天開盤價進場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4173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出場策略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 rot="16200000">
            <a:off x="3936867" y="-1011120"/>
            <a:ext cx="1398833" cy="7676197"/>
          </a:xfrm>
          <a:prstGeom prst="downArrow">
            <a:avLst>
              <a:gd name="adj1" fmla="val 49065"/>
              <a:gd name="adj2" fmla="val 44827"/>
            </a:avLst>
          </a:prstGeom>
          <a:solidFill>
            <a:srgbClr val="0070C0"/>
          </a:solidFill>
          <a:ln>
            <a:noFill/>
          </a:ln>
        </p:spPr>
        <p:txBody>
          <a:bodyPr vert="eaVert"/>
          <a:lstStyle/>
          <a:p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41"/>
          <p:cNvGrpSpPr>
            <a:grpSpLocks/>
          </p:cNvGrpSpPr>
          <p:nvPr/>
        </p:nvGrpSpPr>
        <p:grpSpPr bwMode="auto">
          <a:xfrm>
            <a:off x="1413889" y="2085577"/>
            <a:ext cx="1701613" cy="1539687"/>
            <a:chOff x="1230578" y="2786058"/>
            <a:chExt cx="1935848" cy="1751017"/>
          </a:xfrm>
        </p:grpSpPr>
        <p:grpSp>
          <p:nvGrpSpPr>
            <p:cNvPr id="79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1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230578" y="3401716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破</a:t>
              </a:r>
              <a:r>
                <a:rPr lang="en-US" altLang="zh-TW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58MA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46"/>
          <p:cNvGrpSpPr>
            <a:grpSpLocks/>
          </p:cNvGrpSpPr>
          <p:nvPr/>
        </p:nvGrpSpPr>
        <p:grpSpPr bwMode="auto">
          <a:xfrm>
            <a:off x="3591128" y="2130169"/>
            <a:ext cx="1701612" cy="1539687"/>
            <a:chOff x="1202233" y="2786058"/>
            <a:chExt cx="1935848" cy="1751017"/>
          </a:xfrm>
        </p:grpSpPr>
        <p:grpSp>
          <p:nvGrpSpPr>
            <p:cNvPr id="84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6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1202233" y="3124465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高檔收黑</a:t>
              </a:r>
              <a:r>
                <a:rPr lang="en-US" altLang="zh-TW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K</a:t>
              </a:r>
            </a:p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上引線且</a:t>
              </a:r>
              <a:endParaRPr lang="en-US" altLang="zh-TW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量大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51"/>
          <p:cNvGrpSpPr>
            <a:grpSpLocks/>
          </p:cNvGrpSpPr>
          <p:nvPr/>
        </p:nvGrpSpPr>
        <p:grpSpPr bwMode="auto">
          <a:xfrm>
            <a:off x="6052385" y="2092731"/>
            <a:ext cx="1701613" cy="1539687"/>
            <a:chOff x="1214414" y="2786058"/>
            <a:chExt cx="1935848" cy="1751017"/>
          </a:xfrm>
        </p:grpSpPr>
        <p:grpSp>
          <p:nvGrpSpPr>
            <p:cNvPr id="89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91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出場</a:t>
              </a:r>
              <a:endPara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矩形标注 97"/>
          <p:cNvSpPr/>
          <p:nvPr/>
        </p:nvSpPr>
        <p:spPr>
          <a:xfrm>
            <a:off x="4283968" y="3918418"/>
            <a:ext cx="1477858" cy="45719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1272918" y="1746111"/>
            <a:ext cx="1584840" cy="641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1717782" y="1258906"/>
            <a:ext cx="147515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條件一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标注 101"/>
          <p:cNvSpPr/>
          <p:nvPr/>
        </p:nvSpPr>
        <p:spPr>
          <a:xfrm>
            <a:off x="6400111" y="1683711"/>
            <a:ext cx="1584840" cy="641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5" name="Rectangle 28"/>
          <p:cNvSpPr>
            <a:spLocks noChangeArrowheads="1"/>
          </p:cNvSpPr>
          <p:nvPr/>
        </p:nvSpPr>
        <p:spPr bwMode="auto">
          <a:xfrm>
            <a:off x="6454951" y="1252677"/>
            <a:ext cx="147515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當天收盤價出場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4FA83-1DDC-44EC-8564-4378AE0B0159}"/>
              </a:ext>
            </a:extLst>
          </p:cNvPr>
          <p:cNvSpPr/>
          <p:nvPr/>
        </p:nvSpPr>
        <p:spPr>
          <a:xfrm>
            <a:off x="4734699" y="4099907"/>
            <a:ext cx="205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條件二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D500A6A-84EB-4439-8B60-3F16018A2C24}"/>
              </a:ext>
            </a:extLst>
          </p:cNvPr>
          <p:cNvSpPr/>
          <p:nvPr/>
        </p:nvSpPr>
        <p:spPr>
          <a:xfrm>
            <a:off x="3057044" y="2234468"/>
            <a:ext cx="627791" cy="1219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4EC3E6-1316-401C-BF3C-563AB5181F09}"/>
              </a:ext>
            </a:extLst>
          </p:cNvPr>
          <p:cNvSpPr txBox="1"/>
          <p:nvPr/>
        </p:nvSpPr>
        <p:spPr>
          <a:xfrm>
            <a:off x="3192941" y="2626931"/>
            <a:ext cx="3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979C7A-9068-415D-8376-23B3363D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32874" r="56452" b="54308"/>
          <a:stretch/>
        </p:blipFill>
        <p:spPr>
          <a:xfrm>
            <a:off x="371246" y="3942575"/>
            <a:ext cx="3851920" cy="8735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386640A-2581-4E9F-A2DE-31277F3B874F}"/>
              </a:ext>
            </a:extLst>
          </p:cNvPr>
          <p:cNvSpPr txBox="1"/>
          <p:nvPr/>
        </p:nvSpPr>
        <p:spPr>
          <a:xfrm>
            <a:off x="6454951" y="4062748"/>
            <a:ext cx="304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交易成本假設打三折</a:t>
            </a:r>
            <a:endParaRPr lang="en-US" altLang="zh-TW" dirty="0"/>
          </a:p>
          <a:p>
            <a:r>
              <a:rPr lang="zh-TW" altLang="en-US" dirty="0"/>
              <a:t>停損設</a:t>
            </a:r>
            <a:r>
              <a:rPr lang="en-US" altLang="zh-TW" dirty="0"/>
              <a:t>7%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3762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300" dirty="0">
                <a:latin typeface="微软雅黑" pitchFamily="34" charset="-122"/>
                <a:ea typeface="微软雅黑" pitchFamily="34" charset="-122"/>
              </a:rPr>
              <a:t>執行結果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19" name="椭圆 18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689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每筆報酬率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F1C08B-0A20-450A-9AAF-4CFCA3000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2" y="915566"/>
            <a:ext cx="8306959" cy="38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28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執行結果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3328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77248" y="1202319"/>
            <a:ext cx="2500839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找最適出場時間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402BFD-E4EB-4B11-A104-C0F351D22066}"/>
              </a:ext>
            </a:extLst>
          </p:cNvPr>
          <p:cNvSpPr/>
          <p:nvPr/>
        </p:nvSpPr>
        <p:spPr>
          <a:xfrm>
            <a:off x="5640459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年績效結果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42325-9EC4-408C-8B68-9BFC8FC4D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2201" r="55512" b="75200"/>
          <a:stretch/>
        </p:blipFill>
        <p:spPr>
          <a:xfrm>
            <a:off x="35496" y="1851670"/>
            <a:ext cx="4392488" cy="237626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2F796C-4D4B-4843-9D5C-2C2C1CD1F44E}"/>
              </a:ext>
            </a:extLst>
          </p:cNvPr>
          <p:cNvSpPr/>
          <p:nvPr/>
        </p:nvSpPr>
        <p:spPr>
          <a:xfrm>
            <a:off x="35496" y="2643758"/>
            <a:ext cx="439248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0CAFD1-380B-4A19-BF99-33B89FBBB3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12381" r="56300" b="68200"/>
          <a:stretch/>
        </p:blipFill>
        <p:spPr>
          <a:xfrm>
            <a:off x="4788024" y="1851670"/>
            <a:ext cx="4320480" cy="237626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74D5BF0-4749-4C92-B48C-7F4567E1F257}"/>
              </a:ext>
            </a:extLst>
          </p:cNvPr>
          <p:cNvSpPr/>
          <p:nvPr/>
        </p:nvSpPr>
        <p:spPr>
          <a:xfrm>
            <a:off x="4932040" y="2067694"/>
            <a:ext cx="41764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540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年大盤走勢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ED98AC-E309-427E-AA68-5ABAA9705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1" y="915567"/>
            <a:ext cx="763596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11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報酬最高一檔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A6E03B-7DA1-45D7-953D-4B8D329B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627535"/>
            <a:ext cx="830695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231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空心弧 52"/>
          <p:cNvSpPr/>
          <p:nvPr/>
        </p:nvSpPr>
        <p:spPr>
          <a:xfrm rot="5400000">
            <a:off x="969961" y="1162730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2894" y="950407"/>
            <a:ext cx="4137328" cy="632183"/>
            <a:chOff x="736575" y="3188466"/>
            <a:chExt cx="8755768" cy="1338083"/>
          </a:xfrm>
        </p:grpSpPr>
        <p:sp>
          <p:nvSpPr>
            <p:cNvPr id="3" name="圆角矩形 2"/>
            <p:cNvSpPr/>
            <p:nvPr/>
          </p:nvSpPr>
          <p:spPr>
            <a:xfrm flipH="1">
              <a:off x="1020576" y="3307959"/>
              <a:ext cx="8471767" cy="11325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6575" y="3188466"/>
              <a:ext cx="1338085" cy="1338083"/>
              <a:chOff x="3567745" y="3971974"/>
              <a:chExt cx="1338084" cy="133808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77"/>
            <p:cNvSpPr txBox="1"/>
            <p:nvPr/>
          </p:nvSpPr>
          <p:spPr>
            <a:xfrm>
              <a:off x="972509" y="3466643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TW" altLang="en-US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資料來源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4931" y="1582590"/>
            <a:ext cx="4137328" cy="632183"/>
            <a:chOff x="736575" y="3188469"/>
            <a:chExt cx="8755767" cy="1338084"/>
          </a:xfrm>
        </p:grpSpPr>
        <p:sp>
          <p:nvSpPr>
            <p:cNvPr id="12" name="圆角矩形 11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TW" altLang="en-US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參數介紹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75032" y="2240933"/>
            <a:ext cx="4137328" cy="632183"/>
            <a:chOff x="736575" y="3188469"/>
            <a:chExt cx="8755767" cy="1338084"/>
          </a:xfrm>
        </p:grpSpPr>
        <p:sp>
          <p:nvSpPr>
            <p:cNvPr id="21" name="圆角矩形 20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椭圆 25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4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TW" altLang="en-US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交易策略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84931" y="2935101"/>
            <a:ext cx="4137328" cy="632183"/>
            <a:chOff x="736575" y="3188469"/>
            <a:chExt cx="8755767" cy="1338084"/>
          </a:xfrm>
        </p:grpSpPr>
        <p:sp>
          <p:nvSpPr>
            <p:cNvPr id="30" name="圆角矩形 29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3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TW" altLang="en-US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執行結果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71531" y="3540657"/>
            <a:ext cx="4137328" cy="632183"/>
            <a:chOff x="736575" y="3188469"/>
            <a:chExt cx="8755767" cy="1338084"/>
          </a:xfrm>
        </p:grpSpPr>
        <p:sp>
          <p:nvSpPr>
            <p:cNvPr id="39" name="圆角矩形 38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TW" altLang="en-US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總結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74846" y="1636536"/>
            <a:ext cx="1864487" cy="1870428"/>
            <a:chOff x="907313" y="1636536"/>
            <a:chExt cx="1864487" cy="1870428"/>
          </a:xfrm>
        </p:grpSpPr>
        <p:grpSp>
          <p:nvGrpSpPr>
            <p:cNvPr id="48" name="组合 47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90595" y="2307003"/>
              <a:ext cx="1691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Agenda</a:t>
              </a:r>
              <a:endPara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5636" y="266253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727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報酬最高一檔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135256-8D59-4B5E-BE3C-2C2157D36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78350" b="78000"/>
          <a:stretch/>
        </p:blipFill>
        <p:spPr>
          <a:xfrm>
            <a:off x="1763688" y="1491630"/>
            <a:ext cx="525658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6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報酬最低一檔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E4912B-AEA8-4D34-8A22-C8743BFB1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2" y="843559"/>
            <a:ext cx="823320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15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報酬最低一檔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581C8A-5351-49B3-9242-5007D41A5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r="78350" b="82200"/>
          <a:stretch/>
        </p:blipFill>
        <p:spPr>
          <a:xfrm>
            <a:off x="1907704" y="1563638"/>
            <a:ext cx="518457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147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高檔收黑</a:t>
            </a:r>
            <a:r>
              <a:rPr lang="en-US" altLang="zh-TW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上引線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933712-F66C-4204-8D98-E974561A4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3" y="915567"/>
            <a:ext cx="816119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33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高檔收黑</a:t>
            </a:r>
            <a:r>
              <a:rPr lang="en-US" altLang="zh-TW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上引線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EF269D-8088-47D1-80D7-5795769BD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77562" b="79400"/>
          <a:stretch/>
        </p:blipFill>
        <p:spPr>
          <a:xfrm>
            <a:off x="1691680" y="1275606"/>
            <a:ext cx="54006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57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6016" y="1975247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300" dirty="0">
                <a:latin typeface="微软雅黑" pitchFamily="34" charset="-122"/>
                <a:ea typeface="微软雅黑" pitchFamily="34" charset="-122"/>
              </a:rPr>
              <a:t>總結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2072" y="2175301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478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總結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1326723"/>
            <a:ext cx="2520281" cy="77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投本比是一個值得參考的指標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因為投信有作帳的壓力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26975" y="3763075"/>
            <a:ext cx="914014" cy="914014"/>
            <a:chOff x="5105593" y="1379191"/>
            <a:chExt cx="914014" cy="914014"/>
          </a:xfrm>
          <a:solidFill>
            <a:srgbClr val="0070C0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5105593" y="1379191"/>
              <a:ext cx="914014" cy="914014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46924" y="2426240"/>
            <a:ext cx="914014" cy="914014"/>
            <a:chOff x="3245280" y="2331973"/>
            <a:chExt cx="914014" cy="914014"/>
          </a:xfrm>
          <a:solidFill>
            <a:srgbClr val="0070C0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3245280" y="2331973"/>
              <a:ext cx="914014" cy="914014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26975" y="1069771"/>
            <a:ext cx="914014" cy="914014"/>
            <a:chOff x="1278794" y="3334906"/>
            <a:chExt cx="914014" cy="914014"/>
          </a:xfrm>
          <a:solidFill>
            <a:srgbClr val="0070C0"/>
          </a:solidFill>
        </p:grpSpPr>
        <p:grpSp>
          <p:nvGrpSpPr>
            <p:cNvPr id="21" name="组合 20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7943" y="2571750"/>
            <a:ext cx="252028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抓創新高的股票容易抓到飆股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但是也容易追高被迫停損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942" y="3723878"/>
            <a:ext cx="2520281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投本比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創新高是個不錯的策略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但是停損和高檔黑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上引線要注意反轉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342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8"/>
          <p:cNvSpPr txBox="1"/>
          <p:nvPr/>
        </p:nvSpPr>
        <p:spPr>
          <a:xfrm>
            <a:off x="899592" y="2213959"/>
            <a:ext cx="26554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50" b="1" spc="2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50" b="1" spc="22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023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300" dirty="0">
                <a:latin typeface="微软雅黑" pitchFamily="34" charset="-122"/>
                <a:ea typeface="微软雅黑" pitchFamily="34" charset="-122"/>
              </a:rPr>
              <a:t>資料來源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91751" y="2590800"/>
            <a:ext cx="2676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使用資料</a:t>
            </a:r>
            <a:endParaRPr lang="en-US" altLang="zh-TW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sz="1400" dirty="0">
                <a:latin typeface="微软雅黑" pitchFamily="34" charset="-122"/>
                <a:ea typeface="微软雅黑" pitchFamily="34" charset="-122"/>
              </a:rPr>
              <a:t>TEJ</a:t>
            </a:r>
          </a:p>
          <a:p>
            <a:r>
              <a:rPr lang="en-US" altLang="zh-TW" sz="1400" dirty="0">
                <a:latin typeface="微软雅黑" pitchFamily="34" charset="-122"/>
                <a:ea typeface="微软雅黑" pitchFamily="34" charset="-122"/>
              </a:rPr>
              <a:t>2010/01/04-2018/05/31</a:t>
            </a:r>
          </a:p>
          <a:p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上市上櫃市值前</a:t>
            </a:r>
            <a:r>
              <a:rPr lang="en-US" altLang="zh-TW" sz="1400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檔股票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0762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300" dirty="0">
                <a:latin typeface="微软雅黑" pitchFamily="34" charset="-122"/>
                <a:ea typeface="微软雅黑" pitchFamily="34" charset="-122"/>
              </a:rPr>
              <a:t>參數介紹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12" name="椭圆 11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271576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投本比</a:t>
            </a:r>
            <a:endParaRPr lang="en-US" altLang="zh-TW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外本比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445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參數介紹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42"/>
          <p:cNvSpPr>
            <a:spLocks/>
          </p:cNvSpPr>
          <p:nvPr/>
        </p:nvSpPr>
        <p:spPr bwMode="auto">
          <a:xfrm>
            <a:off x="1576758" y="1291195"/>
            <a:ext cx="2433560" cy="554703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/>
          <a:p>
            <a:endParaRPr lang="zh-CN" altLang="en-US"/>
          </a:p>
        </p:txBody>
      </p:sp>
      <p:sp>
        <p:nvSpPr>
          <p:cNvPr id="6" name="Freeform 42"/>
          <p:cNvSpPr>
            <a:spLocks/>
          </p:cNvSpPr>
          <p:nvPr/>
        </p:nvSpPr>
        <p:spPr bwMode="auto">
          <a:xfrm flipH="1">
            <a:off x="5133684" y="1306368"/>
            <a:ext cx="2433561" cy="554703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/>
          <a:p>
            <a:endParaRPr lang="zh-CN" altLang="en-US"/>
          </a:p>
        </p:txBody>
      </p:sp>
      <p:sp>
        <p:nvSpPr>
          <p:cNvPr id="7" name="Freeform 42"/>
          <p:cNvSpPr>
            <a:spLocks/>
          </p:cNvSpPr>
          <p:nvPr/>
        </p:nvSpPr>
        <p:spPr bwMode="auto">
          <a:xfrm flipV="1">
            <a:off x="1576758" y="3789738"/>
            <a:ext cx="2433560" cy="553512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/>
          <a:p>
            <a:endParaRPr lang="zh-CN" altLang="en-US"/>
          </a:p>
        </p:txBody>
      </p:sp>
      <p:sp>
        <p:nvSpPr>
          <p:cNvPr id="8" name="Freeform 42"/>
          <p:cNvSpPr>
            <a:spLocks/>
          </p:cNvSpPr>
          <p:nvPr/>
        </p:nvSpPr>
        <p:spPr bwMode="auto">
          <a:xfrm flipH="1" flipV="1">
            <a:off x="5133684" y="3781701"/>
            <a:ext cx="2433561" cy="553512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/>
          <a:p>
            <a:endParaRPr lang="zh-CN" altLang="en-US"/>
          </a:p>
        </p:txBody>
      </p:sp>
      <p:sp>
        <p:nvSpPr>
          <p:cNvPr id="9" name="矩形 32"/>
          <p:cNvSpPr>
            <a:spLocks noChangeArrowheads="1"/>
          </p:cNvSpPr>
          <p:nvPr/>
        </p:nvSpPr>
        <p:spPr bwMode="auto">
          <a:xfrm>
            <a:off x="1" y="2439882"/>
            <a:ext cx="9142810" cy="8630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1" name="组合 34"/>
          <p:cNvGrpSpPr>
            <a:grpSpLocks/>
          </p:cNvGrpSpPr>
          <p:nvPr/>
        </p:nvGrpSpPr>
        <p:grpSpPr bwMode="auto">
          <a:xfrm>
            <a:off x="1735230" y="1455491"/>
            <a:ext cx="865134" cy="866574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gradFill>
              <a:gsLst>
                <a:gs pos="50000">
                  <a:schemeClr val="bg1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40"/>
          <p:cNvGrpSpPr>
            <a:grpSpLocks/>
          </p:cNvGrpSpPr>
          <p:nvPr/>
        </p:nvGrpSpPr>
        <p:grpSpPr bwMode="auto">
          <a:xfrm>
            <a:off x="1734040" y="3318376"/>
            <a:ext cx="866324" cy="866574"/>
            <a:chOff x="0" y="0"/>
            <a:chExt cx="1155700" cy="1155698"/>
          </a:xfrm>
          <a:solidFill>
            <a:schemeClr val="bg1">
              <a:lumMod val="65000"/>
            </a:schemeClr>
          </a:solidFill>
        </p:grpSpPr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gradFill>
              <a:gsLst>
                <a:gs pos="50000">
                  <a:schemeClr val="bg1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4123195" y="958369"/>
            <a:ext cx="1318526" cy="37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solidFill>
                  <a:schemeClr val="tx1"/>
                </a:solidFill>
                <a:latin typeface="微软雅黑" pitchFamily="34" charset="-122"/>
              </a:rPr>
              <a:t>投本比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4" name="TextBox 47"/>
          <p:cNvSpPr txBox="1">
            <a:spLocks noChangeArrowheads="1"/>
          </p:cNvSpPr>
          <p:nvPr/>
        </p:nvSpPr>
        <p:spPr bwMode="auto">
          <a:xfrm>
            <a:off x="2036100" y="1338808"/>
            <a:ext cx="1943278" cy="37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TW" altLang="en-US" dirty="0"/>
          </a:p>
        </p:txBody>
      </p: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3203801" y="1682359"/>
            <a:ext cx="3141634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软雅黑" pitchFamily="34" charset="-122"/>
              </a:rPr>
              <a:t>投信當日買賣數量</a:t>
            </a:r>
            <a:r>
              <a:rPr lang="en-US" altLang="zh-TW" sz="1600" dirty="0">
                <a:solidFill>
                  <a:schemeClr val="tx1"/>
                </a:solidFill>
                <a:latin typeface="微软雅黑" pitchFamily="34" charset="-122"/>
              </a:rPr>
              <a:t>/</a:t>
            </a:r>
            <a:r>
              <a:rPr lang="zh-TW" altLang="en-US" sz="1600" dirty="0">
                <a:solidFill>
                  <a:schemeClr val="tx1"/>
                </a:solidFill>
                <a:latin typeface="微软雅黑" pitchFamily="34" charset="-122"/>
              </a:rPr>
              <a:t>該股票的股本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7" name="TextBox 50"/>
          <p:cNvSpPr txBox="1">
            <a:spLocks noChangeArrowheads="1"/>
          </p:cNvSpPr>
          <p:nvPr/>
        </p:nvSpPr>
        <p:spPr bwMode="auto">
          <a:xfrm>
            <a:off x="4123195" y="2682888"/>
            <a:ext cx="1318526" cy="37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solidFill>
                  <a:schemeClr val="tx1"/>
                </a:solidFill>
                <a:latin typeface="微软雅黑" pitchFamily="34" charset="-122"/>
              </a:rPr>
              <a:t>外本比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2601019" y="3616529"/>
            <a:ext cx="3744416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软雅黑" pitchFamily="34" charset="-122"/>
              </a:rPr>
              <a:t>外資當日買賣數量</a:t>
            </a:r>
            <a:r>
              <a:rPr lang="en-US" altLang="zh-TW" sz="1600" dirty="0">
                <a:solidFill>
                  <a:schemeClr val="tx1"/>
                </a:solidFill>
                <a:latin typeface="微软雅黑" pitchFamily="34" charset="-122"/>
              </a:rPr>
              <a:t>/</a:t>
            </a:r>
            <a:r>
              <a:rPr lang="zh-TW" altLang="en-US" sz="1600" dirty="0">
                <a:solidFill>
                  <a:schemeClr val="tx1"/>
                </a:solidFill>
                <a:latin typeface="微软雅黑" pitchFamily="34" charset="-122"/>
              </a:rPr>
              <a:t>該股票的股本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90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300" dirty="0">
                <a:latin typeface="微软雅黑" pitchFamily="34" charset="-122"/>
                <a:ea typeface="微软雅黑" pitchFamily="34" charset="-122"/>
              </a:rPr>
              <a:t>交易策略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12" name="椭圆 11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587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分析哪個策略好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648408" y="1246720"/>
            <a:ext cx="1692851" cy="3170157"/>
            <a:chOff x="2472883" y="1303551"/>
            <a:chExt cx="1692851" cy="3170157"/>
          </a:xfrm>
        </p:grpSpPr>
        <p:sp>
          <p:nvSpPr>
            <p:cNvPr id="99" name="Rectangle 10"/>
            <p:cNvSpPr/>
            <p:nvPr/>
          </p:nvSpPr>
          <p:spPr bwMode="auto">
            <a:xfrm>
              <a:off x="2472883" y="1303551"/>
              <a:ext cx="1692851" cy="317015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同侧圆角矩形 99"/>
            <p:cNvSpPr/>
            <p:nvPr/>
          </p:nvSpPr>
          <p:spPr>
            <a:xfrm>
              <a:off x="2500162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16"/>
            <p:cNvSpPr/>
            <p:nvPr/>
          </p:nvSpPr>
          <p:spPr>
            <a:xfrm>
              <a:off x="2479449" y="2393518"/>
              <a:ext cx="1686284" cy="315461"/>
            </a:xfrm>
            <a:prstGeom prst="rect">
              <a:avLst/>
            </a:prstGeom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247">
                <a:defRPr/>
              </a:pPr>
              <a:r>
                <a:rPr lang="zh-TW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投本比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black">
            <a:xfrm>
              <a:off x="2984237" y="1509679"/>
              <a:ext cx="619904" cy="70411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68568" tIns="34285" rIns="68568" bIns="3428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248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Rectangle 42"/>
            <p:cNvSpPr/>
            <p:nvPr/>
          </p:nvSpPr>
          <p:spPr bwMode="auto">
            <a:xfrm>
              <a:off x="2583636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進場條件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選每日投本比最大的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隔天開盤價進場</a:t>
              </a:r>
            </a:p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出場條件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天後出場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846728" y="1246721"/>
            <a:ext cx="1711085" cy="3170156"/>
            <a:chOff x="4671203" y="1303552"/>
            <a:chExt cx="1711085" cy="3170156"/>
          </a:xfrm>
        </p:grpSpPr>
        <p:sp>
          <p:nvSpPr>
            <p:cNvPr id="105" name="Rectangle 11"/>
            <p:cNvSpPr/>
            <p:nvPr/>
          </p:nvSpPr>
          <p:spPr bwMode="auto">
            <a:xfrm>
              <a:off x="4671203" y="1303552"/>
              <a:ext cx="1711083" cy="317015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4702271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Rectangle 17"/>
            <p:cNvSpPr/>
            <p:nvPr/>
          </p:nvSpPr>
          <p:spPr>
            <a:xfrm>
              <a:off x="4674920" y="2393518"/>
              <a:ext cx="1707368" cy="315461"/>
            </a:xfrm>
            <a:prstGeom prst="rect">
              <a:avLst/>
            </a:prstGeom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247">
                <a:defRPr/>
              </a:pPr>
              <a:r>
                <a:rPr lang="zh-TW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外本比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grpSp>
          <p:nvGrpSpPr>
            <p:cNvPr id="108" name="Group 41"/>
            <p:cNvGrpSpPr/>
            <p:nvPr/>
          </p:nvGrpSpPr>
          <p:grpSpPr>
            <a:xfrm>
              <a:off x="4962960" y="1456521"/>
              <a:ext cx="1134126" cy="810433"/>
              <a:chOff x="-6467475" y="914401"/>
              <a:chExt cx="5765799" cy="3913187"/>
            </a:xfrm>
            <a:solidFill>
              <a:srgbClr val="0070C0"/>
            </a:solidFill>
          </p:grpSpPr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-6407150" y="2039938"/>
                <a:ext cx="2217737" cy="1112838"/>
              </a:xfrm>
              <a:custGeom>
                <a:avLst/>
                <a:gdLst>
                  <a:gd name="T0" fmla="*/ 0 w 590"/>
                  <a:gd name="T1" fmla="*/ 227 h 296"/>
                  <a:gd name="T2" fmla="*/ 392 w 590"/>
                  <a:gd name="T3" fmla="*/ 16 h 296"/>
                  <a:gd name="T4" fmla="*/ 520 w 590"/>
                  <a:gd name="T5" fmla="*/ 51 h 296"/>
                  <a:gd name="T6" fmla="*/ 590 w 590"/>
                  <a:gd name="T7" fmla="*/ 72 h 296"/>
                  <a:gd name="T8" fmla="*/ 64 w 590"/>
                  <a:gd name="T9" fmla="*/ 296 h 296"/>
                  <a:gd name="T10" fmla="*/ 0 w 590"/>
                  <a:gd name="T11" fmla="*/ 227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" h="296">
                    <a:moveTo>
                      <a:pt x="0" y="227"/>
                    </a:moveTo>
                    <a:cubicBezTo>
                      <a:pt x="0" y="227"/>
                      <a:pt x="166" y="21"/>
                      <a:pt x="392" y="16"/>
                    </a:cubicBezTo>
                    <a:cubicBezTo>
                      <a:pt x="392" y="16"/>
                      <a:pt x="462" y="0"/>
                      <a:pt x="520" y="51"/>
                    </a:cubicBezTo>
                    <a:cubicBezTo>
                      <a:pt x="520" y="51"/>
                      <a:pt x="571" y="59"/>
                      <a:pt x="590" y="72"/>
                    </a:cubicBezTo>
                    <a:cubicBezTo>
                      <a:pt x="590" y="72"/>
                      <a:pt x="310" y="29"/>
                      <a:pt x="64" y="296"/>
                    </a:cubicBezTo>
                    <a:cubicBezTo>
                      <a:pt x="64" y="296"/>
                      <a:pt x="16" y="275"/>
                      <a:pt x="0" y="2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Freeform 6"/>
              <p:cNvSpPr>
                <a:spLocks/>
              </p:cNvSpPr>
              <p:nvPr/>
            </p:nvSpPr>
            <p:spPr bwMode="auto">
              <a:xfrm>
                <a:off x="-6467475" y="1279526"/>
                <a:ext cx="1849437" cy="1603375"/>
              </a:xfrm>
              <a:custGeom>
                <a:avLst/>
                <a:gdLst>
                  <a:gd name="T0" fmla="*/ 0 w 492"/>
                  <a:gd name="T1" fmla="*/ 426 h 426"/>
                  <a:gd name="T2" fmla="*/ 341 w 492"/>
                  <a:gd name="T3" fmla="*/ 70 h 426"/>
                  <a:gd name="T4" fmla="*/ 468 w 492"/>
                  <a:gd name="T5" fmla="*/ 13 h 426"/>
                  <a:gd name="T6" fmla="*/ 492 w 492"/>
                  <a:gd name="T7" fmla="*/ 47 h 426"/>
                  <a:gd name="T8" fmla="*/ 309 w 492"/>
                  <a:gd name="T9" fmla="*/ 222 h 426"/>
                  <a:gd name="T10" fmla="*/ 0 w 492"/>
                  <a:gd name="T11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426">
                    <a:moveTo>
                      <a:pt x="0" y="426"/>
                    </a:moveTo>
                    <a:cubicBezTo>
                      <a:pt x="341" y="70"/>
                      <a:pt x="341" y="70"/>
                      <a:pt x="341" y="70"/>
                    </a:cubicBezTo>
                    <a:cubicBezTo>
                      <a:pt x="341" y="70"/>
                      <a:pt x="408" y="0"/>
                      <a:pt x="468" y="13"/>
                    </a:cubicBezTo>
                    <a:cubicBezTo>
                      <a:pt x="468" y="13"/>
                      <a:pt x="487" y="24"/>
                      <a:pt x="492" y="47"/>
                    </a:cubicBezTo>
                    <a:cubicBezTo>
                      <a:pt x="309" y="222"/>
                      <a:pt x="309" y="222"/>
                      <a:pt x="309" y="222"/>
                    </a:cubicBezTo>
                    <a:cubicBezTo>
                      <a:pt x="309" y="222"/>
                      <a:pt x="186" y="242"/>
                      <a:pt x="0" y="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Freeform 7"/>
              <p:cNvSpPr>
                <a:spLocks/>
              </p:cNvSpPr>
              <p:nvPr/>
            </p:nvSpPr>
            <p:spPr bwMode="auto">
              <a:xfrm>
                <a:off x="-5113338" y="914401"/>
                <a:ext cx="852487" cy="1023938"/>
              </a:xfrm>
              <a:custGeom>
                <a:avLst/>
                <a:gdLst>
                  <a:gd name="T0" fmla="*/ 0 w 227"/>
                  <a:gd name="T1" fmla="*/ 139 h 272"/>
                  <a:gd name="T2" fmla="*/ 163 w 227"/>
                  <a:gd name="T3" fmla="*/ 120 h 272"/>
                  <a:gd name="T4" fmla="*/ 227 w 227"/>
                  <a:gd name="T5" fmla="*/ 272 h 272"/>
                  <a:gd name="T6" fmla="*/ 147 w 227"/>
                  <a:gd name="T7" fmla="*/ 136 h 272"/>
                  <a:gd name="T8" fmla="*/ 0 w 227"/>
                  <a:gd name="T9" fmla="*/ 1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2">
                    <a:moveTo>
                      <a:pt x="0" y="139"/>
                    </a:moveTo>
                    <a:cubicBezTo>
                      <a:pt x="0" y="139"/>
                      <a:pt x="110" y="0"/>
                      <a:pt x="163" y="120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20" y="40"/>
                      <a:pt x="0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Freeform 8"/>
              <p:cNvSpPr>
                <a:spLocks/>
              </p:cNvSpPr>
              <p:nvPr/>
            </p:nvSpPr>
            <p:spPr bwMode="auto">
              <a:xfrm>
                <a:off x="-4692650" y="1208088"/>
                <a:ext cx="1563687" cy="2084388"/>
              </a:xfrm>
              <a:custGeom>
                <a:avLst/>
                <a:gdLst>
                  <a:gd name="T0" fmla="*/ 0 w 416"/>
                  <a:gd name="T1" fmla="*/ 0 h 554"/>
                  <a:gd name="T2" fmla="*/ 110 w 416"/>
                  <a:gd name="T3" fmla="*/ 21 h 554"/>
                  <a:gd name="T4" fmla="*/ 168 w 416"/>
                  <a:gd name="T5" fmla="*/ 74 h 554"/>
                  <a:gd name="T6" fmla="*/ 310 w 416"/>
                  <a:gd name="T7" fmla="*/ 394 h 554"/>
                  <a:gd name="T8" fmla="*/ 416 w 416"/>
                  <a:gd name="T9" fmla="*/ 554 h 554"/>
                  <a:gd name="T10" fmla="*/ 295 w 416"/>
                  <a:gd name="T11" fmla="*/ 477 h 554"/>
                  <a:gd name="T12" fmla="*/ 144 w 416"/>
                  <a:gd name="T13" fmla="*/ 280 h 554"/>
                  <a:gd name="T14" fmla="*/ 0 w 416"/>
                  <a:gd name="T1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554">
                    <a:moveTo>
                      <a:pt x="0" y="0"/>
                    </a:move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47" y="34"/>
                      <a:pt x="168" y="74"/>
                    </a:cubicBezTo>
                    <a:cubicBezTo>
                      <a:pt x="168" y="74"/>
                      <a:pt x="288" y="338"/>
                      <a:pt x="310" y="394"/>
                    </a:cubicBezTo>
                    <a:cubicBezTo>
                      <a:pt x="310" y="394"/>
                      <a:pt x="360" y="496"/>
                      <a:pt x="416" y="554"/>
                    </a:cubicBezTo>
                    <a:cubicBezTo>
                      <a:pt x="416" y="554"/>
                      <a:pt x="346" y="544"/>
                      <a:pt x="295" y="477"/>
                    </a:cubicBezTo>
                    <a:cubicBezTo>
                      <a:pt x="295" y="477"/>
                      <a:pt x="218" y="304"/>
                      <a:pt x="144" y="280"/>
                    </a:cubicBezTo>
                    <a:cubicBezTo>
                      <a:pt x="144" y="280"/>
                      <a:pt x="94" y="10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Freeform 9"/>
              <p:cNvSpPr>
                <a:spLocks/>
              </p:cNvSpPr>
              <p:nvPr/>
            </p:nvSpPr>
            <p:spPr bwMode="auto">
              <a:xfrm>
                <a:off x="-3914775" y="1858963"/>
                <a:ext cx="2254250" cy="1847850"/>
              </a:xfrm>
              <a:custGeom>
                <a:avLst/>
                <a:gdLst>
                  <a:gd name="T0" fmla="*/ 0 w 600"/>
                  <a:gd name="T1" fmla="*/ 0 h 491"/>
                  <a:gd name="T2" fmla="*/ 253 w 600"/>
                  <a:gd name="T3" fmla="*/ 376 h 491"/>
                  <a:gd name="T4" fmla="*/ 600 w 600"/>
                  <a:gd name="T5" fmla="*/ 411 h 491"/>
                  <a:gd name="T6" fmla="*/ 243 w 600"/>
                  <a:gd name="T7" fmla="*/ 403 h 491"/>
                  <a:gd name="T8" fmla="*/ 0 w 600"/>
                  <a:gd name="T9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491">
                    <a:moveTo>
                      <a:pt x="0" y="0"/>
                    </a:moveTo>
                    <a:cubicBezTo>
                      <a:pt x="0" y="0"/>
                      <a:pt x="144" y="309"/>
                      <a:pt x="253" y="376"/>
                    </a:cubicBezTo>
                    <a:cubicBezTo>
                      <a:pt x="253" y="376"/>
                      <a:pt x="389" y="469"/>
                      <a:pt x="600" y="411"/>
                    </a:cubicBezTo>
                    <a:cubicBezTo>
                      <a:pt x="600" y="411"/>
                      <a:pt x="477" y="491"/>
                      <a:pt x="243" y="403"/>
                    </a:cubicBezTo>
                    <a:cubicBezTo>
                      <a:pt x="243" y="403"/>
                      <a:pt x="136" y="37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Freeform 10"/>
              <p:cNvSpPr>
                <a:spLocks/>
              </p:cNvSpPr>
              <p:nvPr/>
            </p:nvSpPr>
            <p:spPr bwMode="auto">
              <a:xfrm>
                <a:off x="-3027363" y="2701926"/>
                <a:ext cx="1954212" cy="873125"/>
              </a:xfrm>
              <a:custGeom>
                <a:avLst/>
                <a:gdLst>
                  <a:gd name="T0" fmla="*/ 0 w 520"/>
                  <a:gd name="T1" fmla="*/ 123 h 232"/>
                  <a:gd name="T2" fmla="*/ 397 w 520"/>
                  <a:gd name="T3" fmla="*/ 69 h 232"/>
                  <a:gd name="T4" fmla="*/ 520 w 520"/>
                  <a:gd name="T5" fmla="*/ 53 h 232"/>
                  <a:gd name="T6" fmla="*/ 483 w 520"/>
                  <a:gd name="T7" fmla="*/ 141 h 232"/>
                  <a:gd name="T8" fmla="*/ 115 w 520"/>
                  <a:gd name="T9" fmla="*/ 179 h 232"/>
                  <a:gd name="T10" fmla="*/ 0 w 520"/>
                  <a:gd name="T11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0" h="232">
                    <a:moveTo>
                      <a:pt x="0" y="123"/>
                    </a:moveTo>
                    <a:cubicBezTo>
                      <a:pt x="0" y="123"/>
                      <a:pt x="219" y="157"/>
                      <a:pt x="397" y="69"/>
                    </a:cubicBezTo>
                    <a:cubicBezTo>
                      <a:pt x="397" y="69"/>
                      <a:pt x="499" y="0"/>
                      <a:pt x="520" y="53"/>
                    </a:cubicBezTo>
                    <a:cubicBezTo>
                      <a:pt x="483" y="141"/>
                      <a:pt x="483" y="141"/>
                      <a:pt x="483" y="141"/>
                    </a:cubicBezTo>
                    <a:cubicBezTo>
                      <a:pt x="483" y="141"/>
                      <a:pt x="323" y="232"/>
                      <a:pt x="115" y="179"/>
                    </a:cubicBezTo>
                    <a:cubicBezTo>
                      <a:pt x="115" y="179"/>
                      <a:pt x="53" y="157"/>
                      <a:pt x="0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Freeform 11"/>
              <p:cNvSpPr>
                <a:spLocks/>
              </p:cNvSpPr>
              <p:nvPr/>
            </p:nvSpPr>
            <p:spPr bwMode="auto">
              <a:xfrm>
                <a:off x="-6184900" y="2122488"/>
                <a:ext cx="2566987" cy="1030288"/>
              </a:xfrm>
              <a:custGeom>
                <a:avLst/>
                <a:gdLst>
                  <a:gd name="T0" fmla="*/ 0 w 683"/>
                  <a:gd name="T1" fmla="*/ 274 h 274"/>
                  <a:gd name="T2" fmla="*/ 496 w 683"/>
                  <a:gd name="T3" fmla="*/ 71 h 274"/>
                  <a:gd name="T4" fmla="*/ 683 w 683"/>
                  <a:gd name="T5" fmla="*/ 245 h 274"/>
                  <a:gd name="T6" fmla="*/ 566 w 683"/>
                  <a:gd name="T7" fmla="*/ 67 h 274"/>
                  <a:gd name="T8" fmla="*/ 217 w 683"/>
                  <a:gd name="T9" fmla="*/ 105 h 274"/>
                  <a:gd name="T10" fmla="*/ 105 w 683"/>
                  <a:gd name="T11" fmla="*/ 172 h 274"/>
                  <a:gd name="T12" fmla="*/ 0 w 683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3" h="274">
                    <a:moveTo>
                      <a:pt x="0" y="274"/>
                    </a:moveTo>
                    <a:cubicBezTo>
                      <a:pt x="0" y="274"/>
                      <a:pt x="323" y="13"/>
                      <a:pt x="496" y="71"/>
                    </a:cubicBezTo>
                    <a:cubicBezTo>
                      <a:pt x="496" y="71"/>
                      <a:pt x="595" y="77"/>
                      <a:pt x="683" y="245"/>
                    </a:cubicBezTo>
                    <a:cubicBezTo>
                      <a:pt x="651" y="184"/>
                      <a:pt x="625" y="108"/>
                      <a:pt x="566" y="67"/>
                    </a:cubicBezTo>
                    <a:cubicBezTo>
                      <a:pt x="469" y="0"/>
                      <a:pt x="312" y="62"/>
                      <a:pt x="217" y="105"/>
                    </a:cubicBezTo>
                    <a:cubicBezTo>
                      <a:pt x="177" y="123"/>
                      <a:pt x="139" y="145"/>
                      <a:pt x="105" y="172"/>
                    </a:cubicBezTo>
                    <a:cubicBezTo>
                      <a:pt x="65" y="201"/>
                      <a:pt x="37" y="244"/>
                      <a:pt x="0" y="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Freeform 12"/>
              <p:cNvSpPr>
                <a:spLocks/>
              </p:cNvSpPr>
              <p:nvPr/>
            </p:nvSpPr>
            <p:spPr bwMode="auto">
              <a:xfrm>
                <a:off x="-4483100" y="2389188"/>
                <a:ext cx="1906587" cy="2078038"/>
              </a:xfrm>
              <a:custGeom>
                <a:avLst/>
                <a:gdLst>
                  <a:gd name="T0" fmla="*/ 0 w 507"/>
                  <a:gd name="T1" fmla="*/ 0 h 552"/>
                  <a:gd name="T2" fmla="*/ 81 w 507"/>
                  <a:gd name="T3" fmla="*/ 120 h 552"/>
                  <a:gd name="T4" fmla="*/ 354 w 507"/>
                  <a:gd name="T5" fmla="*/ 507 h 552"/>
                  <a:gd name="T6" fmla="*/ 478 w 507"/>
                  <a:gd name="T7" fmla="*/ 552 h 552"/>
                  <a:gd name="T8" fmla="*/ 507 w 507"/>
                  <a:gd name="T9" fmla="*/ 550 h 552"/>
                  <a:gd name="T10" fmla="*/ 434 w 507"/>
                  <a:gd name="T11" fmla="*/ 488 h 552"/>
                  <a:gd name="T12" fmla="*/ 262 w 507"/>
                  <a:gd name="T13" fmla="*/ 234 h 552"/>
                  <a:gd name="T14" fmla="*/ 126 w 507"/>
                  <a:gd name="T15" fmla="*/ 52 h 552"/>
                  <a:gd name="T16" fmla="*/ 66 w 507"/>
                  <a:gd name="T17" fmla="*/ 16 h 552"/>
                  <a:gd name="T18" fmla="*/ 0 w 507"/>
                  <a:gd name="T19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7" h="552">
                    <a:moveTo>
                      <a:pt x="0" y="0"/>
                    </a:moveTo>
                    <a:cubicBezTo>
                      <a:pt x="29" y="39"/>
                      <a:pt x="55" y="79"/>
                      <a:pt x="81" y="120"/>
                    </a:cubicBezTo>
                    <a:cubicBezTo>
                      <a:pt x="165" y="255"/>
                      <a:pt x="178" y="406"/>
                      <a:pt x="354" y="507"/>
                    </a:cubicBezTo>
                    <a:cubicBezTo>
                      <a:pt x="395" y="531"/>
                      <a:pt x="430" y="550"/>
                      <a:pt x="478" y="552"/>
                    </a:cubicBezTo>
                    <a:cubicBezTo>
                      <a:pt x="478" y="552"/>
                      <a:pt x="507" y="550"/>
                      <a:pt x="507" y="550"/>
                    </a:cubicBezTo>
                    <a:cubicBezTo>
                      <a:pt x="488" y="551"/>
                      <a:pt x="445" y="499"/>
                      <a:pt x="434" y="488"/>
                    </a:cubicBezTo>
                    <a:cubicBezTo>
                      <a:pt x="361" y="411"/>
                      <a:pt x="308" y="330"/>
                      <a:pt x="262" y="234"/>
                    </a:cubicBezTo>
                    <a:cubicBezTo>
                      <a:pt x="230" y="166"/>
                      <a:pt x="185" y="100"/>
                      <a:pt x="126" y="52"/>
                    </a:cubicBezTo>
                    <a:cubicBezTo>
                      <a:pt x="107" y="37"/>
                      <a:pt x="88" y="24"/>
                      <a:pt x="66" y="16"/>
                    </a:cubicBezTo>
                    <a:cubicBezTo>
                      <a:pt x="55" y="11"/>
                      <a:pt x="5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Freeform 13"/>
              <p:cNvSpPr>
                <a:spLocks/>
              </p:cNvSpPr>
              <p:nvPr/>
            </p:nvSpPr>
            <p:spPr bwMode="auto">
              <a:xfrm>
                <a:off x="-3592513" y="3857626"/>
                <a:ext cx="2008187" cy="815975"/>
              </a:xfrm>
              <a:custGeom>
                <a:avLst/>
                <a:gdLst>
                  <a:gd name="T0" fmla="*/ 1 w 534"/>
                  <a:gd name="T1" fmla="*/ 50 h 217"/>
                  <a:gd name="T2" fmla="*/ 0 w 534"/>
                  <a:gd name="T3" fmla="*/ 50 h 217"/>
                  <a:gd name="T4" fmla="*/ 251 w 534"/>
                  <a:gd name="T5" fmla="*/ 200 h 217"/>
                  <a:gd name="T6" fmla="*/ 404 w 534"/>
                  <a:gd name="T7" fmla="*/ 130 h 217"/>
                  <a:gd name="T8" fmla="*/ 534 w 534"/>
                  <a:gd name="T9" fmla="*/ 0 h 217"/>
                  <a:gd name="T10" fmla="*/ 287 w 534"/>
                  <a:gd name="T11" fmla="*/ 164 h 217"/>
                  <a:gd name="T12" fmla="*/ 1 w 534"/>
                  <a:gd name="T13" fmla="*/ 5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217">
                    <a:moveTo>
                      <a:pt x="1" y="50"/>
                    </a:moveTo>
                    <a:cubicBezTo>
                      <a:pt x="1" y="50"/>
                      <a:pt x="0" y="50"/>
                      <a:pt x="0" y="50"/>
                    </a:cubicBezTo>
                    <a:cubicBezTo>
                      <a:pt x="61" y="136"/>
                      <a:pt x="135" y="217"/>
                      <a:pt x="251" y="200"/>
                    </a:cubicBezTo>
                    <a:cubicBezTo>
                      <a:pt x="307" y="192"/>
                      <a:pt x="359" y="162"/>
                      <a:pt x="404" y="130"/>
                    </a:cubicBezTo>
                    <a:cubicBezTo>
                      <a:pt x="455" y="93"/>
                      <a:pt x="488" y="41"/>
                      <a:pt x="534" y="0"/>
                    </a:cubicBezTo>
                    <a:cubicBezTo>
                      <a:pt x="463" y="64"/>
                      <a:pt x="384" y="142"/>
                      <a:pt x="287" y="164"/>
                    </a:cubicBezTo>
                    <a:cubicBezTo>
                      <a:pt x="178" y="190"/>
                      <a:pt x="83" y="111"/>
                      <a:pt x="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Freeform 14"/>
              <p:cNvSpPr>
                <a:spLocks/>
              </p:cNvSpPr>
              <p:nvPr/>
            </p:nvSpPr>
            <p:spPr bwMode="auto">
              <a:xfrm>
                <a:off x="-2551113" y="2932113"/>
                <a:ext cx="1849437" cy="1895475"/>
              </a:xfrm>
              <a:custGeom>
                <a:avLst/>
                <a:gdLst>
                  <a:gd name="T0" fmla="*/ 0 w 492"/>
                  <a:gd name="T1" fmla="*/ 448 h 504"/>
                  <a:gd name="T2" fmla="*/ 218 w 492"/>
                  <a:gd name="T3" fmla="*/ 419 h 504"/>
                  <a:gd name="T4" fmla="*/ 473 w 492"/>
                  <a:gd name="T5" fmla="*/ 91 h 504"/>
                  <a:gd name="T6" fmla="*/ 481 w 492"/>
                  <a:gd name="T7" fmla="*/ 59 h 504"/>
                  <a:gd name="T8" fmla="*/ 414 w 492"/>
                  <a:gd name="T9" fmla="*/ 0 h 504"/>
                  <a:gd name="T10" fmla="*/ 0 w 492"/>
                  <a:gd name="T11" fmla="*/ 448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504">
                    <a:moveTo>
                      <a:pt x="0" y="448"/>
                    </a:moveTo>
                    <a:cubicBezTo>
                      <a:pt x="0" y="448"/>
                      <a:pt x="130" y="504"/>
                      <a:pt x="218" y="419"/>
                    </a:cubicBezTo>
                    <a:cubicBezTo>
                      <a:pt x="218" y="419"/>
                      <a:pt x="404" y="270"/>
                      <a:pt x="473" y="91"/>
                    </a:cubicBezTo>
                    <a:cubicBezTo>
                      <a:pt x="473" y="91"/>
                      <a:pt x="492" y="64"/>
                      <a:pt x="481" y="59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4" y="0"/>
                      <a:pt x="224" y="398"/>
                      <a:pt x="0" y="4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Freeform 15"/>
              <p:cNvSpPr>
                <a:spLocks/>
              </p:cNvSpPr>
              <p:nvPr/>
            </p:nvSpPr>
            <p:spPr bwMode="auto">
              <a:xfrm>
                <a:off x="-1754188" y="2682876"/>
                <a:ext cx="849312" cy="1181100"/>
              </a:xfrm>
              <a:custGeom>
                <a:avLst/>
                <a:gdLst>
                  <a:gd name="T0" fmla="*/ 0 w 226"/>
                  <a:gd name="T1" fmla="*/ 314 h 314"/>
                  <a:gd name="T2" fmla="*/ 122 w 226"/>
                  <a:gd name="T3" fmla="*/ 53 h 314"/>
                  <a:gd name="T4" fmla="*/ 189 w 226"/>
                  <a:gd name="T5" fmla="*/ 64 h 314"/>
                  <a:gd name="T6" fmla="*/ 0 w 226"/>
                  <a:gd name="T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314">
                    <a:moveTo>
                      <a:pt x="0" y="314"/>
                    </a:moveTo>
                    <a:cubicBezTo>
                      <a:pt x="0" y="314"/>
                      <a:pt x="226" y="56"/>
                      <a:pt x="122" y="53"/>
                    </a:cubicBezTo>
                    <a:cubicBezTo>
                      <a:pt x="122" y="53"/>
                      <a:pt x="181" y="0"/>
                      <a:pt x="189" y="64"/>
                    </a:cubicBezTo>
                    <a:cubicBezTo>
                      <a:pt x="189" y="64"/>
                      <a:pt x="80" y="277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Freeform 16"/>
              <p:cNvSpPr>
                <a:spLocks/>
              </p:cNvSpPr>
              <p:nvPr/>
            </p:nvSpPr>
            <p:spPr bwMode="auto">
              <a:xfrm>
                <a:off x="-5448300" y="1908176"/>
                <a:ext cx="1390650" cy="466725"/>
              </a:xfrm>
              <a:custGeom>
                <a:avLst/>
                <a:gdLst>
                  <a:gd name="T0" fmla="*/ 59 w 370"/>
                  <a:gd name="T1" fmla="*/ 62 h 124"/>
                  <a:gd name="T2" fmla="*/ 370 w 370"/>
                  <a:gd name="T3" fmla="*/ 124 h 124"/>
                  <a:gd name="T4" fmla="*/ 219 w 370"/>
                  <a:gd name="T5" fmla="*/ 110 h 124"/>
                  <a:gd name="T6" fmla="*/ 0 w 370"/>
                  <a:gd name="T7" fmla="*/ 123 h 124"/>
                  <a:gd name="T8" fmla="*/ 59 w 370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24">
                    <a:moveTo>
                      <a:pt x="59" y="62"/>
                    </a:moveTo>
                    <a:cubicBezTo>
                      <a:pt x="59" y="62"/>
                      <a:pt x="202" y="0"/>
                      <a:pt x="370" y="124"/>
                    </a:cubicBezTo>
                    <a:cubicBezTo>
                      <a:pt x="219" y="110"/>
                      <a:pt x="219" y="110"/>
                      <a:pt x="219" y="110"/>
                    </a:cubicBezTo>
                    <a:cubicBezTo>
                      <a:pt x="0" y="123"/>
                      <a:pt x="0" y="123"/>
                      <a:pt x="0" y="123"/>
                    </a:cubicBezTo>
                    <a:lnTo>
                      <a:pt x="59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Freeform 17"/>
              <p:cNvSpPr>
                <a:spLocks/>
              </p:cNvSpPr>
              <p:nvPr/>
            </p:nvSpPr>
            <p:spPr bwMode="auto">
              <a:xfrm>
                <a:off x="-3527425" y="3051176"/>
                <a:ext cx="1866900" cy="722313"/>
              </a:xfrm>
              <a:custGeom>
                <a:avLst/>
                <a:gdLst>
                  <a:gd name="T0" fmla="*/ 0 w 497"/>
                  <a:gd name="T1" fmla="*/ 0 h 192"/>
                  <a:gd name="T2" fmla="*/ 497 w 497"/>
                  <a:gd name="T3" fmla="*/ 94 h 192"/>
                  <a:gd name="T4" fmla="*/ 385 w 497"/>
                  <a:gd name="T5" fmla="*/ 118 h 192"/>
                  <a:gd name="T6" fmla="*/ 268 w 497"/>
                  <a:gd name="T7" fmla="*/ 115 h 192"/>
                  <a:gd name="T8" fmla="*/ 68 w 497"/>
                  <a:gd name="T9" fmla="*/ 35 h 192"/>
                  <a:gd name="T10" fmla="*/ 0 w 497"/>
                  <a:gd name="T1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192">
                    <a:moveTo>
                      <a:pt x="0" y="0"/>
                    </a:moveTo>
                    <a:cubicBezTo>
                      <a:pt x="0" y="0"/>
                      <a:pt x="166" y="192"/>
                      <a:pt x="497" y="94"/>
                    </a:cubicBezTo>
                    <a:cubicBezTo>
                      <a:pt x="385" y="118"/>
                      <a:pt x="385" y="118"/>
                      <a:pt x="385" y="118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68" y="35"/>
                      <a:pt x="68" y="35"/>
                      <a:pt x="68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Freeform 18"/>
              <p:cNvSpPr>
                <a:spLocks/>
              </p:cNvSpPr>
              <p:nvPr/>
            </p:nvSpPr>
            <p:spPr bwMode="auto">
              <a:xfrm>
                <a:off x="-1690688" y="2671763"/>
                <a:ext cx="631825" cy="450850"/>
              </a:xfrm>
              <a:custGeom>
                <a:avLst/>
                <a:gdLst>
                  <a:gd name="T0" fmla="*/ 0 w 168"/>
                  <a:gd name="T1" fmla="*/ 96 h 120"/>
                  <a:gd name="T2" fmla="*/ 168 w 168"/>
                  <a:gd name="T3" fmla="*/ 48 h 120"/>
                  <a:gd name="T4" fmla="*/ 109 w 168"/>
                  <a:gd name="T5" fmla="*/ 109 h 120"/>
                  <a:gd name="T6" fmla="*/ 13 w 168"/>
                  <a:gd name="T7" fmla="*/ 120 h 120"/>
                  <a:gd name="T8" fmla="*/ 0 w 168"/>
                  <a:gd name="T9" fmla="*/ 9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20">
                    <a:moveTo>
                      <a:pt x="0" y="96"/>
                    </a:moveTo>
                    <a:cubicBezTo>
                      <a:pt x="0" y="96"/>
                      <a:pt x="123" y="0"/>
                      <a:pt x="168" y="48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3" y="120"/>
                      <a:pt x="13" y="120"/>
                      <a:pt x="13" y="120"/>
                    </a:cubicBezTo>
                    <a:lnTo>
                      <a:pt x="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48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9" name="Rectangle 42"/>
            <p:cNvSpPr/>
            <p:nvPr/>
          </p:nvSpPr>
          <p:spPr bwMode="auto">
            <a:xfrm>
              <a:off x="4794073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進場條件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選每日外本比前兩大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隔天開盤價進場</a:t>
              </a:r>
            </a:p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出場條件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天後出場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063284" y="1246721"/>
            <a:ext cx="1691062" cy="3170156"/>
            <a:chOff x="6887759" y="1303552"/>
            <a:chExt cx="1691062" cy="3170156"/>
          </a:xfrm>
        </p:grpSpPr>
        <p:sp>
          <p:nvSpPr>
            <p:cNvPr id="125" name="Rectangle 12"/>
            <p:cNvSpPr/>
            <p:nvPr/>
          </p:nvSpPr>
          <p:spPr bwMode="auto">
            <a:xfrm>
              <a:off x="6887759" y="1303552"/>
              <a:ext cx="1691062" cy="317015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同侧圆角矩形 125"/>
            <p:cNvSpPr/>
            <p:nvPr/>
          </p:nvSpPr>
          <p:spPr>
            <a:xfrm>
              <a:off x="6918825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Rectangle 18"/>
            <p:cNvSpPr/>
            <p:nvPr/>
          </p:nvSpPr>
          <p:spPr>
            <a:xfrm>
              <a:off x="6897720" y="2393518"/>
              <a:ext cx="1681099" cy="315461"/>
            </a:xfrm>
            <a:prstGeom prst="rect">
              <a:avLst/>
            </a:prstGeom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247">
                <a:defRPr/>
              </a:pPr>
              <a:r>
                <a:rPr lang="zh-TW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創新高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28" name="Freeform 35"/>
            <p:cNvSpPr>
              <a:spLocks/>
            </p:cNvSpPr>
            <p:nvPr/>
          </p:nvSpPr>
          <p:spPr bwMode="black">
            <a:xfrm>
              <a:off x="7329339" y="1404682"/>
              <a:ext cx="844141" cy="914113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1717" tIns="30858" rIns="61717" bIns="3085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248"/>
              <a:endParaRPr lang="en-US" sz="900">
                <a:solidFill>
                  <a:srgbClr val="FFFFFF"/>
                </a:solidFill>
              </a:endParaRPr>
            </a:p>
          </p:txBody>
        </p:sp>
        <p:sp>
          <p:nvSpPr>
            <p:cNvPr id="129" name="Rectangle 42"/>
            <p:cNvSpPr/>
            <p:nvPr/>
          </p:nvSpPr>
          <p:spPr bwMode="auto">
            <a:xfrm>
              <a:off x="7005557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進場條件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創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日新高後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隔天開盤價進場</a:t>
              </a:r>
            </a:p>
            <a:p>
              <a:pPr marL="72329" indent="-72329" algn="ctr" defTabSz="514248">
                <a:lnSpc>
                  <a:spcPct val="150000"/>
                </a:lnSpc>
                <a:spcAft>
                  <a:spcPts val="338"/>
                </a:spcAft>
                <a:buFont typeface="Arial" pitchFamily="34" charset="0"/>
                <a:buChar char="•"/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出場條件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 algn="ctr" defTabSz="514248">
                <a:lnSpc>
                  <a:spcPct val="150000"/>
                </a:lnSpc>
                <a:spcAft>
                  <a:spcPts val="338"/>
                </a:spcAft>
                <a:defRPr/>
              </a:pP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天後出場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957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投本比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3328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77248" y="1202319"/>
            <a:ext cx="2500839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找最適出場時間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5FC28E-1F8E-4912-9889-F4ED1C4BB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r="54727" b="73232"/>
          <a:stretch/>
        </p:blipFill>
        <p:spPr>
          <a:xfrm>
            <a:off x="107504" y="1707654"/>
            <a:ext cx="4129720" cy="252028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F408F60-CE92-4CC6-8376-F829FF1F5793}"/>
              </a:ext>
            </a:extLst>
          </p:cNvPr>
          <p:cNvSpPr/>
          <p:nvPr/>
        </p:nvSpPr>
        <p:spPr>
          <a:xfrm>
            <a:off x="107504" y="3579862"/>
            <a:ext cx="41297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402BFD-E4EB-4B11-A104-C0F351D22066}"/>
              </a:ext>
            </a:extLst>
          </p:cNvPr>
          <p:cNvSpPr/>
          <p:nvPr/>
        </p:nvSpPr>
        <p:spPr>
          <a:xfrm>
            <a:off x="5640459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年績效結果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94998C-5AE3-4F77-AF4A-20C0A14445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r="57087" b="66800"/>
          <a:stretch/>
        </p:blipFill>
        <p:spPr>
          <a:xfrm>
            <a:off x="4427984" y="1711411"/>
            <a:ext cx="4608512" cy="25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81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TW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外本比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3328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77248" y="1202319"/>
            <a:ext cx="2500839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找最適出場時間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402BFD-E4EB-4B11-A104-C0F351D22066}"/>
              </a:ext>
            </a:extLst>
          </p:cNvPr>
          <p:cNvSpPr/>
          <p:nvPr/>
        </p:nvSpPr>
        <p:spPr>
          <a:xfrm>
            <a:off x="5640459" y="1203598"/>
            <a:ext cx="2726293" cy="332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年績效結果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E0476B-0530-4EDF-8D72-9D735C0C9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r="55512" b="71000"/>
          <a:stretch/>
        </p:blipFill>
        <p:spPr>
          <a:xfrm>
            <a:off x="0" y="1711411"/>
            <a:ext cx="4067944" cy="251652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DF8436-DB15-4196-BB36-8C564665EE3C}"/>
              </a:ext>
            </a:extLst>
          </p:cNvPr>
          <p:cNvSpPr/>
          <p:nvPr/>
        </p:nvSpPr>
        <p:spPr>
          <a:xfrm>
            <a:off x="0" y="2355726"/>
            <a:ext cx="4067944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2E71584-E27F-4E04-968B-97445876A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r="57875" b="66727"/>
          <a:stretch/>
        </p:blipFill>
        <p:spPr>
          <a:xfrm>
            <a:off x="4716016" y="1711411"/>
            <a:ext cx="4392488" cy="25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952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416ab3169b4d2b6e219e80d68016f511bed39f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638</Words>
  <Application>Microsoft Office PowerPoint</Application>
  <PresentationFormat>如螢幕大小 (16:9)</PresentationFormat>
  <Paragraphs>151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Microsoft YaHei</vt:lpstr>
      <vt:lpstr>SimSun</vt:lpstr>
      <vt:lpstr>新細明體</vt:lpstr>
      <vt:lpstr>標楷體</vt:lpstr>
      <vt:lpstr>Arial</vt:lpstr>
      <vt:lpstr>Calibri</vt:lpstr>
      <vt:lpstr>Segoe UI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56</cp:revision>
  <dcterms:created xsi:type="dcterms:W3CDTF">2015-11-19T08:09:26Z</dcterms:created>
  <dcterms:modified xsi:type="dcterms:W3CDTF">2018-06-28T07:46:59Z</dcterms:modified>
</cp:coreProperties>
</file>