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0D5B8-95A3-4622-B29D-FEF75130E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67211F4-A08D-4B57-94DE-AAE53F56F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3B1E71-2883-40C7-A1E5-F5C167FA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60F4A-D575-4E46-B8B0-A2EE7E05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5926E1-6724-4CB6-8068-92A1D66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603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DE484-B679-4A96-A9DC-3CAE2CB5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24AE705-DE88-4EB2-87E6-58F4EE76F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D01962-FAA4-4FDE-A6D3-78A81754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332AE8-1B67-459C-BDB5-E4A00032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C209D6-1B0A-4EF9-92E0-ECB545F8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225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ADBA39-2B40-4621-8459-8C3E1BDFD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D0177DD-DDBD-4DF7-9162-CD21A4AE9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B46F85-044D-452F-B57F-643C11389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3A9FB-3314-43AA-9F51-1867AF97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9F8531-39A9-446F-8273-F7F85F6DB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F7478-FBF5-4ABE-A366-E95D7C79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49494-DAB8-4C15-834B-03EA1D72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78D9E7-3773-4609-88B3-73994C20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8FB95A-836C-4F04-81C5-B00D8964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F33CEB-6F82-4F76-8DDA-DFA594AD3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57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1B2A5E-E70B-4758-81C0-5DC929BDF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4C7D7-41E1-4C85-BA29-71D2F2CA2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D9C396-92CF-4216-9A25-926C3A13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960223-1D5F-4CF4-A3D1-41B27810D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BBEC7F-490D-4F75-B40D-7E7ECD68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32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EFD0-8468-4597-B1D0-0132A0DF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BA701-EF2E-4195-B5E2-AE484AD8D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72BAD3-464F-4197-A497-6EA320CD1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1FF046-A1D1-4FEC-94EC-38253679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34A8E7-03FA-4E65-8D15-4013EDD3D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E0F9B9-57EA-4C56-8C7D-4BE743E8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544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F4840-0566-4DF8-B54E-F93EBAD8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2221D6-A00F-4777-A5A3-71850F0BF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DB5378-C120-49BA-B8D2-2B2F5544C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5252CE-0DCE-4F30-ADB8-90E37AA9C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FD8074-6DE0-4DB8-8FCC-EC608F485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553776-03F9-4939-AFD0-EE8F1ECF3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BF405C-D212-4697-8D5A-3688C191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3B241A-783F-4B57-A0C3-6617EA1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94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770C-1BB5-4E47-8A89-8AD56B3A8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23F579-2FFC-418E-ABD8-EBB17772E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920D57-1D0C-4C64-9618-5B6A5560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73BC0F-2F75-4EFC-9243-1B1D6B602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5684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3B07DA-9F6B-47E9-8612-03AB5836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6DF7C9-8B46-4EEC-B906-AB9C24E42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AF3BA0-AD63-4FDD-801B-3FEF7E98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87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BFB5D-E037-430F-A178-06FC55D64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DFBC27-34AB-4548-8EF7-E2BA988C5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01F914A-06E0-4AF3-A9C0-BF4194BE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ABF1AF-1E7A-4A57-B677-DF5B5A0D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FB7B31-2F98-427B-9693-8361CF95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53FF2F-F8FB-4677-BE6D-2557C27A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703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F476A-A49B-4883-A781-BF34F4E3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9619D8A-8D8D-4D2F-9672-0FD25FC70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45C8C6-B5E3-42D1-AC8A-3D9DC1910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02BA2D-9B00-428B-B799-09A7774E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E6CA1-1BEB-4D4D-A149-A831E164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740C70-11D3-4CD8-BB02-512FD62E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27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E0C0789-FB25-4527-AD0C-49DA2DDF0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B14702-2FD8-4EE1-B095-113702A0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E5609-37AA-4358-AC84-00AB2FA47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56C0B-E12D-4DA4-BBE5-EA1414BE439A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74A43E-F27E-4A82-BD04-F92C12C97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CF6D17-A5C8-46DA-B138-9A5D55298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1FFD-977E-4884-A264-7D125C494F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43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F8CFB1-FA47-44BC-A0AA-81332754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2" y="576940"/>
            <a:ext cx="8423127" cy="524458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5DD398-2FE7-4AA3-B301-FB0AF0E0F431}"/>
              </a:ext>
            </a:extLst>
          </p:cNvPr>
          <p:cNvSpPr/>
          <p:nvPr/>
        </p:nvSpPr>
        <p:spPr>
          <a:xfrm>
            <a:off x="3699721" y="1829975"/>
            <a:ext cx="2377440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Supervisionado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FAEADE7-3FDE-4322-9B03-97FC2F96318D}"/>
              </a:ext>
            </a:extLst>
          </p:cNvPr>
          <p:cNvSpPr/>
          <p:nvPr/>
        </p:nvSpPr>
        <p:spPr>
          <a:xfrm>
            <a:off x="3699721" y="3858882"/>
            <a:ext cx="2377440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NÃO Supervisionado</a:t>
            </a:r>
          </a:p>
        </p:txBody>
      </p:sp>
      <p:sp>
        <p:nvSpPr>
          <p:cNvPr id="11" name="Texto Explicativo: Linha 10">
            <a:extLst>
              <a:ext uri="{FF2B5EF4-FFF2-40B4-BE49-F238E27FC236}">
                <a16:creationId xmlns:a16="http://schemas.microsoft.com/office/drawing/2014/main" id="{89F65C19-A1AA-4D53-BB60-5253A6C7E574}"/>
              </a:ext>
            </a:extLst>
          </p:cNvPr>
          <p:cNvSpPr/>
          <p:nvPr/>
        </p:nvSpPr>
        <p:spPr>
          <a:xfrm>
            <a:off x="9092461" y="409954"/>
            <a:ext cx="2195275" cy="1168229"/>
          </a:xfrm>
          <a:prstGeom prst="borderCallout1">
            <a:avLst>
              <a:gd name="adj1" fmla="val 53916"/>
              <a:gd name="adj2" fmla="val -5918"/>
              <a:gd name="adj3" fmla="val 109097"/>
              <a:gd name="adj4" fmla="val -383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Predição de Classes: </a:t>
            </a:r>
            <a:r>
              <a:rPr lang="pt-BR" sz="1400" dirty="0"/>
              <a:t>Árvores de Decisão,</a:t>
            </a:r>
          </a:p>
          <a:p>
            <a:pPr algn="ctr"/>
            <a:r>
              <a:rPr lang="pt-BR" sz="1400" dirty="0"/>
              <a:t>Regressão Logística,</a:t>
            </a:r>
          </a:p>
          <a:p>
            <a:pPr algn="ctr"/>
            <a:r>
              <a:rPr lang="pt-BR" sz="1400" dirty="0"/>
              <a:t>K Vizinhos mais </a:t>
            </a:r>
            <a:r>
              <a:rPr lang="pt-BR" sz="1400" dirty="0" err="1"/>
              <a:t>Póximos</a:t>
            </a:r>
            <a:r>
              <a:rPr lang="pt-BR" sz="1400" dirty="0"/>
              <a:t> etc.</a:t>
            </a:r>
          </a:p>
        </p:txBody>
      </p:sp>
      <p:sp>
        <p:nvSpPr>
          <p:cNvPr id="12" name="Texto Explicativo: Linha 11">
            <a:extLst>
              <a:ext uri="{FF2B5EF4-FFF2-40B4-BE49-F238E27FC236}">
                <a16:creationId xmlns:a16="http://schemas.microsoft.com/office/drawing/2014/main" id="{B474DED8-0332-4063-9259-DCB06C553BB2}"/>
              </a:ext>
            </a:extLst>
          </p:cNvPr>
          <p:cNvSpPr/>
          <p:nvPr/>
        </p:nvSpPr>
        <p:spPr>
          <a:xfrm>
            <a:off x="9092460" y="1829975"/>
            <a:ext cx="2195275" cy="910927"/>
          </a:xfrm>
          <a:prstGeom prst="borderCallout1">
            <a:avLst>
              <a:gd name="adj1" fmla="val 51197"/>
              <a:gd name="adj2" fmla="val -6357"/>
              <a:gd name="adj3" fmla="val 38409"/>
              <a:gd name="adj4" fmla="val -4489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</a:rPr>
              <a:t>Predição de Valores: </a:t>
            </a:r>
            <a:r>
              <a:rPr lang="pt-BR" sz="1400" dirty="0"/>
              <a:t>Regressão Linear,</a:t>
            </a:r>
          </a:p>
          <a:p>
            <a:pPr algn="ctr"/>
            <a:r>
              <a:rPr lang="pt-BR" sz="1400" dirty="0"/>
              <a:t>Regressão Polinomial</a:t>
            </a:r>
          </a:p>
          <a:p>
            <a:pPr algn="ctr"/>
            <a:r>
              <a:rPr lang="pt-BR" sz="1400" dirty="0"/>
              <a:t>etc.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90F9A7C-033A-40B3-B01B-2113619119E7}"/>
              </a:ext>
            </a:extLst>
          </p:cNvPr>
          <p:cNvSpPr txBox="1"/>
          <p:nvPr/>
        </p:nvSpPr>
        <p:spPr>
          <a:xfrm>
            <a:off x="9123368" y="0"/>
            <a:ext cx="2178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Algoritmos ou Modelos</a:t>
            </a:r>
          </a:p>
        </p:txBody>
      </p:sp>
      <p:sp>
        <p:nvSpPr>
          <p:cNvPr id="14" name="Texto Explicativo: Linha 13">
            <a:extLst>
              <a:ext uri="{FF2B5EF4-FFF2-40B4-BE49-F238E27FC236}">
                <a16:creationId xmlns:a16="http://schemas.microsoft.com/office/drawing/2014/main" id="{E5F74C0A-82C8-4177-AD9D-4FD48D124AF4}"/>
              </a:ext>
            </a:extLst>
          </p:cNvPr>
          <p:cNvSpPr/>
          <p:nvPr/>
        </p:nvSpPr>
        <p:spPr>
          <a:xfrm>
            <a:off x="9092459" y="2964160"/>
            <a:ext cx="2195275" cy="816997"/>
          </a:xfrm>
          <a:prstGeom prst="borderCallout1">
            <a:avLst>
              <a:gd name="adj1" fmla="val 51197"/>
              <a:gd name="adj2" fmla="val -6357"/>
              <a:gd name="adj3" fmla="val 104913"/>
              <a:gd name="adj4" fmla="val -3161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K-médias,</a:t>
            </a:r>
          </a:p>
          <a:p>
            <a:pPr algn="ctr"/>
            <a:r>
              <a:rPr lang="pt-BR" sz="1400" dirty="0"/>
              <a:t>Cluster Hierárquico,</a:t>
            </a:r>
          </a:p>
          <a:p>
            <a:pPr algn="ctr"/>
            <a:r>
              <a:rPr lang="pt-BR" sz="1400" dirty="0" err="1"/>
              <a:t>DBScan</a:t>
            </a:r>
            <a:r>
              <a:rPr lang="pt-BR" sz="1400" dirty="0"/>
              <a:t> etc.</a:t>
            </a:r>
          </a:p>
        </p:txBody>
      </p:sp>
      <p:sp>
        <p:nvSpPr>
          <p:cNvPr id="15" name="Texto Explicativo: Linha 14">
            <a:extLst>
              <a:ext uri="{FF2B5EF4-FFF2-40B4-BE49-F238E27FC236}">
                <a16:creationId xmlns:a16="http://schemas.microsoft.com/office/drawing/2014/main" id="{221B368C-D611-4D4E-90A9-44CB5E54F8AE}"/>
              </a:ext>
            </a:extLst>
          </p:cNvPr>
          <p:cNvSpPr/>
          <p:nvPr/>
        </p:nvSpPr>
        <p:spPr>
          <a:xfrm>
            <a:off x="9073500" y="4013937"/>
            <a:ext cx="2195275" cy="398173"/>
          </a:xfrm>
          <a:prstGeom prst="borderCallout1">
            <a:avLst>
              <a:gd name="adj1" fmla="val 28488"/>
              <a:gd name="adj2" fmla="val -5150"/>
              <a:gd name="adj3" fmla="val 43779"/>
              <a:gd name="adj4" fmla="val -418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i="1" dirty="0" err="1"/>
              <a:t>Apriori</a:t>
            </a:r>
            <a:r>
              <a:rPr lang="pt-BR" sz="1400" i="1" dirty="0"/>
              <a:t> etc.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B0F413-9522-4FF1-9A58-57E8531AD66D}"/>
              </a:ext>
            </a:extLst>
          </p:cNvPr>
          <p:cNvSpPr txBox="1"/>
          <p:nvPr/>
        </p:nvSpPr>
        <p:spPr>
          <a:xfrm>
            <a:off x="7712012" y="4701104"/>
            <a:ext cx="240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F32C905-E047-4885-A415-F39EC056B97B}"/>
              </a:ext>
            </a:extLst>
          </p:cNvPr>
          <p:cNvSpPr/>
          <p:nvPr/>
        </p:nvSpPr>
        <p:spPr>
          <a:xfrm>
            <a:off x="7089975" y="5207453"/>
            <a:ext cx="1672968" cy="1530972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8B4084B-062B-443D-95EA-8691AE94F398}"/>
              </a:ext>
            </a:extLst>
          </p:cNvPr>
          <p:cNvSpPr txBox="1"/>
          <p:nvPr/>
        </p:nvSpPr>
        <p:spPr>
          <a:xfrm>
            <a:off x="3436944" y="3372658"/>
            <a:ext cx="2956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Descritivos/Analíticos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38C8F5-3A84-487A-9DC6-EF7461665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123" y="555553"/>
            <a:ext cx="2195275" cy="114946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6C6FEDC-56B8-4014-A6C0-5E4D7FE7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720" y="4808899"/>
            <a:ext cx="2346677" cy="1093943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7A877B59-B3D3-4DFF-B649-3EC0A12DB9F5}"/>
              </a:ext>
            </a:extLst>
          </p:cNvPr>
          <p:cNvSpPr txBox="1"/>
          <p:nvPr/>
        </p:nvSpPr>
        <p:spPr>
          <a:xfrm>
            <a:off x="4147418" y="1371048"/>
            <a:ext cx="1463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Preditivos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58CA403-1D36-44C2-96B3-AD0659B6A264}"/>
              </a:ext>
            </a:extLst>
          </p:cNvPr>
          <p:cNvSpPr/>
          <p:nvPr/>
        </p:nvSpPr>
        <p:spPr>
          <a:xfrm>
            <a:off x="3740028" y="5657924"/>
            <a:ext cx="2377440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de Reforço</a:t>
            </a:r>
          </a:p>
        </p:txBody>
      </p:sp>
      <p:sp>
        <p:nvSpPr>
          <p:cNvPr id="25" name="Arco 24">
            <a:extLst>
              <a:ext uri="{FF2B5EF4-FFF2-40B4-BE49-F238E27FC236}">
                <a16:creationId xmlns:a16="http://schemas.microsoft.com/office/drawing/2014/main" id="{EBB89997-05A8-41A6-BFD9-77144C4DB704}"/>
              </a:ext>
            </a:extLst>
          </p:cNvPr>
          <p:cNvSpPr/>
          <p:nvPr/>
        </p:nvSpPr>
        <p:spPr>
          <a:xfrm rot="9321107">
            <a:off x="2229204" y="1839056"/>
            <a:ext cx="1229783" cy="4360875"/>
          </a:xfrm>
          <a:prstGeom prst="arc">
            <a:avLst>
              <a:gd name="adj1" fmla="val 16199999"/>
              <a:gd name="adj2" fmla="val 39982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CD53E0-0A61-47A7-9131-A9E8BD9D43B7}"/>
              </a:ext>
            </a:extLst>
          </p:cNvPr>
          <p:cNvSpPr/>
          <p:nvPr/>
        </p:nvSpPr>
        <p:spPr>
          <a:xfrm>
            <a:off x="870380" y="2820755"/>
            <a:ext cx="2521353" cy="66118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Aprendizado de Máquina 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BD19EDE-8E61-4A56-9AC0-4135998EC3E3}"/>
              </a:ext>
            </a:extLst>
          </p:cNvPr>
          <p:cNvSpPr txBox="1"/>
          <p:nvPr/>
        </p:nvSpPr>
        <p:spPr>
          <a:xfrm>
            <a:off x="4103440" y="5212734"/>
            <a:ext cx="165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50000"/>
                  </a:schemeClr>
                </a:solidFill>
              </a:rPr>
              <a:t>Prescritivos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241B4B0F-786D-4A4A-830A-1A63F71E7A47}"/>
              </a:ext>
            </a:extLst>
          </p:cNvPr>
          <p:cNvSpPr/>
          <p:nvPr/>
        </p:nvSpPr>
        <p:spPr>
          <a:xfrm>
            <a:off x="7806485" y="4617615"/>
            <a:ext cx="845144" cy="79513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5CCF5C5B-98BA-47D7-AF17-54D8F208E058}"/>
              </a:ext>
            </a:extLst>
          </p:cNvPr>
          <p:cNvCxnSpPr>
            <a:cxnSpLocks/>
          </p:cNvCxnSpPr>
          <p:nvPr/>
        </p:nvCxnSpPr>
        <p:spPr>
          <a:xfrm>
            <a:off x="6089332" y="5988515"/>
            <a:ext cx="1099256" cy="0"/>
          </a:xfrm>
          <a:prstGeom prst="line">
            <a:avLst/>
          </a:prstGeom>
          <a:ln w="2286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97912CD-CF54-41F1-9A8C-A905D163B3A7}"/>
              </a:ext>
            </a:extLst>
          </p:cNvPr>
          <p:cNvSpPr txBox="1"/>
          <p:nvPr/>
        </p:nvSpPr>
        <p:spPr>
          <a:xfrm>
            <a:off x="7164546" y="5726905"/>
            <a:ext cx="12838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Movimentação </a:t>
            </a:r>
          </a:p>
          <a:p>
            <a:r>
              <a:rPr lang="pt-B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Autônoma</a:t>
            </a:r>
          </a:p>
          <a:p>
            <a:r>
              <a:rPr lang="pt-BR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(Robótica)</a:t>
            </a:r>
          </a:p>
        </p:txBody>
      </p:sp>
      <p:sp>
        <p:nvSpPr>
          <p:cNvPr id="35" name="Texto Explicativo: Linha 34">
            <a:extLst>
              <a:ext uri="{FF2B5EF4-FFF2-40B4-BE49-F238E27FC236}">
                <a16:creationId xmlns:a16="http://schemas.microsoft.com/office/drawing/2014/main" id="{5A000E01-1DB8-40E7-A3D9-6F5ABED2A31C}"/>
              </a:ext>
            </a:extLst>
          </p:cNvPr>
          <p:cNvSpPr/>
          <p:nvPr/>
        </p:nvSpPr>
        <p:spPr>
          <a:xfrm>
            <a:off x="9110874" y="5486058"/>
            <a:ext cx="2195275" cy="398173"/>
          </a:xfrm>
          <a:prstGeom prst="borderCallout1">
            <a:avLst>
              <a:gd name="adj1" fmla="val 28488"/>
              <a:gd name="adj2" fmla="val -5150"/>
              <a:gd name="adj3" fmla="val 43779"/>
              <a:gd name="adj4" fmla="val -418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i="1" dirty="0"/>
              <a:t>Q-Learning etc.</a:t>
            </a:r>
          </a:p>
        </p:txBody>
      </p:sp>
    </p:spTree>
    <p:extLst>
      <p:ext uri="{BB962C8B-B14F-4D97-AF65-F5344CB8AC3E}">
        <p14:creationId xmlns:p14="http://schemas.microsoft.com/office/powerpoint/2010/main" val="34692420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2</cp:revision>
  <dcterms:created xsi:type="dcterms:W3CDTF">2021-11-03T20:24:14Z</dcterms:created>
  <dcterms:modified xsi:type="dcterms:W3CDTF">2022-03-04T18:13:18Z</dcterms:modified>
</cp:coreProperties>
</file>