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7E11E-380E-41AE-9037-1ECAA26C1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C3F8F0-6EB7-4D7F-AAAC-BE69EA151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9B3E4-4C11-4CCE-BE4E-7AB4BC01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D0535-A8E9-4973-A582-6CE7D4C8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D81BC-5197-4B77-96A7-10AC76D2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C682-435C-443F-BFEF-3FE3FC8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DE8974-DD18-4795-A3D4-729071DA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33439-6AFD-45E5-8E7A-56547AD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8EC7F5-D34C-4522-A75A-622D59D6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B0BD6C-1AC7-4202-9DB8-90635D41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F4521D-1503-4B83-8305-C36405B27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BADB3E-0756-4809-9F94-0AFBD72E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E07625-E6FE-4A06-872A-42658D4B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DA43E-19D5-46C5-A33C-F1EE3813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6E669-2A2E-4628-A273-298C38EE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04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5B429-A35D-4DB6-88CD-9440E31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D1FA4-5FC2-46AA-BE83-918287B5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A2930-B2AE-4CDE-97BD-D5AB28EE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154B7-EE2C-4C1F-BA39-D575CA3F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17707-FEAE-4E9C-BAF4-88376D44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98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08C39-0E76-42F7-9B30-4C39CD91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941DD-8A8D-490C-81DD-164E9203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989FB-DECF-4D1F-8A33-3D26967B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1F5D9-701A-47A2-A2D3-0A4D3590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7CDF5-105A-4E96-90D8-6C28D28B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0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05DB-2F58-42DA-88D6-D70DF185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8DD1B-DEA3-4D62-9787-04CC7E41C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2901BA-6ECC-426D-9E01-56C9AE116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BC93D7-16B5-4563-80C1-B70A7D8C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21397D-0A9E-4BB4-8878-D37FF526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DA092-F001-4EF1-AD58-8736F2B6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72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72948-B946-4472-92B6-670A4D0F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34A4F-E6C5-479E-89F4-A8C9F9DE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EE9C51-63A0-4B7C-ABF3-6924FC70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A90146-D0F8-4F44-A5A7-10CA8811E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A179A4-5A98-4BF0-9784-BE29BDB51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9599CE-942F-456A-927F-B83DCEA2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1D5375-5E6B-46D8-8021-05F57DF3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E6B2E4-6EC4-47D7-9505-780B7A7E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4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D212-0974-467E-834C-0C09FE8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FCE81A-1450-4594-8077-DB087E21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8BB6A7-0077-4682-B483-8E934BBA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8B32D7-D6B4-4506-9DA9-F37821B7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84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72B5FD-CFD6-4D20-B665-684629B2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E7E351-9AFD-43AB-AAD3-FE8BD137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9ADB15-3954-4FF4-B763-0DABF607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49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D9118-B0B2-41B7-AB5D-F7806B6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10299-4882-4996-8AF2-0F3335C0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AF636D-992E-4468-9B5C-0EB2F5F37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F26C8A-C9E1-4B70-9AFB-03D49721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9D8F84-90AD-4810-ABA2-5AEEDEAA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F2D1A4-E911-4B72-93B7-1BDFCFC7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9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0522B-6F23-4202-8D68-ECA2898C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3A0E8B-0EFB-4E84-A916-C4FFAC0B5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4D4AE-9C40-40E6-9817-1BADCE88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E67695-62DB-4B12-8139-E79BFA37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05D23A-5DC6-4551-820C-9DC73F4C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08CB9-9074-4438-AE4D-7DFC68D9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0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9B5018-E975-4809-B90E-D37C8778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F4AD90-7116-4827-8FC8-08BA1878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EFAFC-8B71-41E8-9CD0-9E9B8F0B8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B0C5-91B2-4438-81B5-CF0167507897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233A1-D5B5-4AF9-B533-7C321C62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FF4D2-5DD0-4AAC-98C5-0592C6E97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9061-CEFC-4A7E-A54E-3B88AF13A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2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4AFBB9D0-E751-4052-A6F6-76116B9C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1" y="189095"/>
            <a:ext cx="1883906" cy="149185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F2D3C5B0-B77F-414F-8C36-54B99A78FDBC}"/>
              </a:ext>
            </a:extLst>
          </p:cNvPr>
          <p:cNvSpPr/>
          <p:nvPr/>
        </p:nvSpPr>
        <p:spPr>
          <a:xfrm>
            <a:off x="2460934" y="220328"/>
            <a:ext cx="445105" cy="315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A899F1-63B2-4697-9DE6-9B33E405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749" y="276600"/>
            <a:ext cx="5080800" cy="12748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40030D-6ECB-43EF-AE6C-DC8A58EC8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0" y="2322994"/>
            <a:ext cx="5080800" cy="127481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7C7DB63-4F30-49F5-A5F4-2E044102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20" y="2322994"/>
            <a:ext cx="4922841" cy="122314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1836A46-0AFB-4DDB-99BE-D7D925A68FC2}"/>
              </a:ext>
            </a:extLst>
          </p:cNvPr>
          <p:cNvSpPr/>
          <p:nvPr/>
        </p:nvSpPr>
        <p:spPr>
          <a:xfrm>
            <a:off x="3699803" y="276600"/>
            <a:ext cx="4311433" cy="122314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X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66128C-CCE4-453D-9A57-43709515FE95}"/>
              </a:ext>
            </a:extLst>
          </p:cNvPr>
          <p:cNvSpPr/>
          <p:nvPr/>
        </p:nvSpPr>
        <p:spPr>
          <a:xfrm>
            <a:off x="8011236" y="276600"/>
            <a:ext cx="640395" cy="122314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y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119E440-D9A5-4BE8-B6AA-07D2E0D8B2FE}"/>
              </a:ext>
            </a:extLst>
          </p:cNvPr>
          <p:cNvSpPr/>
          <p:nvPr/>
        </p:nvSpPr>
        <p:spPr>
          <a:xfrm>
            <a:off x="670545" y="2332467"/>
            <a:ext cx="4365690" cy="122314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X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225BCD-E3A1-409B-ADAE-EED470C70972}"/>
              </a:ext>
            </a:extLst>
          </p:cNvPr>
          <p:cNvSpPr/>
          <p:nvPr/>
        </p:nvSpPr>
        <p:spPr>
          <a:xfrm>
            <a:off x="5036235" y="2332467"/>
            <a:ext cx="1035470" cy="122314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y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3D2BC2-23A9-4B32-A451-AF886C62CAEB}"/>
              </a:ext>
            </a:extLst>
          </p:cNvPr>
          <p:cNvSpPr/>
          <p:nvPr/>
        </p:nvSpPr>
        <p:spPr>
          <a:xfrm>
            <a:off x="6806083" y="2332467"/>
            <a:ext cx="4222983" cy="122314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X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7C665FA-67BF-46FD-B518-9B1763789D68}"/>
              </a:ext>
            </a:extLst>
          </p:cNvPr>
          <p:cNvSpPr/>
          <p:nvPr/>
        </p:nvSpPr>
        <p:spPr>
          <a:xfrm>
            <a:off x="11029067" y="2332467"/>
            <a:ext cx="931329" cy="12231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y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587165C1-CE1C-4B27-AF63-3182ED5F8F7F}"/>
              </a:ext>
            </a:extLst>
          </p:cNvPr>
          <p:cNvSpPr/>
          <p:nvPr/>
        </p:nvSpPr>
        <p:spPr>
          <a:xfrm rot="20933749">
            <a:off x="5460684" y="1262220"/>
            <a:ext cx="2757594" cy="941596"/>
          </a:xfrm>
          <a:custGeom>
            <a:avLst/>
            <a:gdLst>
              <a:gd name="connsiteX0" fmla="*/ 0 w 928468"/>
              <a:gd name="connsiteY0" fmla="*/ 1163410 h 1163410"/>
              <a:gd name="connsiteX1" fmla="*/ 365760 w 928468"/>
              <a:gd name="connsiteY1" fmla="*/ 150536 h 1163410"/>
              <a:gd name="connsiteX2" fmla="*/ 928468 w 928468"/>
              <a:gd name="connsiteY2" fmla="*/ 23927 h 11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1163410">
                <a:moveTo>
                  <a:pt x="0" y="1163410"/>
                </a:moveTo>
                <a:cubicBezTo>
                  <a:pt x="105507" y="751930"/>
                  <a:pt x="211015" y="340450"/>
                  <a:pt x="365760" y="150536"/>
                </a:cubicBezTo>
                <a:cubicBezTo>
                  <a:pt x="520505" y="-39378"/>
                  <a:pt x="724486" y="-7726"/>
                  <a:pt x="928468" y="23927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8859934D-A317-48C1-BFEA-B76606070718}"/>
              </a:ext>
            </a:extLst>
          </p:cNvPr>
          <p:cNvSpPr/>
          <p:nvPr/>
        </p:nvSpPr>
        <p:spPr>
          <a:xfrm rot="185141" flipH="1">
            <a:off x="8466648" y="1083657"/>
            <a:ext cx="2953455" cy="1284306"/>
          </a:xfrm>
          <a:custGeom>
            <a:avLst/>
            <a:gdLst>
              <a:gd name="connsiteX0" fmla="*/ 0 w 928468"/>
              <a:gd name="connsiteY0" fmla="*/ 1163410 h 1163410"/>
              <a:gd name="connsiteX1" fmla="*/ 365760 w 928468"/>
              <a:gd name="connsiteY1" fmla="*/ 150536 h 1163410"/>
              <a:gd name="connsiteX2" fmla="*/ 928468 w 928468"/>
              <a:gd name="connsiteY2" fmla="*/ 23927 h 11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1163410">
                <a:moveTo>
                  <a:pt x="0" y="1163410"/>
                </a:moveTo>
                <a:cubicBezTo>
                  <a:pt x="105507" y="751930"/>
                  <a:pt x="211015" y="340450"/>
                  <a:pt x="365760" y="150536"/>
                </a:cubicBezTo>
                <a:cubicBezTo>
                  <a:pt x="520505" y="-39378"/>
                  <a:pt x="724486" y="-7726"/>
                  <a:pt x="928468" y="23927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F4980D-031D-41E7-870C-F18C638005F8}"/>
              </a:ext>
            </a:extLst>
          </p:cNvPr>
          <p:cNvSpPr txBox="1"/>
          <p:nvPr/>
        </p:nvSpPr>
        <p:spPr>
          <a:xfrm>
            <a:off x="2102269" y="1830843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Classificação Binária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D604D00-B040-499E-8169-AFAB7BDE6778}"/>
              </a:ext>
            </a:extLst>
          </p:cNvPr>
          <p:cNvSpPr txBox="1"/>
          <p:nvPr/>
        </p:nvSpPr>
        <p:spPr>
          <a:xfrm>
            <a:off x="8075795" y="1827099"/>
            <a:ext cx="252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Classificação </a:t>
            </a:r>
            <a:r>
              <a:rPr lang="pt-BR" b="1" dirty="0" err="1"/>
              <a:t>Multiclasse</a:t>
            </a:r>
            <a:endParaRPr lang="pt-BR" b="1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CCD7320-BA92-4FF4-B9EC-638907A74577}"/>
              </a:ext>
            </a:extLst>
          </p:cNvPr>
          <p:cNvCxnSpPr/>
          <p:nvPr/>
        </p:nvCxnSpPr>
        <p:spPr>
          <a:xfrm>
            <a:off x="6260122" y="1733018"/>
            <a:ext cx="0" cy="44708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C86E6658-63CC-4D5F-8AB9-AFB4A2981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977" y="122190"/>
            <a:ext cx="2088591" cy="1491851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6B4FB528-CCDE-4A5F-B98B-25F099D28D03}"/>
              </a:ext>
            </a:extLst>
          </p:cNvPr>
          <p:cNvSpPr/>
          <p:nvPr/>
        </p:nvSpPr>
        <p:spPr>
          <a:xfrm>
            <a:off x="9492725" y="623147"/>
            <a:ext cx="434446" cy="30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72509489-BA42-48D0-8B5F-7639FB87F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540" y="3720632"/>
            <a:ext cx="2783202" cy="93001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EB01F5E-D91D-4D94-83D5-CA8E6362A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50" y="3720632"/>
            <a:ext cx="2898562" cy="956738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3222414-8CC4-4B95-80BE-0EB5BC114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39" y="4940869"/>
            <a:ext cx="3877421" cy="60217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EFCB9E9-5218-421F-975B-94FBA7254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8540" y="4926581"/>
            <a:ext cx="4003754" cy="63965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09CC393C-2820-470B-9C49-A4FD6B6794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7301" y="5884813"/>
            <a:ext cx="1946921" cy="170783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55D54D55-A0E0-4E44-A414-A2DE3BDDF0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507" y="5841599"/>
            <a:ext cx="1299839" cy="213998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7781781-2640-4348-9563-B85662CEF897}"/>
              </a:ext>
            </a:extLst>
          </p:cNvPr>
          <p:cNvSpPr/>
          <p:nvPr/>
        </p:nvSpPr>
        <p:spPr>
          <a:xfrm>
            <a:off x="6416961" y="5799351"/>
            <a:ext cx="2048342" cy="333107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8FACF33-7BA2-4775-80F8-FED6DCFA4B8A}"/>
              </a:ext>
            </a:extLst>
          </p:cNvPr>
          <p:cNvSpPr/>
          <p:nvPr/>
        </p:nvSpPr>
        <p:spPr>
          <a:xfrm>
            <a:off x="318850" y="5782044"/>
            <a:ext cx="2048342" cy="333107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5E75180-095A-4DB6-AC4D-7262DCAFE5FD}"/>
              </a:ext>
            </a:extLst>
          </p:cNvPr>
          <p:cNvSpPr/>
          <p:nvPr/>
        </p:nvSpPr>
        <p:spPr>
          <a:xfrm>
            <a:off x="869948" y="5162884"/>
            <a:ext cx="1232321" cy="333107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90A0E35-868D-4F2A-B1D4-8E04814BBB46}"/>
              </a:ext>
            </a:extLst>
          </p:cNvPr>
          <p:cNvSpPr/>
          <p:nvPr/>
        </p:nvSpPr>
        <p:spPr>
          <a:xfrm>
            <a:off x="1651461" y="4369389"/>
            <a:ext cx="1148010" cy="30798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6164872-2253-4F75-BF41-F9906F50D420}"/>
              </a:ext>
            </a:extLst>
          </p:cNvPr>
          <p:cNvSpPr/>
          <p:nvPr/>
        </p:nvSpPr>
        <p:spPr>
          <a:xfrm>
            <a:off x="7660941" y="4364761"/>
            <a:ext cx="1148010" cy="30798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F2E1F3F-0C49-4809-9387-BB136C635A03}"/>
              </a:ext>
            </a:extLst>
          </p:cNvPr>
          <p:cNvSpPr/>
          <p:nvPr/>
        </p:nvSpPr>
        <p:spPr>
          <a:xfrm>
            <a:off x="7492629" y="5204408"/>
            <a:ext cx="1232321" cy="333107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E1442D2-1E9C-429A-9ACD-A4BC9B87DF4F}"/>
              </a:ext>
            </a:extLst>
          </p:cNvPr>
          <p:cNvSpPr txBox="1"/>
          <p:nvPr/>
        </p:nvSpPr>
        <p:spPr>
          <a:xfrm>
            <a:off x="3200056" y="4345047"/>
            <a:ext cx="23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/>
              <a:t>1 neurônio de saída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F352E1A-AF5C-4771-91A0-46A3682E6DC6}"/>
              </a:ext>
            </a:extLst>
          </p:cNvPr>
          <p:cNvSpPr txBox="1"/>
          <p:nvPr/>
        </p:nvSpPr>
        <p:spPr>
          <a:xfrm>
            <a:off x="9212018" y="4353716"/>
            <a:ext cx="24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/>
              <a:t>N neurônios de saída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52C3F24-2404-4418-A38D-E6D3ED1DBBF9}"/>
              </a:ext>
            </a:extLst>
          </p:cNvPr>
          <p:cNvSpPr txBox="1"/>
          <p:nvPr/>
        </p:nvSpPr>
        <p:spPr>
          <a:xfrm>
            <a:off x="2234059" y="518622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 err="1"/>
              <a:t>BCELoss</a:t>
            </a:r>
            <a:endParaRPr lang="pt-BR" b="1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E941FE4-D6E8-4BC4-AC65-C6B715585360}"/>
              </a:ext>
            </a:extLst>
          </p:cNvPr>
          <p:cNvSpPr txBox="1"/>
          <p:nvPr/>
        </p:nvSpPr>
        <p:spPr>
          <a:xfrm>
            <a:off x="8917574" y="5203840"/>
            <a:ext cx="22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/>
              <a:t>Cross </a:t>
            </a:r>
            <a:r>
              <a:rPr lang="pt-BR" b="1" dirty="0" err="1"/>
              <a:t>Entropy</a:t>
            </a:r>
            <a:r>
              <a:rPr lang="pt-BR" b="1" dirty="0"/>
              <a:t> </a:t>
            </a:r>
            <a:r>
              <a:rPr lang="pt-BR" b="1" dirty="0" err="1"/>
              <a:t>Loss</a:t>
            </a:r>
            <a:endParaRPr lang="pt-BR" b="1" dirty="0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8B47FB7E-7C0C-465F-817A-5F6BBC706E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1690" y="6119329"/>
            <a:ext cx="2410161" cy="295316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0CE2C59-8C3F-4C69-8938-EFF3DDD428D1}"/>
              </a:ext>
            </a:extLst>
          </p:cNvPr>
          <p:cNvSpPr txBox="1"/>
          <p:nvPr/>
        </p:nvSpPr>
        <p:spPr>
          <a:xfrm>
            <a:off x="2604716" y="5818823"/>
            <a:ext cx="27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/>
              <a:t>Recuperando as classes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F1ABE0E-6CD2-45F1-92A8-1F7016B1B87B}"/>
              </a:ext>
            </a:extLst>
          </p:cNvPr>
          <p:cNvSpPr txBox="1"/>
          <p:nvPr/>
        </p:nvSpPr>
        <p:spPr>
          <a:xfrm>
            <a:off x="8621975" y="5799351"/>
            <a:ext cx="27602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/>
              <a:t>Recuperando as classes,</a:t>
            </a:r>
          </a:p>
          <a:p>
            <a:pPr algn="ctr"/>
            <a:r>
              <a:rPr lang="pt-BR" sz="1600" i="1" dirty="0" err="1"/>
              <a:t>argmax</a:t>
            </a:r>
            <a:r>
              <a:rPr lang="pt-BR" sz="1600" i="1" dirty="0"/>
              <a:t>()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24F15EA-0BF1-4C9A-8C3F-389E85DEB857}"/>
              </a:ext>
            </a:extLst>
          </p:cNvPr>
          <p:cNvSpPr txBox="1"/>
          <p:nvPr/>
        </p:nvSpPr>
        <p:spPr>
          <a:xfrm>
            <a:off x="6778798" y="6568100"/>
            <a:ext cx="5470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Nota: claro, classificação binária = classificação </a:t>
            </a:r>
            <a:r>
              <a:rPr lang="pt-BR" sz="1200" dirty="0" err="1">
                <a:solidFill>
                  <a:srgbClr val="FF0000"/>
                </a:solidFill>
              </a:rPr>
              <a:t>multiclasse</a:t>
            </a:r>
            <a:r>
              <a:rPr lang="pt-BR" sz="1200" dirty="0">
                <a:solidFill>
                  <a:srgbClr val="FF0000"/>
                </a:solidFill>
              </a:rPr>
              <a:t> com apenas duas classes!</a:t>
            </a:r>
          </a:p>
        </p:txBody>
      </p:sp>
    </p:spTree>
    <p:extLst>
      <p:ext uri="{BB962C8B-B14F-4D97-AF65-F5344CB8AC3E}">
        <p14:creationId xmlns:p14="http://schemas.microsoft.com/office/powerpoint/2010/main" val="3804325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2021-12-02T14:37:29Z</dcterms:created>
  <dcterms:modified xsi:type="dcterms:W3CDTF">2021-12-02T15:14:17Z</dcterms:modified>
</cp:coreProperties>
</file>