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  <p:sldMasterId id="2147483661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3477" r:id="rId11"/>
    <p:sldId id="3478" r:id="rId12"/>
    <p:sldId id="261" r:id="rId13"/>
    <p:sldId id="3476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82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D9135-0A20-FB41-91AA-5BBB61150649}" type="datetimeFigureOut">
              <a:rPr lang="en-BR" smtClean="0"/>
              <a:t>22/04/24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D0366-E492-C742-9B4F-C1D8EAA7DB3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3579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A98357-7ECE-764D-AF0F-D62335AD30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328F9"/>
              </a:gs>
              <a:gs pos="100000">
                <a:srgbClr val="A704D9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62DA2C25-3BC9-BA43-AC6C-6020B523944C}"/>
              </a:ext>
            </a:extLst>
          </p:cNvPr>
          <p:cNvSpPr/>
          <p:nvPr userDrawn="1"/>
        </p:nvSpPr>
        <p:spPr>
          <a:xfrm>
            <a:off x="3472587" y="246654"/>
            <a:ext cx="8670925" cy="6858000"/>
          </a:xfrm>
          <a:custGeom>
            <a:avLst/>
            <a:gdLst>
              <a:gd name="connsiteX0" fmla="*/ 1194934 w 8670713"/>
              <a:gd name="connsiteY0" fmla="*/ 0 h 6858000"/>
              <a:gd name="connsiteX1" fmla="*/ 8670713 w 8670713"/>
              <a:gd name="connsiteY1" fmla="*/ 0 h 6858000"/>
              <a:gd name="connsiteX2" fmla="*/ 8670713 w 8670713"/>
              <a:gd name="connsiteY2" fmla="*/ 6858000 h 6858000"/>
              <a:gd name="connsiteX3" fmla="*/ 1194934 w 8670713"/>
              <a:gd name="connsiteY3" fmla="*/ 6858000 h 6858000"/>
              <a:gd name="connsiteX4" fmla="*/ 1097319 w 8670713"/>
              <a:gd name="connsiteY4" fmla="*/ 6733784 h 6858000"/>
              <a:gd name="connsiteX5" fmla="*/ 0 w 8670713"/>
              <a:gd name="connsiteY5" fmla="*/ 3429000 h 6858000"/>
              <a:gd name="connsiteX6" fmla="*/ 1097319 w 8670713"/>
              <a:gd name="connsiteY6" fmla="*/ 1242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0713" h="6858000">
                <a:moveTo>
                  <a:pt x="1194934" y="0"/>
                </a:moveTo>
                <a:lnTo>
                  <a:pt x="8670713" y="0"/>
                </a:lnTo>
                <a:lnTo>
                  <a:pt x="8670713" y="6858000"/>
                </a:lnTo>
                <a:lnTo>
                  <a:pt x="1194934" y="6858000"/>
                </a:lnTo>
                <a:lnTo>
                  <a:pt x="1097319" y="6733784"/>
                </a:lnTo>
                <a:cubicBezTo>
                  <a:pt x="408133" y="5812232"/>
                  <a:pt x="0" y="4668279"/>
                  <a:pt x="0" y="3429000"/>
                </a:cubicBezTo>
                <a:cubicBezTo>
                  <a:pt x="0" y="2189722"/>
                  <a:pt x="408133" y="1045768"/>
                  <a:pt x="1097319" y="124217"/>
                </a:cubicBezTo>
                <a:close/>
              </a:path>
            </a:pathLst>
          </a:custGeom>
          <a:solidFill>
            <a:srgbClr val="1E74ED">
              <a:lumMod val="50000"/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Freeform: Shape 40">
            <a:extLst>
              <a:ext uri="{FF2B5EF4-FFF2-40B4-BE49-F238E27FC236}">
                <a16:creationId xmlns:a16="http://schemas.microsoft.com/office/drawing/2014/main" id="{BADC7363-FF4E-C54B-AB43-1909912C1EC9}"/>
              </a:ext>
            </a:extLst>
          </p:cNvPr>
          <p:cNvSpPr/>
          <p:nvPr userDrawn="1"/>
        </p:nvSpPr>
        <p:spPr>
          <a:xfrm rot="10800000">
            <a:off x="9059863" y="1501775"/>
            <a:ext cx="3132137" cy="3854450"/>
          </a:xfrm>
          <a:custGeom>
            <a:avLst/>
            <a:gdLst>
              <a:gd name="connsiteX0" fmla="*/ 1204482 w 3132136"/>
              <a:gd name="connsiteY0" fmla="*/ 0 h 3855308"/>
              <a:gd name="connsiteX1" fmla="*/ 3132136 w 3132136"/>
              <a:gd name="connsiteY1" fmla="*/ 1927654 h 3855308"/>
              <a:gd name="connsiteX2" fmla="*/ 1204482 w 3132136"/>
              <a:gd name="connsiteY2" fmla="*/ 3855308 h 3855308"/>
              <a:gd name="connsiteX3" fmla="*/ 126712 w 3132136"/>
              <a:gd name="connsiteY3" fmla="*/ 3526095 h 3855308"/>
              <a:gd name="connsiteX4" fmla="*/ 0 w 3132136"/>
              <a:gd name="connsiteY4" fmla="*/ 3431342 h 3855308"/>
              <a:gd name="connsiteX5" fmla="*/ 0 w 3132136"/>
              <a:gd name="connsiteY5" fmla="*/ 423967 h 3855308"/>
              <a:gd name="connsiteX6" fmla="*/ 126712 w 3132136"/>
              <a:gd name="connsiteY6" fmla="*/ 329213 h 3855308"/>
              <a:gd name="connsiteX7" fmla="*/ 1204482 w 3132136"/>
              <a:gd name="connsiteY7" fmla="*/ 0 h 38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2136" h="3855308">
                <a:moveTo>
                  <a:pt x="1204482" y="0"/>
                </a:moveTo>
                <a:cubicBezTo>
                  <a:pt x="2269096" y="0"/>
                  <a:pt x="3132136" y="863040"/>
                  <a:pt x="3132136" y="1927654"/>
                </a:cubicBezTo>
                <a:cubicBezTo>
                  <a:pt x="3132136" y="2992268"/>
                  <a:pt x="2269096" y="3855308"/>
                  <a:pt x="1204482" y="3855308"/>
                </a:cubicBezTo>
                <a:cubicBezTo>
                  <a:pt x="805252" y="3855308"/>
                  <a:pt x="434368" y="3733943"/>
                  <a:pt x="126712" y="3526095"/>
                </a:cubicBezTo>
                <a:lnTo>
                  <a:pt x="0" y="3431342"/>
                </a:lnTo>
                <a:lnTo>
                  <a:pt x="0" y="423967"/>
                </a:lnTo>
                <a:lnTo>
                  <a:pt x="126712" y="329213"/>
                </a:lnTo>
                <a:cubicBezTo>
                  <a:pt x="434368" y="121365"/>
                  <a:pt x="805252" y="0"/>
                  <a:pt x="1204482" y="0"/>
                </a:cubicBezTo>
                <a:close/>
              </a:path>
            </a:pathLst>
          </a:custGeom>
          <a:solidFill>
            <a:srgbClr val="1E74ED">
              <a:lumMod val="50000"/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: Shape 68">
            <a:extLst>
              <a:ext uri="{FF2B5EF4-FFF2-40B4-BE49-F238E27FC236}">
                <a16:creationId xmlns:a16="http://schemas.microsoft.com/office/drawing/2014/main" id="{9417D569-B324-2E42-845A-5F45A193ACF0}"/>
              </a:ext>
            </a:extLst>
          </p:cNvPr>
          <p:cNvSpPr/>
          <p:nvPr userDrawn="1"/>
        </p:nvSpPr>
        <p:spPr>
          <a:xfrm>
            <a:off x="0" y="449263"/>
            <a:ext cx="4840288" cy="5959475"/>
          </a:xfrm>
          <a:custGeom>
            <a:avLst/>
            <a:gdLst>
              <a:gd name="connsiteX0" fmla="*/ 1204482 w 3132136"/>
              <a:gd name="connsiteY0" fmla="*/ 0 h 3855308"/>
              <a:gd name="connsiteX1" fmla="*/ 3132136 w 3132136"/>
              <a:gd name="connsiteY1" fmla="*/ 1927654 h 3855308"/>
              <a:gd name="connsiteX2" fmla="*/ 1204482 w 3132136"/>
              <a:gd name="connsiteY2" fmla="*/ 3855308 h 3855308"/>
              <a:gd name="connsiteX3" fmla="*/ 126712 w 3132136"/>
              <a:gd name="connsiteY3" fmla="*/ 3526095 h 3855308"/>
              <a:gd name="connsiteX4" fmla="*/ 0 w 3132136"/>
              <a:gd name="connsiteY4" fmla="*/ 3431342 h 3855308"/>
              <a:gd name="connsiteX5" fmla="*/ 0 w 3132136"/>
              <a:gd name="connsiteY5" fmla="*/ 423967 h 3855308"/>
              <a:gd name="connsiteX6" fmla="*/ 126712 w 3132136"/>
              <a:gd name="connsiteY6" fmla="*/ 329213 h 3855308"/>
              <a:gd name="connsiteX7" fmla="*/ 1204482 w 3132136"/>
              <a:gd name="connsiteY7" fmla="*/ 0 h 38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2136" h="3855308">
                <a:moveTo>
                  <a:pt x="1204482" y="0"/>
                </a:moveTo>
                <a:cubicBezTo>
                  <a:pt x="2269096" y="0"/>
                  <a:pt x="3132136" y="863040"/>
                  <a:pt x="3132136" y="1927654"/>
                </a:cubicBezTo>
                <a:cubicBezTo>
                  <a:pt x="3132136" y="2992268"/>
                  <a:pt x="2269096" y="3855308"/>
                  <a:pt x="1204482" y="3855308"/>
                </a:cubicBezTo>
                <a:cubicBezTo>
                  <a:pt x="805252" y="3855308"/>
                  <a:pt x="434368" y="3733943"/>
                  <a:pt x="126712" y="3526095"/>
                </a:cubicBezTo>
                <a:lnTo>
                  <a:pt x="0" y="3431342"/>
                </a:lnTo>
                <a:lnTo>
                  <a:pt x="0" y="423967"/>
                </a:lnTo>
                <a:lnTo>
                  <a:pt x="126712" y="329213"/>
                </a:lnTo>
                <a:cubicBezTo>
                  <a:pt x="434368" y="121365"/>
                  <a:pt x="805252" y="0"/>
                  <a:pt x="1204482" y="0"/>
                </a:cubicBezTo>
                <a:close/>
              </a:path>
            </a:pathLst>
          </a:custGeom>
          <a:solidFill>
            <a:srgbClr val="1E74ED">
              <a:lumMod val="50000"/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48AA5C62-2D72-E449-9F5B-8C7F4E0CB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61244" y="468939"/>
            <a:ext cx="6081713" cy="599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24047-6B33-1340-8E76-38E97860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591" y="2253624"/>
            <a:ext cx="6748670" cy="2259842"/>
          </a:xfrm>
        </p:spPr>
        <p:txBody>
          <a:bodyPr anchor="b"/>
          <a:lstStyle>
            <a:lvl1pPr algn="l">
              <a:defRPr sz="4400" b="0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1FB2B-516B-F742-9A0E-EB031385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591" y="5237921"/>
            <a:ext cx="6748670" cy="1151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2095CDB-5736-F347-B33F-21AD85D65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8591" y="4638593"/>
            <a:ext cx="1927638" cy="47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Montserrat" pitchFamily="2" charset="77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Mês / Ano</a:t>
            </a:r>
          </a:p>
        </p:txBody>
      </p:sp>
    </p:spTree>
    <p:extLst>
      <p:ext uri="{BB962C8B-B14F-4D97-AF65-F5344CB8AC3E}">
        <p14:creationId xmlns:p14="http://schemas.microsoft.com/office/powerpoint/2010/main" val="31214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0">
            <a:extLst>
              <a:ext uri="{FF2B5EF4-FFF2-40B4-BE49-F238E27FC236}">
                <a16:creationId xmlns:a16="http://schemas.microsoft.com/office/drawing/2014/main" id="{2E0D1FEE-6688-094C-90BA-CC74496077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-419100"/>
            <a:ext cx="6137275" cy="774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8">
            <a:extLst>
              <a:ext uri="{FF2B5EF4-FFF2-40B4-BE49-F238E27FC236}">
                <a16:creationId xmlns:a16="http://schemas.microsoft.com/office/drawing/2014/main" id="{9712DB44-99E1-B849-BE26-FF3463FE26D4}"/>
              </a:ext>
            </a:extLst>
          </p:cNvPr>
          <p:cNvSpPr/>
          <p:nvPr userDrawn="1"/>
        </p:nvSpPr>
        <p:spPr>
          <a:xfrm>
            <a:off x="6096000" y="-620713"/>
            <a:ext cx="6813550" cy="7605713"/>
          </a:xfrm>
          <a:custGeom>
            <a:avLst/>
            <a:gdLst>
              <a:gd name="connsiteX0" fmla="*/ 524003 w 6813176"/>
              <a:gd name="connsiteY0" fmla="*/ 0 h 3299908"/>
              <a:gd name="connsiteX1" fmla="*/ 6813176 w 6813176"/>
              <a:gd name="connsiteY1" fmla="*/ 0 h 3299908"/>
              <a:gd name="connsiteX2" fmla="*/ 6813176 w 6813176"/>
              <a:gd name="connsiteY2" fmla="*/ 3299908 h 3299908"/>
              <a:gd name="connsiteX3" fmla="*/ 0 w 6813176"/>
              <a:gd name="connsiteY3" fmla="*/ 3299908 h 3299908"/>
              <a:gd name="connsiteX4" fmla="*/ 0 w 6813176"/>
              <a:gd name="connsiteY4" fmla="*/ 524003 h 3299908"/>
              <a:gd name="connsiteX5" fmla="*/ 524003 w 6813176"/>
              <a:gd name="connsiteY5" fmla="*/ 0 h 32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3176" h="3299908">
                <a:moveTo>
                  <a:pt x="524003" y="0"/>
                </a:moveTo>
                <a:lnTo>
                  <a:pt x="6813176" y="0"/>
                </a:lnTo>
                <a:lnTo>
                  <a:pt x="6813176" y="3299908"/>
                </a:lnTo>
                <a:lnTo>
                  <a:pt x="0" y="3299908"/>
                </a:lnTo>
                <a:lnTo>
                  <a:pt x="0" y="524003"/>
                </a:lnTo>
                <a:cubicBezTo>
                  <a:pt x="0" y="234604"/>
                  <a:pt x="234604" y="0"/>
                  <a:pt x="524003" y="0"/>
                </a:cubicBezTo>
                <a:close/>
              </a:path>
            </a:pathLst>
          </a:custGeom>
          <a:gradFill>
            <a:gsLst>
              <a:gs pos="0">
                <a:srgbClr val="2328F9"/>
              </a:gs>
              <a:gs pos="100000">
                <a:srgbClr val="A704D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3F24A-D0CA-C040-92F5-47A801E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6" y="2789298"/>
            <a:ext cx="4401486" cy="1279404"/>
          </a:xfrm>
        </p:spPr>
        <p:txBody>
          <a:bodyPr anchor="ctr"/>
          <a:lstStyle>
            <a:lvl1pPr>
              <a:defRPr sz="3600" b="0" i="0">
                <a:solidFill>
                  <a:schemeClr val="tx1"/>
                </a:solidFill>
                <a:latin typeface="Montserrat Medium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40AD8-0D76-DC4F-B8C2-8AFC303F5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pPr/>
              <a:t>‹#›</a:t>
            </a:fld>
            <a:endParaRPr lang="en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90FF0E-685E-D043-B262-882FC29F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7288" y="1101725"/>
            <a:ext cx="4705350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56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3D9-9A49-6D47-8B8C-D64B99C8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DD5-C4D6-2640-ADDA-D776B552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5" y="1825625"/>
            <a:ext cx="11366973" cy="4351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2F03-2ADF-134D-B8E8-44EF43FA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77A3-9995-1144-8835-06E12B2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800" y="6356349"/>
            <a:ext cx="756258" cy="365125"/>
          </a:xfrm>
        </p:spPr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D34144-6DE0-614B-B184-781E92C48F0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14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6C0F-27D9-5142-9103-C87242CD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5" y="1834100"/>
            <a:ext cx="5544000" cy="365125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FF94-8E1E-034E-B3EE-781B279F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086" y="2365913"/>
            <a:ext cx="5543999" cy="38237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026F6-C631-B646-AD80-0ABA97B8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917" y="1834101"/>
            <a:ext cx="5544000" cy="365126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21960-340B-9341-B36F-46281D1E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1916" y="2365913"/>
            <a:ext cx="5543997" cy="38237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C1AF3-C73E-1C43-B5DB-9DB387B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</a:t>
            </a:r>
          </a:p>
          <a:p>
            <a:r>
              <a:rPr lang="en-US"/>
              <a:t>
</a:t>
            </a:r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EAD3-FDBC-824E-999C-176CFBA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0D7AAD-4549-BA48-BC9F-BAD5575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63C2AD0-574D-F943-88AB-783DE34D914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6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6C0F-27D9-5142-9103-C87242CD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5" y="1869073"/>
            <a:ext cx="3600000" cy="365125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FF94-8E1E-034E-B3EE-781B279F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086" y="2386853"/>
            <a:ext cx="3600000" cy="383778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026F6-C631-B646-AD80-0ABA97B8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5997" y="1869073"/>
            <a:ext cx="3600000" cy="365126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21960-340B-9341-B36F-46281D1E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95996" y="2386853"/>
            <a:ext cx="3600000" cy="383778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C1AF3-C73E-1C43-B5DB-9DB387B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EAD3-FDBC-824E-999C-176CFBA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0D7AAD-4549-BA48-BC9F-BAD5575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63C2AD0-574D-F943-88AB-783DE34D914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348D0F8-65D8-704E-BE88-B9CC6BA6EB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5913" y="1869073"/>
            <a:ext cx="3600000" cy="365126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4E4689F-4E7E-DC4A-8DFA-7EB0ADA3AC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912" y="2386853"/>
            <a:ext cx="3600000" cy="38237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6796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F12F-451C-CF4A-9926-184AEAEA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2DA1-29DC-5548-A3A7-FD7417B9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CF3D-0853-6B4A-A141-317E54F2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19F9C3-51E1-2D4C-B5B3-AAF7713E2B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68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722B-890C-554A-A39E-57E1DA97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4B3A-DD54-854D-AEF6-83B5542F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EAE8F-2D11-284C-842E-C6140960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882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A98357-7ECE-764D-AF0F-D62335AD30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328F9"/>
              </a:gs>
              <a:gs pos="100000">
                <a:srgbClr val="A704D9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62DA2C25-3BC9-BA43-AC6C-6020B523944C}"/>
              </a:ext>
            </a:extLst>
          </p:cNvPr>
          <p:cNvSpPr/>
          <p:nvPr userDrawn="1"/>
        </p:nvSpPr>
        <p:spPr>
          <a:xfrm>
            <a:off x="3472587" y="246654"/>
            <a:ext cx="8670925" cy="6858000"/>
          </a:xfrm>
          <a:custGeom>
            <a:avLst/>
            <a:gdLst>
              <a:gd name="connsiteX0" fmla="*/ 1194934 w 8670713"/>
              <a:gd name="connsiteY0" fmla="*/ 0 h 6858000"/>
              <a:gd name="connsiteX1" fmla="*/ 8670713 w 8670713"/>
              <a:gd name="connsiteY1" fmla="*/ 0 h 6858000"/>
              <a:gd name="connsiteX2" fmla="*/ 8670713 w 8670713"/>
              <a:gd name="connsiteY2" fmla="*/ 6858000 h 6858000"/>
              <a:gd name="connsiteX3" fmla="*/ 1194934 w 8670713"/>
              <a:gd name="connsiteY3" fmla="*/ 6858000 h 6858000"/>
              <a:gd name="connsiteX4" fmla="*/ 1097319 w 8670713"/>
              <a:gd name="connsiteY4" fmla="*/ 6733784 h 6858000"/>
              <a:gd name="connsiteX5" fmla="*/ 0 w 8670713"/>
              <a:gd name="connsiteY5" fmla="*/ 3429000 h 6858000"/>
              <a:gd name="connsiteX6" fmla="*/ 1097319 w 8670713"/>
              <a:gd name="connsiteY6" fmla="*/ 1242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0713" h="6858000">
                <a:moveTo>
                  <a:pt x="1194934" y="0"/>
                </a:moveTo>
                <a:lnTo>
                  <a:pt x="8670713" y="0"/>
                </a:lnTo>
                <a:lnTo>
                  <a:pt x="8670713" y="6858000"/>
                </a:lnTo>
                <a:lnTo>
                  <a:pt x="1194934" y="6858000"/>
                </a:lnTo>
                <a:lnTo>
                  <a:pt x="1097319" y="6733784"/>
                </a:lnTo>
                <a:cubicBezTo>
                  <a:pt x="408133" y="5812232"/>
                  <a:pt x="0" y="4668279"/>
                  <a:pt x="0" y="3429000"/>
                </a:cubicBezTo>
                <a:cubicBezTo>
                  <a:pt x="0" y="2189722"/>
                  <a:pt x="408133" y="1045768"/>
                  <a:pt x="1097319" y="124217"/>
                </a:cubicBezTo>
                <a:close/>
              </a:path>
            </a:pathLst>
          </a:custGeom>
          <a:solidFill>
            <a:srgbClr val="1E74ED">
              <a:lumMod val="50000"/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Freeform: Shape 40">
            <a:extLst>
              <a:ext uri="{FF2B5EF4-FFF2-40B4-BE49-F238E27FC236}">
                <a16:creationId xmlns:a16="http://schemas.microsoft.com/office/drawing/2014/main" id="{BADC7363-FF4E-C54B-AB43-1909912C1EC9}"/>
              </a:ext>
            </a:extLst>
          </p:cNvPr>
          <p:cNvSpPr/>
          <p:nvPr userDrawn="1"/>
        </p:nvSpPr>
        <p:spPr>
          <a:xfrm rot="10800000">
            <a:off x="9059863" y="1501775"/>
            <a:ext cx="3132137" cy="3854450"/>
          </a:xfrm>
          <a:custGeom>
            <a:avLst/>
            <a:gdLst>
              <a:gd name="connsiteX0" fmla="*/ 1204482 w 3132136"/>
              <a:gd name="connsiteY0" fmla="*/ 0 h 3855308"/>
              <a:gd name="connsiteX1" fmla="*/ 3132136 w 3132136"/>
              <a:gd name="connsiteY1" fmla="*/ 1927654 h 3855308"/>
              <a:gd name="connsiteX2" fmla="*/ 1204482 w 3132136"/>
              <a:gd name="connsiteY2" fmla="*/ 3855308 h 3855308"/>
              <a:gd name="connsiteX3" fmla="*/ 126712 w 3132136"/>
              <a:gd name="connsiteY3" fmla="*/ 3526095 h 3855308"/>
              <a:gd name="connsiteX4" fmla="*/ 0 w 3132136"/>
              <a:gd name="connsiteY4" fmla="*/ 3431342 h 3855308"/>
              <a:gd name="connsiteX5" fmla="*/ 0 w 3132136"/>
              <a:gd name="connsiteY5" fmla="*/ 423967 h 3855308"/>
              <a:gd name="connsiteX6" fmla="*/ 126712 w 3132136"/>
              <a:gd name="connsiteY6" fmla="*/ 329213 h 3855308"/>
              <a:gd name="connsiteX7" fmla="*/ 1204482 w 3132136"/>
              <a:gd name="connsiteY7" fmla="*/ 0 h 38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2136" h="3855308">
                <a:moveTo>
                  <a:pt x="1204482" y="0"/>
                </a:moveTo>
                <a:cubicBezTo>
                  <a:pt x="2269096" y="0"/>
                  <a:pt x="3132136" y="863040"/>
                  <a:pt x="3132136" y="1927654"/>
                </a:cubicBezTo>
                <a:cubicBezTo>
                  <a:pt x="3132136" y="2992268"/>
                  <a:pt x="2269096" y="3855308"/>
                  <a:pt x="1204482" y="3855308"/>
                </a:cubicBezTo>
                <a:cubicBezTo>
                  <a:pt x="805252" y="3855308"/>
                  <a:pt x="434368" y="3733943"/>
                  <a:pt x="126712" y="3526095"/>
                </a:cubicBezTo>
                <a:lnTo>
                  <a:pt x="0" y="3431342"/>
                </a:lnTo>
                <a:lnTo>
                  <a:pt x="0" y="423967"/>
                </a:lnTo>
                <a:lnTo>
                  <a:pt x="126712" y="329213"/>
                </a:lnTo>
                <a:cubicBezTo>
                  <a:pt x="434368" y="121365"/>
                  <a:pt x="805252" y="0"/>
                  <a:pt x="1204482" y="0"/>
                </a:cubicBezTo>
                <a:close/>
              </a:path>
            </a:pathLst>
          </a:custGeom>
          <a:solidFill>
            <a:srgbClr val="1E74ED">
              <a:lumMod val="50000"/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: Shape 68">
            <a:extLst>
              <a:ext uri="{FF2B5EF4-FFF2-40B4-BE49-F238E27FC236}">
                <a16:creationId xmlns:a16="http://schemas.microsoft.com/office/drawing/2014/main" id="{9417D569-B324-2E42-845A-5F45A193ACF0}"/>
              </a:ext>
            </a:extLst>
          </p:cNvPr>
          <p:cNvSpPr/>
          <p:nvPr userDrawn="1"/>
        </p:nvSpPr>
        <p:spPr>
          <a:xfrm>
            <a:off x="0" y="449263"/>
            <a:ext cx="4840288" cy="5959475"/>
          </a:xfrm>
          <a:custGeom>
            <a:avLst/>
            <a:gdLst>
              <a:gd name="connsiteX0" fmla="*/ 1204482 w 3132136"/>
              <a:gd name="connsiteY0" fmla="*/ 0 h 3855308"/>
              <a:gd name="connsiteX1" fmla="*/ 3132136 w 3132136"/>
              <a:gd name="connsiteY1" fmla="*/ 1927654 h 3855308"/>
              <a:gd name="connsiteX2" fmla="*/ 1204482 w 3132136"/>
              <a:gd name="connsiteY2" fmla="*/ 3855308 h 3855308"/>
              <a:gd name="connsiteX3" fmla="*/ 126712 w 3132136"/>
              <a:gd name="connsiteY3" fmla="*/ 3526095 h 3855308"/>
              <a:gd name="connsiteX4" fmla="*/ 0 w 3132136"/>
              <a:gd name="connsiteY4" fmla="*/ 3431342 h 3855308"/>
              <a:gd name="connsiteX5" fmla="*/ 0 w 3132136"/>
              <a:gd name="connsiteY5" fmla="*/ 423967 h 3855308"/>
              <a:gd name="connsiteX6" fmla="*/ 126712 w 3132136"/>
              <a:gd name="connsiteY6" fmla="*/ 329213 h 3855308"/>
              <a:gd name="connsiteX7" fmla="*/ 1204482 w 3132136"/>
              <a:gd name="connsiteY7" fmla="*/ 0 h 38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2136" h="3855308">
                <a:moveTo>
                  <a:pt x="1204482" y="0"/>
                </a:moveTo>
                <a:cubicBezTo>
                  <a:pt x="2269096" y="0"/>
                  <a:pt x="3132136" y="863040"/>
                  <a:pt x="3132136" y="1927654"/>
                </a:cubicBezTo>
                <a:cubicBezTo>
                  <a:pt x="3132136" y="2992268"/>
                  <a:pt x="2269096" y="3855308"/>
                  <a:pt x="1204482" y="3855308"/>
                </a:cubicBezTo>
                <a:cubicBezTo>
                  <a:pt x="805252" y="3855308"/>
                  <a:pt x="434368" y="3733943"/>
                  <a:pt x="126712" y="3526095"/>
                </a:cubicBezTo>
                <a:lnTo>
                  <a:pt x="0" y="3431342"/>
                </a:lnTo>
                <a:lnTo>
                  <a:pt x="0" y="423967"/>
                </a:lnTo>
                <a:lnTo>
                  <a:pt x="126712" y="329213"/>
                </a:lnTo>
                <a:cubicBezTo>
                  <a:pt x="434368" y="121365"/>
                  <a:pt x="805252" y="0"/>
                  <a:pt x="1204482" y="0"/>
                </a:cubicBezTo>
                <a:close/>
              </a:path>
            </a:pathLst>
          </a:custGeom>
          <a:solidFill>
            <a:srgbClr val="1E74ED">
              <a:lumMod val="50000"/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48AA5C62-2D72-E449-9F5B-8C7F4E0CB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61244" y="468939"/>
            <a:ext cx="6081713" cy="599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24047-6B33-1340-8E76-38E97860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591" y="2253624"/>
            <a:ext cx="6748670" cy="2259842"/>
          </a:xfrm>
        </p:spPr>
        <p:txBody>
          <a:bodyPr anchor="b"/>
          <a:lstStyle>
            <a:lvl1pPr algn="l">
              <a:defRPr sz="4400" b="0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1FB2B-516B-F742-9A0E-EB031385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591" y="5237921"/>
            <a:ext cx="6748670" cy="1151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2095CDB-5736-F347-B33F-21AD85D65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8591" y="4638593"/>
            <a:ext cx="1927638" cy="47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Montserrat" pitchFamily="2" charset="77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Mês / Ano</a:t>
            </a:r>
          </a:p>
        </p:txBody>
      </p:sp>
    </p:spTree>
    <p:extLst>
      <p:ext uri="{BB962C8B-B14F-4D97-AF65-F5344CB8AC3E}">
        <p14:creationId xmlns:p14="http://schemas.microsoft.com/office/powerpoint/2010/main" val="263858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3178" y="1664804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608456" y="1664804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313735" y="1664804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019014" y="1664804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724292" y="1664804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903178" y="3356992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608456" y="3356992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13735" y="3356992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7019014" y="3356992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8724292" y="3356992"/>
            <a:ext cx="1620837" cy="162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7ECC3D0-5278-4100-B9F6-BD2665D293F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737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7E735-2963-4086-B9C9-00010612EE5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1212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9270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78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8">
            <a:extLst>
              <a:ext uri="{FF2B5EF4-FFF2-40B4-BE49-F238E27FC236}">
                <a16:creationId xmlns:a16="http://schemas.microsoft.com/office/drawing/2014/main" id="{B848E23A-B891-8244-972E-42786CB1165D}"/>
              </a:ext>
            </a:extLst>
          </p:cNvPr>
          <p:cNvSpPr/>
          <p:nvPr userDrawn="1"/>
        </p:nvSpPr>
        <p:spPr>
          <a:xfrm flipH="1">
            <a:off x="1" y="0"/>
            <a:ext cx="2606022" cy="6858000"/>
          </a:xfrm>
          <a:custGeom>
            <a:avLst/>
            <a:gdLst>
              <a:gd name="connsiteX0" fmla="*/ 524003 w 6813176"/>
              <a:gd name="connsiteY0" fmla="*/ 0 h 3299908"/>
              <a:gd name="connsiteX1" fmla="*/ 6813176 w 6813176"/>
              <a:gd name="connsiteY1" fmla="*/ 0 h 3299908"/>
              <a:gd name="connsiteX2" fmla="*/ 6813176 w 6813176"/>
              <a:gd name="connsiteY2" fmla="*/ 3299908 h 3299908"/>
              <a:gd name="connsiteX3" fmla="*/ 0 w 6813176"/>
              <a:gd name="connsiteY3" fmla="*/ 3299908 h 3299908"/>
              <a:gd name="connsiteX4" fmla="*/ 0 w 6813176"/>
              <a:gd name="connsiteY4" fmla="*/ 524003 h 3299908"/>
              <a:gd name="connsiteX5" fmla="*/ 524003 w 6813176"/>
              <a:gd name="connsiteY5" fmla="*/ 0 h 32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3176" h="3299908">
                <a:moveTo>
                  <a:pt x="524003" y="0"/>
                </a:moveTo>
                <a:lnTo>
                  <a:pt x="6813176" y="0"/>
                </a:lnTo>
                <a:lnTo>
                  <a:pt x="6813176" y="3299908"/>
                </a:lnTo>
                <a:lnTo>
                  <a:pt x="0" y="3299908"/>
                </a:lnTo>
                <a:lnTo>
                  <a:pt x="0" y="524003"/>
                </a:lnTo>
                <a:cubicBezTo>
                  <a:pt x="0" y="234604"/>
                  <a:pt x="234604" y="0"/>
                  <a:pt x="524003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49FB19-5F40-9B41-B2C1-2E57F50CD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252" y="3792253"/>
            <a:ext cx="9269259" cy="1422669"/>
          </a:xfrm>
        </p:spPr>
        <p:txBody>
          <a:bodyPr anchor="b"/>
          <a:lstStyle>
            <a:lvl1pPr algn="l">
              <a:defRPr sz="4400" b="0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6B4AA1B-8505-274A-8AD8-A7933E85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8252" y="5939379"/>
            <a:ext cx="9269259" cy="837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3C1B3C4-F243-A24F-B701-303BF05EA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252" y="5340050"/>
            <a:ext cx="3125744" cy="47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Mês / Ano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1FC0BF-C586-E34A-B590-858691F13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162" y="4868101"/>
            <a:ext cx="1917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3D9-9A49-6D47-8B8C-D64B99C8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DD5-C4D6-2640-ADDA-D776B552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5" y="1825625"/>
            <a:ext cx="11366973" cy="4351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2F03-2ADF-134D-B8E8-44EF43FA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77A3-9995-1144-8835-06E12B2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800" y="6356349"/>
            <a:ext cx="756258" cy="365125"/>
          </a:xfrm>
        </p:spPr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D34144-6DE0-614B-B184-781E92C48F0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06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A51BEFE5-FA7E-6E4D-9F54-3304750CECA4}"/>
              </a:ext>
            </a:extLst>
          </p:cNvPr>
          <p:cNvSpPr txBox="1">
            <a:spLocks noChangeArrowheads="1" noTextEdit="1"/>
          </p:cNvSpPr>
          <p:nvPr userDrawn="1"/>
        </p:nvSpPr>
        <p:spPr bwMode="auto">
          <a:xfrm>
            <a:off x="-4763" y="1588"/>
            <a:ext cx="4379913" cy="68564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21C724-22F0-3F42-BB81-F9DD6F8C10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763" y="12695"/>
            <a:ext cx="437991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25400" tIns="25400" rIns="25400" bIns="254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Montserrat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Montserrat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ontserrat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9pPr>
          </a:lstStyle>
          <a:p>
            <a:pPr algn="ctr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600">
              <a:solidFill>
                <a:srgbClr val="FFFFFF"/>
              </a:solidFill>
              <a:latin typeface="Helvetica Light" pitchFamily="34" charset="0"/>
              <a:cs typeface="Open Sans" pitchFamily="34" charset="0"/>
              <a:sym typeface="Helvetica Light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BD3F1C4-8CB4-7443-95E2-F3251A61A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58638" y="1412875"/>
            <a:ext cx="374650" cy="544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25400" tIns="25400" rIns="25400" bIns="254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Montserrat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Montserrat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ontserrat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9pPr>
          </a:lstStyle>
          <a:p>
            <a:pPr algn="ctr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600">
              <a:solidFill>
                <a:srgbClr val="FFFFFF"/>
              </a:solidFill>
              <a:latin typeface="Helvetica Light" pitchFamily="34" charset="0"/>
              <a:cs typeface="Open Sans" pitchFamily="34" charset="0"/>
              <a:sym typeface="Helvetica Light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DA3D9-9A49-6D47-8B8C-D64B99C8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16" y="290514"/>
            <a:ext cx="3958225" cy="8624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47DEFC8-463C-7A49-9B8F-8673C60ED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71663" y="1289050"/>
            <a:ext cx="7540625" cy="556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Montserrat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Montserrat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ontserrat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Montserrat" pitchFamily="2" charset="0"/>
              </a:defRPr>
            </a:lvl9pPr>
          </a:lstStyle>
          <a:p>
            <a:pPr algn="ctr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600">
              <a:solidFill>
                <a:srgbClr val="FFFFFF"/>
              </a:solidFill>
              <a:latin typeface="Helvetica Light" pitchFamily="34" charset="0"/>
              <a:cs typeface="Open Sans" pitchFamily="34" charset="0"/>
              <a:sym typeface="Helvetica Light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DD5-C4D6-2640-ADDA-D776B552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321" y="1430759"/>
            <a:ext cx="9733737" cy="47462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2F03-2ADF-134D-B8E8-44EF43FA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9320" y="6356350"/>
            <a:ext cx="8831695" cy="365125"/>
          </a:xfrm>
        </p:spPr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77A3-9995-1144-8835-06E12B2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800" y="6356349"/>
            <a:ext cx="756258" cy="365125"/>
          </a:xfrm>
        </p:spPr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719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6C0F-27D9-5142-9103-C87242CD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5" y="1834100"/>
            <a:ext cx="5544000" cy="365125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FF94-8E1E-034E-B3EE-781B279F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086" y="2365913"/>
            <a:ext cx="5543999" cy="38237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026F6-C631-B646-AD80-0ABA97B8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917" y="1834101"/>
            <a:ext cx="5544000" cy="365126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21960-340B-9341-B36F-46281D1E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1916" y="2365913"/>
            <a:ext cx="5543997" cy="38237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C1AF3-C73E-1C43-B5DB-9DB387B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EAD3-FDBC-824E-999C-176CFBA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0D7AAD-4549-BA48-BC9F-BAD5575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63C2AD0-574D-F943-88AB-783DE34D914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51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6C0F-27D9-5142-9103-C87242CD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5" y="1869073"/>
            <a:ext cx="3600000" cy="365125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FF94-8E1E-034E-B3EE-781B279F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086" y="2386853"/>
            <a:ext cx="3600000" cy="383778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026F6-C631-B646-AD80-0ABA97B8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5997" y="1869073"/>
            <a:ext cx="3600000" cy="365126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21960-340B-9341-B36F-46281D1E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95996" y="2386853"/>
            <a:ext cx="3600000" cy="383778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C1AF3-C73E-1C43-B5DB-9DB387B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EAD3-FDBC-824E-999C-176CFBA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0D7AAD-4549-BA48-BC9F-BAD5575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63C2AD0-574D-F943-88AB-783DE34D914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348D0F8-65D8-704E-BE88-B9CC6BA6EB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5913" y="1869073"/>
            <a:ext cx="3600000" cy="365126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4E4689F-4E7E-DC4A-8DFA-7EB0ADA3AC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912" y="2386853"/>
            <a:ext cx="3600000" cy="38237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970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F12F-451C-CF4A-9926-184AEAEA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2DA1-29DC-5548-A3A7-FD7417B9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CF3D-0853-6B4A-A141-317E54F2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19F9C3-51E1-2D4C-B5B3-AAF7713E2B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6085" y="1249680"/>
            <a:ext cx="10699708" cy="487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bg1">
                    <a:lumMod val="50000"/>
                  </a:schemeClr>
                </a:solidFill>
                <a:latin typeface="Montserra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7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722B-890C-554A-A39E-57E1DA97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4B3A-DD54-854D-AEF6-83B5542F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‹#›</a:t>
            </a:fld>
            <a:endParaRPr lang="en-B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EAE8F-2D11-284C-842E-C6140960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90514"/>
            <a:ext cx="10699708" cy="8624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49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AAE01-B5EF-664A-882E-678670BE5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pPr/>
              <a:t>‹#›</a:t>
            </a:fld>
            <a:endParaRPr lang="en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4EFFA-237A-0A4F-B065-3D7199C8B6DC}"/>
              </a:ext>
            </a:extLst>
          </p:cNvPr>
          <p:cNvSpPr/>
          <p:nvPr userDrawn="1"/>
        </p:nvSpPr>
        <p:spPr>
          <a:xfrm>
            <a:off x="-384720" y="3511659"/>
            <a:ext cx="4151784" cy="3528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BR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6C41C-9D9D-D24C-B0CB-5D15AA590E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908300"/>
            <a:ext cx="6135688" cy="3949700"/>
            <a:chOff x="1" y="2907699"/>
            <a:chExt cx="6135905" cy="3950302"/>
          </a:xfrm>
        </p:grpSpPr>
        <p:sp>
          <p:nvSpPr>
            <p:cNvPr id="7" name="Freeform: Shape 58">
              <a:extLst>
                <a:ext uri="{FF2B5EF4-FFF2-40B4-BE49-F238E27FC236}">
                  <a16:creationId xmlns:a16="http://schemas.microsoft.com/office/drawing/2014/main" id="{9EBA4F5E-2DDC-8E40-B9BE-85FC5E9606E0}"/>
                </a:ext>
              </a:extLst>
            </p:cNvPr>
            <p:cNvSpPr/>
            <p:nvPr/>
          </p:nvSpPr>
          <p:spPr>
            <a:xfrm>
              <a:off x="2732186" y="2907699"/>
              <a:ext cx="946183" cy="946294"/>
            </a:xfrm>
            <a:custGeom>
              <a:avLst/>
              <a:gdLst>
                <a:gd name="connsiteX0" fmla="*/ 205930 w 205930"/>
                <a:gd name="connsiteY0" fmla="*/ 102965 h 205930"/>
                <a:gd name="connsiteX1" fmla="*/ 102965 w 205930"/>
                <a:gd name="connsiteY1" fmla="*/ 205931 h 205930"/>
                <a:gd name="connsiteX2" fmla="*/ 0 w 205930"/>
                <a:gd name="connsiteY2" fmla="*/ 102965 h 205930"/>
                <a:gd name="connsiteX3" fmla="*/ 102965 w 205930"/>
                <a:gd name="connsiteY3" fmla="*/ 0 h 205930"/>
                <a:gd name="connsiteX4" fmla="*/ 205930 w 205930"/>
                <a:gd name="connsiteY4" fmla="*/ 102965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30" h="205930">
                  <a:moveTo>
                    <a:pt x="205930" y="102965"/>
                  </a:moveTo>
                  <a:cubicBezTo>
                    <a:pt x="205930" y="159831"/>
                    <a:pt x="159831" y="205931"/>
                    <a:pt x="102965" y="205931"/>
                  </a:cubicBezTo>
                  <a:cubicBezTo>
                    <a:pt x="46099" y="205931"/>
                    <a:pt x="0" y="159831"/>
                    <a:pt x="0" y="102965"/>
                  </a:cubicBezTo>
                  <a:cubicBezTo>
                    <a:pt x="0" y="46099"/>
                    <a:pt x="46099" y="0"/>
                    <a:pt x="102965" y="0"/>
                  </a:cubicBezTo>
                  <a:cubicBezTo>
                    <a:pt x="159831" y="0"/>
                    <a:pt x="205930" y="46099"/>
                    <a:pt x="205930" y="102965"/>
                  </a:cubicBezTo>
                  <a:close/>
                </a:path>
              </a:pathLst>
            </a:custGeom>
            <a:gradFill>
              <a:gsLst>
                <a:gs pos="0">
                  <a:srgbClr val="2328F9"/>
                </a:gs>
                <a:gs pos="100000">
                  <a:srgbClr val="A704D9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8" name="Freeform: Shape 65">
              <a:extLst>
                <a:ext uri="{FF2B5EF4-FFF2-40B4-BE49-F238E27FC236}">
                  <a16:creationId xmlns:a16="http://schemas.microsoft.com/office/drawing/2014/main" id="{471192C9-1F5B-DC48-BBDC-8D596F79A688}"/>
                </a:ext>
              </a:extLst>
            </p:cNvPr>
            <p:cNvSpPr/>
            <p:nvPr/>
          </p:nvSpPr>
          <p:spPr>
            <a:xfrm>
              <a:off x="44453" y="3249064"/>
              <a:ext cx="4080019" cy="3608937"/>
            </a:xfrm>
            <a:custGeom>
              <a:avLst/>
              <a:gdLst>
                <a:gd name="connsiteX0" fmla="*/ 1259281 w 4079188"/>
                <a:gd name="connsiteY0" fmla="*/ 0 h 3609531"/>
                <a:gd name="connsiteX1" fmla="*/ 2511112 w 4079188"/>
                <a:gd name="connsiteY1" fmla="*/ 1123058 h 3609531"/>
                <a:gd name="connsiteX2" fmla="*/ 2620175 w 4079188"/>
                <a:gd name="connsiteY2" fmla="*/ 1957029 h 3609531"/>
                <a:gd name="connsiteX3" fmla="*/ 3047678 w 4079188"/>
                <a:gd name="connsiteY3" fmla="*/ 2565866 h 3609531"/>
                <a:gd name="connsiteX4" fmla="*/ 3589932 w 4079188"/>
                <a:gd name="connsiteY4" fmla="*/ 2846192 h 3609531"/>
                <a:gd name="connsiteX5" fmla="*/ 4079188 w 4079188"/>
                <a:gd name="connsiteY5" fmla="*/ 3569785 h 3609531"/>
                <a:gd name="connsiteX6" fmla="*/ 4077180 w 4079188"/>
                <a:gd name="connsiteY6" fmla="*/ 3609531 h 3609531"/>
                <a:gd name="connsiteX7" fmla="*/ 2489673 w 4079188"/>
                <a:gd name="connsiteY7" fmla="*/ 3609531 h 3609531"/>
                <a:gd name="connsiteX8" fmla="*/ 2370948 w 4079188"/>
                <a:gd name="connsiteY8" fmla="*/ 3252224 h 3609531"/>
                <a:gd name="connsiteX9" fmla="*/ 1831757 w 4079188"/>
                <a:gd name="connsiteY9" fmla="*/ 2734935 h 3609531"/>
                <a:gd name="connsiteX10" fmla="*/ 892667 w 4079188"/>
                <a:gd name="connsiteY10" fmla="*/ 2464247 h 3609531"/>
                <a:gd name="connsiteX11" fmla="*/ 0 w 4079188"/>
                <a:gd name="connsiteY11" fmla="*/ 1259280 h 3609531"/>
                <a:gd name="connsiteX12" fmla="*/ 1259281 w 4079188"/>
                <a:gd name="connsiteY12" fmla="*/ 0 h 360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9188" h="3609531">
                  <a:moveTo>
                    <a:pt x="1259281" y="0"/>
                  </a:moveTo>
                  <a:cubicBezTo>
                    <a:pt x="1908410" y="0"/>
                    <a:pt x="2442782" y="491450"/>
                    <a:pt x="2511112" y="1123058"/>
                  </a:cubicBezTo>
                  <a:lnTo>
                    <a:pt x="2620175" y="1957029"/>
                  </a:lnTo>
                  <a:cubicBezTo>
                    <a:pt x="2654342" y="2217647"/>
                    <a:pt x="2814215" y="2445412"/>
                    <a:pt x="3047678" y="2565866"/>
                  </a:cubicBezTo>
                  <a:lnTo>
                    <a:pt x="3589932" y="2846192"/>
                  </a:lnTo>
                  <a:cubicBezTo>
                    <a:pt x="3876830" y="2961385"/>
                    <a:pt x="4079625" y="3241712"/>
                    <a:pt x="4079188" y="3569785"/>
                  </a:cubicBezTo>
                  <a:lnTo>
                    <a:pt x="4077180" y="3609531"/>
                  </a:lnTo>
                  <a:lnTo>
                    <a:pt x="2489673" y="3609531"/>
                  </a:lnTo>
                  <a:lnTo>
                    <a:pt x="2370948" y="3252224"/>
                  </a:lnTo>
                  <a:cubicBezTo>
                    <a:pt x="2287287" y="3001682"/>
                    <a:pt x="2085807" y="2808084"/>
                    <a:pt x="1831757" y="2734935"/>
                  </a:cubicBezTo>
                  <a:lnTo>
                    <a:pt x="892667" y="2464247"/>
                  </a:lnTo>
                  <a:cubicBezTo>
                    <a:pt x="376252" y="2307437"/>
                    <a:pt x="0" y="1827378"/>
                    <a:pt x="0" y="1259280"/>
                  </a:cubicBezTo>
                  <a:cubicBezTo>
                    <a:pt x="0" y="563720"/>
                    <a:pt x="563720" y="0"/>
                    <a:pt x="1259281" y="0"/>
                  </a:cubicBezTo>
                  <a:close/>
                </a:path>
              </a:pathLst>
            </a:custGeom>
            <a:gradFill>
              <a:gsLst>
                <a:gs pos="0">
                  <a:srgbClr val="2328F9"/>
                </a:gs>
                <a:gs pos="100000">
                  <a:srgbClr val="A704D9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9" name="Freeform: Shape 60">
              <a:extLst>
                <a:ext uri="{FF2B5EF4-FFF2-40B4-BE49-F238E27FC236}">
                  <a16:creationId xmlns:a16="http://schemas.microsoft.com/office/drawing/2014/main" id="{2E507708-1139-5048-879C-15D11B756F45}"/>
                </a:ext>
              </a:extLst>
            </p:cNvPr>
            <p:cNvSpPr/>
            <p:nvPr/>
          </p:nvSpPr>
          <p:spPr>
            <a:xfrm>
              <a:off x="3837125" y="4198534"/>
              <a:ext cx="2298781" cy="2453061"/>
            </a:xfrm>
            <a:custGeom>
              <a:avLst/>
              <a:gdLst>
                <a:gd name="connsiteX0" fmla="*/ 390715 w 499968"/>
                <a:gd name="connsiteY0" fmla="*/ 231172 h 533495"/>
                <a:gd name="connsiteX1" fmla="*/ 390715 w 499968"/>
                <a:gd name="connsiteY1" fmla="*/ 231172 h 533495"/>
                <a:gd name="connsiteX2" fmla="*/ 275558 w 499968"/>
                <a:gd name="connsiteY2" fmla="*/ 198025 h 533495"/>
                <a:gd name="connsiteX3" fmla="*/ 209455 w 499968"/>
                <a:gd name="connsiteY3" fmla="*/ 134588 h 533495"/>
                <a:gd name="connsiteX4" fmla="*/ 187071 w 499968"/>
                <a:gd name="connsiteY4" fmla="*/ 67247 h 533495"/>
                <a:gd name="connsiteX5" fmla="*/ 187071 w 499968"/>
                <a:gd name="connsiteY5" fmla="*/ 67247 h 533495"/>
                <a:gd name="connsiteX6" fmla="*/ 186023 w 499968"/>
                <a:gd name="connsiteY6" fmla="*/ 64008 h 533495"/>
                <a:gd name="connsiteX7" fmla="*/ 185928 w 499968"/>
                <a:gd name="connsiteY7" fmla="*/ 64103 h 533495"/>
                <a:gd name="connsiteX8" fmla="*/ 95726 w 499968"/>
                <a:gd name="connsiteY8" fmla="*/ 0 h 533495"/>
                <a:gd name="connsiteX9" fmla="*/ 0 w 499968"/>
                <a:gd name="connsiteY9" fmla="*/ 95726 h 533495"/>
                <a:gd name="connsiteX10" fmla="*/ 60008 w 499968"/>
                <a:gd name="connsiteY10" fmla="*/ 184499 h 533495"/>
                <a:gd name="connsiteX11" fmla="*/ 59912 w 499968"/>
                <a:gd name="connsiteY11" fmla="*/ 184595 h 533495"/>
                <a:gd name="connsiteX12" fmla="*/ 126397 w 499968"/>
                <a:gd name="connsiteY12" fmla="*/ 218885 h 533495"/>
                <a:gd name="connsiteX13" fmla="*/ 178784 w 499968"/>
                <a:gd name="connsiteY13" fmla="*/ 293561 h 533495"/>
                <a:gd name="connsiteX14" fmla="*/ 192119 w 499968"/>
                <a:gd name="connsiteY14" fmla="*/ 395859 h 533495"/>
                <a:gd name="connsiteX15" fmla="*/ 192119 w 499968"/>
                <a:gd name="connsiteY15" fmla="*/ 395859 h 533495"/>
                <a:gd name="connsiteX16" fmla="*/ 345567 w 499968"/>
                <a:gd name="connsiteY16" fmla="*/ 533495 h 533495"/>
                <a:gd name="connsiteX17" fmla="*/ 499967 w 499968"/>
                <a:gd name="connsiteY17" fmla="*/ 379095 h 533495"/>
                <a:gd name="connsiteX18" fmla="*/ 390715 w 499968"/>
                <a:gd name="connsiteY18" fmla="*/ 231172 h 53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9968" h="533495">
                  <a:moveTo>
                    <a:pt x="390715" y="231172"/>
                  </a:moveTo>
                  <a:lnTo>
                    <a:pt x="390715" y="231172"/>
                  </a:lnTo>
                  <a:lnTo>
                    <a:pt x="275558" y="198025"/>
                  </a:lnTo>
                  <a:cubicBezTo>
                    <a:pt x="244411" y="189071"/>
                    <a:pt x="219742" y="165354"/>
                    <a:pt x="209455" y="134588"/>
                  </a:cubicBezTo>
                  <a:lnTo>
                    <a:pt x="187071" y="67247"/>
                  </a:lnTo>
                  <a:cubicBezTo>
                    <a:pt x="187071" y="67247"/>
                    <a:pt x="187071" y="67247"/>
                    <a:pt x="187071" y="67247"/>
                  </a:cubicBezTo>
                  <a:lnTo>
                    <a:pt x="186023" y="64008"/>
                  </a:lnTo>
                  <a:lnTo>
                    <a:pt x="185928" y="64103"/>
                  </a:lnTo>
                  <a:cubicBezTo>
                    <a:pt x="172879" y="26860"/>
                    <a:pt x="137446" y="0"/>
                    <a:pt x="95726" y="0"/>
                  </a:cubicBezTo>
                  <a:cubicBezTo>
                    <a:pt x="42863" y="0"/>
                    <a:pt x="0" y="42863"/>
                    <a:pt x="0" y="95726"/>
                  </a:cubicBezTo>
                  <a:cubicBezTo>
                    <a:pt x="0" y="136017"/>
                    <a:pt x="24860" y="170307"/>
                    <a:pt x="60008" y="184499"/>
                  </a:cubicBezTo>
                  <a:lnTo>
                    <a:pt x="59912" y="184595"/>
                  </a:lnTo>
                  <a:lnTo>
                    <a:pt x="126397" y="218885"/>
                  </a:lnTo>
                  <a:cubicBezTo>
                    <a:pt x="155067" y="233648"/>
                    <a:pt x="174593" y="261556"/>
                    <a:pt x="178784" y="293561"/>
                  </a:cubicBezTo>
                  <a:lnTo>
                    <a:pt x="192119" y="395859"/>
                  </a:lnTo>
                  <a:lnTo>
                    <a:pt x="192119" y="395859"/>
                  </a:lnTo>
                  <a:cubicBezTo>
                    <a:pt x="200501" y="473297"/>
                    <a:pt x="265938" y="533495"/>
                    <a:pt x="345567" y="533495"/>
                  </a:cubicBezTo>
                  <a:cubicBezTo>
                    <a:pt x="430816" y="533495"/>
                    <a:pt x="499967" y="464344"/>
                    <a:pt x="499967" y="379095"/>
                  </a:cubicBezTo>
                  <a:cubicBezTo>
                    <a:pt x="500253" y="309182"/>
                    <a:pt x="454057" y="250412"/>
                    <a:pt x="390715" y="231172"/>
                  </a:cubicBezTo>
                  <a:close/>
                </a:path>
              </a:pathLst>
            </a:custGeom>
            <a:gradFill>
              <a:gsLst>
                <a:gs pos="0">
                  <a:srgbClr val="2328F9"/>
                </a:gs>
                <a:gs pos="100000">
                  <a:srgbClr val="A704D9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0" name="Freeform: Shape 63">
              <a:extLst>
                <a:ext uri="{FF2B5EF4-FFF2-40B4-BE49-F238E27FC236}">
                  <a16:creationId xmlns:a16="http://schemas.microsoft.com/office/drawing/2014/main" id="{278AB8E4-F130-0149-809C-8BDAA7B8EC00}"/>
                </a:ext>
              </a:extLst>
            </p:cNvPr>
            <p:cNvSpPr/>
            <p:nvPr/>
          </p:nvSpPr>
          <p:spPr>
            <a:xfrm>
              <a:off x="1" y="5773574"/>
              <a:ext cx="331800" cy="862143"/>
            </a:xfrm>
            <a:custGeom>
              <a:avLst/>
              <a:gdLst>
                <a:gd name="connsiteX0" fmla="*/ 0 w 332269"/>
                <a:gd name="connsiteY0" fmla="*/ 0 h 862205"/>
                <a:gd name="connsiteX1" fmla="*/ 56320 w 332269"/>
                <a:gd name="connsiteY1" fmla="*/ 29128 h 862205"/>
                <a:gd name="connsiteX2" fmla="*/ 332269 w 332269"/>
                <a:gd name="connsiteY2" fmla="*/ 436917 h 862205"/>
                <a:gd name="connsiteX3" fmla="*/ 63405 w 332269"/>
                <a:gd name="connsiteY3" fmla="*/ 842521 h 862205"/>
                <a:gd name="connsiteX4" fmla="*/ 0 w 332269"/>
                <a:gd name="connsiteY4" fmla="*/ 862205 h 86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69" h="862205">
                  <a:moveTo>
                    <a:pt x="0" y="0"/>
                  </a:moveTo>
                  <a:lnTo>
                    <a:pt x="56320" y="29128"/>
                  </a:lnTo>
                  <a:cubicBezTo>
                    <a:pt x="217949" y="93954"/>
                    <a:pt x="332269" y="252075"/>
                    <a:pt x="332269" y="436917"/>
                  </a:cubicBezTo>
                  <a:cubicBezTo>
                    <a:pt x="332269" y="619240"/>
                    <a:pt x="221396" y="775691"/>
                    <a:pt x="63405" y="842521"/>
                  </a:cubicBezTo>
                  <a:lnTo>
                    <a:pt x="0" y="862205"/>
                  </a:lnTo>
                  <a:close/>
                </a:path>
              </a:pathLst>
            </a:custGeom>
            <a:gradFill>
              <a:gsLst>
                <a:gs pos="0">
                  <a:srgbClr val="2328F9"/>
                </a:gs>
                <a:gs pos="100000">
                  <a:srgbClr val="A704D9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A73A38AF-C19C-744C-8CE1-BF2A0475E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5688" y="1251817"/>
            <a:ext cx="5781261" cy="2259842"/>
          </a:xfrm>
        </p:spPr>
        <p:txBody>
          <a:bodyPr anchor="ctr"/>
          <a:lstStyle>
            <a:lvl1pPr algn="l">
              <a:defRPr sz="3600" b="0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6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FC69B-21B2-984D-A589-6F5A440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" y="290514"/>
            <a:ext cx="10718801" cy="862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9726-D29E-9541-BBD3-5BDC5ED87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086" y="6356350"/>
            <a:ext cx="1046493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F41D-6DDF-3248-8321-E1629FC5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6800" y="6356349"/>
            <a:ext cx="68911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7708BA6B-2D29-7643-BE5F-8D872EFFC01D}" type="slidenum">
              <a:rPr lang="en-BR" smtClean="0"/>
              <a:pPr/>
              <a:t>‹#›</a:t>
            </a:fld>
            <a:endParaRPr lang="en-BR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6FF33EE-E053-8D4B-BAE1-A228497792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4888" y="290513"/>
            <a:ext cx="5810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7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Montserrat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FC69B-21B2-984D-A589-6F5A440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" y="290514"/>
            <a:ext cx="10718801" cy="862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9726-D29E-9541-BBD3-5BDC5ED87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8274" y="6356350"/>
            <a:ext cx="947274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Read more: The ultimate OKR guide 
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F41D-6DDF-3248-8321-E1629FC5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6800" y="6356349"/>
            <a:ext cx="68911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7708BA6B-2D29-7643-BE5F-8D872EFFC01D}" type="slidenum">
              <a:rPr lang="en-BR" smtClean="0"/>
              <a:pPr/>
              <a:t>‹#›</a:t>
            </a:fld>
            <a:endParaRPr lang="en-BR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6FF33EE-E053-8D4B-BAE1-A228497792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4888" y="290513"/>
            <a:ext cx="5810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83" r:id="rId6"/>
    <p:sldLayoutId id="2147483686" r:id="rId7"/>
    <p:sldLayoutId id="214748368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Montserrat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Montserrat Extra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CCA64BC-31BB-3142-9A1C-4DBC3290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err="1">
                <a:latin typeface="Montserrat"/>
              </a:rPr>
              <a:t>Hackaton</a:t>
            </a:r>
            <a:r>
              <a:rPr lang="pt-BR" sz="3600">
                <a:latin typeface="Montserrat"/>
              </a:rPr>
              <a:t>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17D99-916B-D14D-98C6-2986AB633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8591" y="4638593"/>
            <a:ext cx="3255388" cy="634051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pt-BR">
                <a:latin typeface="Montserrat"/>
                <a:cs typeface="Segoe UI"/>
              </a:rPr>
              <a:t>Desafio Hiperstream</a:t>
            </a:r>
            <a:endParaRPr lang="en-BR">
              <a:latin typeface="Montserra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120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Hackathon Mackenzie</a:t>
            </a:r>
            <a:r>
              <a:rPr lang="pt-BR"/>
              <a:t> 2024, Desafio Hiperstream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0"/>
            <a:ext cx="11582400" cy="422552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0"/>
            <a:ext cx="5587999" cy="422552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1488246"/>
            <a:ext cx="5587999" cy="3536161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Bem-vindo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 </a:t>
            </a:r>
            <a:r>
              <a:rPr sz="1733" b="1" err="1">
                <a:solidFill>
                  <a:srgbClr val="616161"/>
                </a:solidFill>
                <a:latin typeface="Proxima Nova"/>
              </a:rPr>
              <a:t>ao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 </a:t>
            </a:r>
            <a:r>
              <a:rPr sz="1733" b="1" err="1">
                <a:solidFill>
                  <a:srgbClr val="616161"/>
                </a:solidFill>
                <a:latin typeface="Proxima Nova"/>
              </a:rPr>
              <a:t>Evento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Este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evento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é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um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ponto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de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encontro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para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inovação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desenvolvimento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de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habilidades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em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tecnologia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,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onde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conectamos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talentos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Mackenzie com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líderes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de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engenharia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da Hiper. Este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ano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,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estamos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prontos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para um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desafio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emocionante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 e </a:t>
            </a:r>
            <a:r>
              <a:rPr lang="en-US" sz="1733" err="1">
                <a:solidFill>
                  <a:srgbClr val="616161"/>
                </a:solidFill>
                <a:latin typeface="Proxima Nova"/>
              </a:rPr>
              <a:t>inovador</a:t>
            </a:r>
            <a:r>
              <a:rPr lang="en-US" sz="1733">
                <a:solidFill>
                  <a:srgbClr val="616161"/>
                </a:solidFill>
                <a:latin typeface="Proxima Nova"/>
              </a:rPr>
              <a:t>!</a:t>
            </a:r>
            <a:endParaRPr sz="1733">
              <a:solidFill>
                <a:srgbClr val="616161"/>
              </a:solidFill>
              <a:latin typeface="Proxima Nova"/>
            </a:endParaRP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Participação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Aberto</a:t>
            </a:r>
            <a:r>
              <a:rPr sz="1733">
                <a:solidFill>
                  <a:srgbClr val="616161"/>
                </a:solidFill>
                <a:latin typeface="Proxima Nova"/>
              </a:rPr>
              <a:t> 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todos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os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estudantes</a:t>
            </a:r>
            <a:r>
              <a:rPr sz="1733">
                <a:solidFill>
                  <a:srgbClr val="616161"/>
                </a:solidFill>
                <a:latin typeface="Proxima Nova"/>
              </a:rPr>
              <a:t> da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universidade</a:t>
            </a:r>
            <a:r>
              <a:rPr sz="1733">
                <a:solidFill>
                  <a:srgbClr val="616161"/>
                </a:solidFill>
                <a:latin typeface="Proxima Nova"/>
              </a:rPr>
              <a:t> Mackenzie,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proporcionando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uma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plataforma</a:t>
            </a:r>
            <a:r>
              <a:rPr sz="1733">
                <a:solidFill>
                  <a:srgbClr val="616161"/>
                </a:solidFill>
                <a:latin typeface="Proxima Nova"/>
              </a:rPr>
              <a:t> para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demonstrar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habilidades</a:t>
            </a:r>
            <a:r>
              <a:rPr sz="1733">
                <a:solidFill>
                  <a:srgbClr val="616161"/>
                </a:solidFill>
                <a:latin typeface="Proxima Nova"/>
              </a:rPr>
              <a:t> 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adquirir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novos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conhecimentos</a:t>
            </a:r>
            <a:r>
              <a:rPr sz="1733">
                <a:solidFill>
                  <a:srgbClr val="616161"/>
                </a:solidFill>
                <a:latin typeface="Proxima Nova"/>
              </a:rPr>
              <a:t>.</a:t>
            </a:r>
          </a:p>
          <a:p>
            <a:endParaRPr sz="1733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9201" y="2011560"/>
            <a:ext cx="5587999" cy="422552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pic>
        <p:nvPicPr>
          <p:cNvPr id="14" name="Picture 13" descr="A screenshot of a cellphone&#10;&#10;Description automatically generated">
            <a:extLst>
              <a:ext uri="{FF2B5EF4-FFF2-40B4-BE49-F238E27FC236}">
                <a16:creationId xmlns:a16="http://schemas.microsoft.com/office/drawing/2014/main" id="{1C512AFE-4A4B-86F2-E052-E61ECF95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04" y="1280776"/>
            <a:ext cx="4956312" cy="4956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Agenda do Hackathon Mackenzie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1"/>
            <a:ext cx="11582400" cy="4000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1"/>
            <a:ext cx="5587999" cy="4000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1375279"/>
            <a:ext cx="5587999" cy="4669868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165" indent="-121285">
              <a:spcAft>
                <a:spcPts val="1067"/>
              </a:spcAft>
              <a:buSzPct val="100000"/>
              <a:buFont typeface="Arial"/>
              <a:buChar char="•"/>
            </a:pPr>
            <a:r>
              <a:rPr sz="1700" b="1">
                <a:solidFill>
                  <a:srgbClr val="616161"/>
                </a:solidFill>
                <a:latin typeface="Proxima Nova"/>
              </a:rPr>
              <a:t>Segunda-</a:t>
            </a:r>
            <a:r>
              <a:rPr sz="1700" b="1" err="1">
                <a:solidFill>
                  <a:srgbClr val="616161"/>
                </a:solidFill>
                <a:latin typeface="Proxima Nova"/>
              </a:rPr>
              <a:t>feira</a:t>
            </a:r>
            <a:r>
              <a:rPr sz="1700" b="1">
                <a:solidFill>
                  <a:srgbClr val="616161"/>
                </a:solidFill>
                <a:latin typeface="Proxima Nova"/>
              </a:rPr>
              <a:t>:</a:t>
            </a:r>
            <a:r>
              <a:rPr sz="1700">
                <a:solidFill>
                  <a:srgbClr val="616161"/>
                </a:solidFill>
                <a:latin typeface="Proxima Nova"/>
              </a:rPr>
              <a:t> 16:00 - 18:00: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Apresentação</a:t>
            </a:r>
            <a:r>
              <a:rPr sz="1700">
                <a:solidFill>
                  <a:srgbClr val="616161"/>
                </a:solidFill>
                <a:latin typeface="Proxima Nova"/>
              </a:rPr>
              <a:t> do Case no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Auditório</a:t>
            </a:r>
            <a:r>
              <a:rPr sz="1700">
                <a:solidFill>
                  <a:srgbClr val="616161"/>
                </a:solidFill>
                <a:latin typeface="Proxima Nova"/>
              </a:rPr>
              <a:t> da Apple FCI,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presencial</a:t>
            </a:r>
            <a:r>
              <a:rPr sz="1700">
                <a:solidFill>
                  <a:srgbClr val="616161"/>
                </a:solidFill>
                <a:latin typeface="Proxima Nova"/>
              </a:rPr>
              <a:t>.</a:t>
            </a:r>
            <a:endParaRPr lang="pt-BR" sz="1700"/>
          </a:p>
          <a:p>
            <a:pPr marL="304165" lvl="1" indent="-121285">
              <a:spcBef>
                <a:spcPts val="1600"/>
              </a:spcBef>
              <a:buSzPct val="100000"/>
              <a:buFont typeface="Arial"/>
              <a:buChar char="•"/>
            </a:pPr>
            <a:r>
              <a:rPr sz="1700" b="1" err="1">
                <a:solidFill>
                  <a:srgbClr val="616161"/>
                </a:solidFill>
                <a:latin typeface="Proxima Nova"/>
              </a:rPr>
              <a:t>Terça</a:t>
            </a:r>
            <a:r>
              <a:rPr sz="1700" b="1">
                <a:solidFill>
                  <a:srgbClr val="616161"/>
                </a:solidFill>
                <a:latin typeface="Proxima Nova"/>
              </a:rPr>
              <a:t> a Quinta:</a:t>
            </a:r>
            <a:r>
              <a:rPr sz="1700">
                <a:solidFill>
                  <a:srgbClr val="616161"/>
                </a:solidFill>
                <a:latin typeface="Proxima Nova"/>
              </a:rPr>
              <a:t> 15:00 - 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17:00 e 19:00 – 20:00: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Mentorias</a:t>
            </a:r>
            <a:r>
              <a:rPr sz="1700">
                <a:solidFill>
                  <a:srgbClr val="616161"/>
                </a:solidFill>
                <a:latin typeface="Proxima Nova"/>
              </a:rPr>
              <a:t> da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Hiperstream</a:t>
            </a:r>
            <a:r>
              <a:rPr sz="1700">
                <a:solidFill>
                  <a:srgbClr val="616161"/>
                </a:solidFill>
                <a:latin typeface="Proxima Nova"/>
              </a:rPr>
              <a:t>,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em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lotes</a:t>
            </a:r>
            <a:r>
              <a:rPr sz="1700">
                <a:solidFill>
                  <a:srgbClr val="616161"/>
                </a:solidFill>
                <a:latin typeface="Proxima Nova"/>
              </a:rPr>
              <a:t> de 30 min para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grupos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 (link do </a:t>
            </a:r>
            <a:r>
              <a:rPr lang="pt-BR" sz="1700" err="1">
                <a:solidFill>
                  <a:srgbClr val="616161"/>
                </a:solidFill>
                <a:latin typeface="Proxima Nova"/>
              </a:rPr>
              <a:t>discord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 no final da apresentação)</a:t>
            </a:r>
            <a:endParaRPr sz="1700">
              <a:solidFill>
                <a:srgbClr val="616161"/>
              </a:solidFill>
              <a:latin typeface="Proxima Nova"/>
            </a:endParaRPr>
          </a:p>
          <a:p>
            <a:pPr marL="304165" lvl="1" indent="-121285">
              <a:spcBef>
                <a:spcPts val="1600"/>
              </a:spcBef>
              <a:buSzPct val="100000"/>
              <a:buFont typeface="Arial"/>
              <a:buChar char="•"/>
            </a:pPr>
            <a:r>
              <a:rPr sz="1700" b="1">
                <a:solidFill>
                  <a:srgbClr val="616161"/>
                </a:solidFill>
                <a:latin typeface="Proxima Nova"/>
              </a:rPr>
              <a:t>Quinta-</a:t>
            </a:r>
            <a:r>
              <a:rPr sz="1700" b="1" err="1">
                <a:solidFill>
                  <a:srgbClr val="616161"/>
                </a:solidFill>
                <a:latin typeface="Proxima Nova"/>
              </a:rPr>
              <a:t>feira</a:t>
            </a:r>
            <a:r>
              <a:rPr sz="1700" b="1">
                <a:solidFill>
                  <a:srgbClr val="616161"/>
                </a:solidFill>
                <a:latin typeface="Proxima Nova"/>
              </a:rPr>
              <a:t>: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Até</a:t>
            </a:r>
            <a:r>
              <a:rPr sz="1700">
                <a:solidFill>
                  <a:srgbClr val="616161"/>
                </a:solidFill>
                <a:latin typeface="Proxima Nova"/>
              </a:rPr>
              <a:t> 23:59: Entrega dos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desafios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pelos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alunos</a:t>
            </a:r>
            <a:r>
              <a:rPr sz="1700">
                <a:solidFill>
                  <a:srgbClr val="616161"/>
                </a:solidFill>
                <a:latin typeface="Proxima Nova"/>
              </a:rPr>
              <a:t>,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incluindo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vídeo</a:t>
            </a:r>
            <a:r>
              <a:rPr sz="1700">
                <a:solidFill>
                  <a:srgbClr val="616161"/>
                </a:solidFill>
                <a:latin typeface="Proxima Nova"/>
              </a:rPr>
              <a:t> de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apresentação</a:t>
            </a:r>
            <a:r>
              <a:rPr sz="1700">
                <a:solidFill>
                  <a:srgbClr val="616161"/>
                </a:solidFill>
                <a:latin typeface="Proxima Nova"/>
              </a:rPr>
              <a:t> e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código</a:t>
            </a:r>
            <a:r>
              <a:rPr sz="170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304165" lvl="1" indent="-121285">
              <a:spcBef>
                <a:spcPts val="1600"/>
              </a:spcBef>
              <a:buSzPct val="100000"/>
              <a:buFont typeface="Arial"/>
              <a:buChar char="•"/>
            </a:pPr>
            <a:r>
              <a:rPr sz="1700" b="1" err="1">
                <a:solidFill>
                  <a:srgbClr val="616161"/>
                </a:solidFill>
                <a:latin typeface="Proxima Nova"/>
              </a:rPr>
              <a:t>Sexta-feira</a:t>
            </a:r>
            <a:r>
              <a:rPr sz="1700" b="1">
                <a:solidFill>
                  <a:srgbClr val="616161"/>
                </a:solidFill>
                <a:latin typeface="Proxima Nova"/>
              </a:rPr>
              <a:t>:</a:t>
            </a:r>
            <a:r>
              <a:rPr sz="1700">
                <a:solidFill>
                  <a:srgbClr val="616161"/>
                </a:solidFill>
                <a:latin typeface="Proxima Nova"/>
              </a:rPr>
              <a:t> 09:00 - 13:00: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Avaliação</a:t>
            </a:r>
            <a:r>
              <a:rPr sz="1700">
                <a:solidFill>
                  <a:srgbClr val="616161"/>
                </a:solidFill>
                <a:latin typeface="Proxima Nova"/>
              </a:rPr>
              <a:t> e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definição</a:t>
            </a:r>
            <a:r>
              <a:rPr sz="1700">
                <a:solidFill>
                  <a:srgbClr val="616161"/>
                </a:solidFill>
                <a:latin typeface="Proxima Nova"/>
              </a:rPr>
              <a:t> dos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primeiros</a:t>
            </a:r>
            <a:r>
              <a:rPr sz="1700">
                <a:solidFill>
                  <a:srgbClr val="616161"/>
                </a:solidFill>
                <a:latin typeface="Proxima Nova"/>
              </a:rPr>
              <a:t> e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segundos</a:t>
            </a:r>
            <a:r>
              <a:rPr sz="1700">
                <a:solidFill>
                  <a:srgbClr val="616161"/>
                </a:solidFill>
                <a:latin typeface="Proxima Nova"/>
              </a:rPr>
              <a:t>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colocados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.</a:t>
            </a:r>
            <a:endParaRPr sz="1700">
              <a:solidFill>
                <a:srgbClr val="616161"/>
              </a:solidFill>
              <a:latin typeface="Proxima Nova"/>
            </a:endParaRPr>
          </a:p>
          <a:p>
            <a:pPr marL="304165" lvl="1" indent="-121285">
              <a:spcBef>
                <a:spcPts val="1600"/>
              </a:spcBef>
              <a:buSzPct val="100000"/>
              <a:buFont typeface="Arial"/>
              <a:buChar char="•"/>
            </a:pPr>
            <a:r>
              <a:rPr sz="1700" b="1" err="1">
                <a:solidFill>
                  <a:srgbClr val="616161"/>
                </a:solidFill>
                <a:latin typeface="Proxima Nova"/>
              </a:rPr>
              <a:t>Sexta-feira</a:t>
            </a:r>
            <a:r>
              <a:rPr sz="1700" b="1">
                <a:solidFill>
                  <a:srgbClr val="616161"/>
                </a:solidFill>
                <a:latin typeface="Proxima Nova"/>
              </a:rPr>
              <a:t>:</a:t>
            </a:r>
            <a:r>
              <a:rPr sz="1700">
                <a:solidFill>
                  <a:srgbClr val="616161"/>
                </a:solidFill>
                <a:latin typeface="Proxima Nova"/>
              </a:rPr>
              <a:t> A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partir</a:t>
            </a:r>
            <a:r>
              <a:rPr sz="1700">
                <a:solidFill>
                  <a:srgbClr val="616161"/>
                </a:solidFill>
                <a:latin typeface="Proxima Nova"/>
              </a:rPr>
              <a:t> de 19:00: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Solenidade</a:t>
            </a:r>
            <a:r>
              <a:rPr sz="1700">
                <a:solidFill>
                  <a:srgbClr val="616161"/>
                </a:solidFill>
                <a:latin typeface="Proxima Nova"/>
              </a:rPr>
              <a:t> de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Premiação</a:t>
            </a:r>
            <a:r>
              <a:rPr sz="1700">
                <a:solidFill>
                  <a:srgbClr val="616161"/>
                </a:solidFill>
                <a:latin typeface="Proxima Nova"/>
              </a:rPr>
              <a:t> no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Auditório</a:t>
            </a:r>
            <a:r>
              <a:rPr sz="1700">
                <a:solidFill>
                  <a:srgbClr val="616161"/>
                </a:solidFill>
                <a:latin typeface="Proxima Nova"/>
              </a:rPr>
              <a:t> Ruy Barbosa, </a:t>
            </a:r>
            <a:r>
              <a:rPr sz="1700" err="1">
                <a:solidFill>
                  <a:srgbClr val="616161"/>
                </a:solidFill>
                <a:latin typeface="Proxima Nova"/>
              </a:rPr>
              <a:t>presencial</a:t>
            </a:r>
            <a:r>
              <a:rPr sz="1700">
                <a:solidFill>
                  <a:srgbClr val="616161"/>
                </a:solidFill>
                <a:latin typeface="Proxima Nova"/>
              </a:rPr>
              <a:t>.</a:t>
            </a:r>
          </a:p>
          <a:p>
            <a:endParaRPr sz="1733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9201" y="2011561"/>
            <a:ext cx="5587999" cy="4000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pic>
        <p:nvPicPr>
          <p:cNvPr id="10" name="Picture 9" descr="tmpd55mkb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2011560"/>
            <a:ext cx="5587999" cy="3145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 Desafio do Hackathon Mackenzie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1"/>
            <a:ext cx="11582400" cy="395128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1"/>
            <a:ext cx="5587999" cy="395128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2011560"/>
            <a:ext cx="5587999" cy="4008020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Objetivo do Desafio:</a:t>
            </a:r>
            <a:r>
              <a:rPr sz="1733">
                <a:solidFill>
                  <a:srgbClr val="616161"/>
                </a:solidFill>
                <a:latin typeface="Proxima Nova"/>
              </a:rPr>
              <a:t> Transformar dados tabulares em um mapa ou diagrama dinâmico que ilustre as conexões entre elementos, formando uma 'família de dados'.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Benefícios Esperados:</a:t>
            </a:r>
            <a:r>
              <a:rPr sz="1733">
                <a:solidFill>
                  <a:srgbClr val="616161"/>
                </a:solidFill>
                <a:latin typeface="Proxima Nova"/>
              </a:rPr>
              <a:t> Facilitar a análise e interpretação dos dados, permitindo a qualquer pessoa extrair insights valiosos e tomar decisões informadas, independente do nível técnico.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Visão do Projeto:</a:t>
            </a:r>
            <a:r>
              <a:rPr sz="1733">
                <a:solidFill>
                  <a:srgbClr val="616161"/>
                </a:solidFill>
                <a:latin typeface="Proxima Nova"/>
              </a:rPr>
              <a:t> Criar uma visualização tão clara das conexões entre os dados que a compreensão seja imediata, melhorando significativamente a acessibilidade e utilidade dos dados.</a:t>
            </a:r>
          </a:p>
          <a:p>
            <a:endParaRPr sz="1733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9201" y="2011561"/>
            <a:ext cx="5587999" cy="395128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B3F562B-6FC7-8178-DC57-AFA627C9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61" y="1652189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900">
                <a:latin typeface="Montserrat Light"/>
              </a:rPr>
              <a:t>Comunicação</a:t>
            </a:r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6299201" y="5256411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95504-B773-694B-F793-73F3A297514A}"/>
              </a:ext>
            </a:extLst>
          </p:cNvPr>
          <p:cNvSpPr txBox="1"/>
          <p:nvPr/>
        </p:nvSpPr>
        <p:spPr>
          <a:xfrm>
            <a:off x="721508" y="986108"/>
            <a:ext cx="7694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75" lvl="1">
              <a:spcBef>
                <a:spcPts val="1600"/>
              </a:spcBef>
              <a:buSzPct val="100000"/>
            </a:pPr>
            <a:r>
              <a:rPr lang="en-US" sz="1600" b="1">
                <a:solidFill>
                  <a:srgbClr val="616161"/>
                </a:solidFill>
                <a:latin typeface="Proxima Nova"/>
              </a:rPr>
              <a:t>Grupo Discord: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Tire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suas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dúvidas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e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interaja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com o time de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mentores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no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grupo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Discord: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759FBC13-C00D-C5E3-6A81-53F19A2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960865"/>
            <a:ext cx="371475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900">
                <a:latin typeface="Montserrat Light"/>
              </a:rPr>
              <a:t>Dados do Desafio 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299201" y="5256411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C67C771-6A32-4ED8-D424-0D549FF1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3" y="1766586"/>
            <a:ext cx="3571875" cy="3590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9964E-63E8-D517-3D5A-108A1F9FED73}"/>
              </a:ext>
            </a:extLst>
          </p:cNvPr>
          <p:cNvSpPr txBox="1"/>
          <p:nvPr/>
        </p:nvSpPr>
        <p:spPr>
          <a:xfrm>
            <a:off x="721508" y="986108"/>
            <a:ext cx="769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75" lvl="1">
              <a:spcBef>
                <a:spcPts val="1600"/>
              </a:spcBef>
              <a:buSzPct val="100000"/>
            </a:pPr>
            <a:r>
              <a:rPr lang="en-US" sz="1600" b="1" err="1">
                <a:solidFill>
                  <a:srgbClr val="616161"/>
                </a:solidFill>
                <a:latin typeface="Proxima Nova"/>
              </a:rPr>
              <a:t>Readme.md</a:t>
            </a:r>
            <a:r>
              <a:rPr lang="en-US" sz="1600" b="1">
                <a:solidFill>
                  <a:srgbClr val="616161"/>
                </a:solidFill>
                <a:latin typeface="Proxima Nova"/>
              </a:rPr>
              <a:t>: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Documentação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sobre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 o </a:t>
            </a:r>
            <a:r>
              <a:rPr lang="en-US" sz="1600" err="1">
                <a:solidFill>
                  <a:srgbClr val="616161"/>
                </a:solidFill>
                <a:latin typeface="Proxima Nova"/>
              </a:rPr>
              <a:t>desafio</a:t>
            </a:r>
            <a:r>
              <a:rPr lang="en-US" sz="1600">
                <a:solidFill>
                  <a:srgbClr val="616161"/>
                </a:solidFill>
                <a:latin typeface="Proxima Nov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666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900">
                <a:latin typeface="Montserrat Light"/>
              </a:rPr>
              <a:t>Entrega da Solução</a:t>
            </a:r>
            <a:endParaRPr lang="pt-BR" sz="290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EDBC6E39-0958-EE7D-68E9-3AB43154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275" y="1716769"/>
            <a:ext cx="5343546" cy="4617430"/>
          </a:xfrm>
        </p:spPr>
        <p:txBody>
          <a:bodyPr lIns="91440" tIns="45720" rIns="91440" bIns="4572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pt-BR" sz="1700">
                <a:solidFill>
                  <a:srgbClr val="616161"/>
                </a:solidFill>
                <a:latin typeface="Proxima Nova"/>
              </a:rPr>
              <a:t>Alguma ferramenta que permita publicação de projetos </a:t>
            </a:r>
            <a:r>
              <a:rPr lang="pt-BR" sz="1700" err="1">
                <a:solidFill>
                  <a:srgbClr val="616161"/>
                </a:solidFill>
                <a:latin typeface="Proxima Nova"/>
              </a:rPr>
              <a:t>git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 público. Ex. </a:t>
            </a:r>
            <a:r>
              <a:rPr lang="pt-BR" sz="1700" err="1">
                <a:solidFill>
                  <a:srgbClr val="616161"/>
                </a:solidFill>
                <a:latin typeface="Proxima Nova"/>
              </a:rPr>
              <a:t>Githup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, </a:t>
            </a:r>
            <a:r>
              <a:rPr lang="pt-BR" sz="1700" err="1">
                <a:solidFill>
                  <a:srgbClr val="616161"/>
                </a:solidFill>
                <a:latin typeface="Proxima Nova"/>
              </a:rPr>
              <a:t>Bitbucket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, </a:t>
            </a:r>
            <a:r>
              <a:rPr lang="pt-BR" sz="1700" err="1">
                <a:solidFill>
                  <a:srgbClr val="616161"/>
                </a:solidFill>
                <a:latin typeface="Proxima Nova"/>
              </a:rPr>
              <a:t>GitLab</a:t>
            </a:r>
            <a:r>
              <a:rPr lang="pt-BR" sz="1700">
                <a:solidFill>
                  <a:srgbClr val="616161"/>
                </a:solidFill>
                <a:latin typeface="Proxima Nova"/>
              </a:rPr>
              <a:t> e etc.</a:t>
            </a:r>
          </a:p>
          <a:p>
            <a:r>
              <a:rPr lang="pt-BR" sz="1700">
                <a:solidFill>
                  <a:srgbClr val="616161"/>
                </a:solidFill>
                <a:latin typeface="Proxima Nova"/>
              </a:rPr>
              <a:t>Caso a aplicação seja um executável oferecer o binário para Download no próprio Repositório GIT.</a:t>
            </a:r>
          </a:p>
          <a:p>
            <a:r>
              <a:rPr lang="pt-BR" sz="1700">
                <a:solidFill>
                  <a:srgbClr val="616161"/>
                </a:solidFill>
                <a:latin typeface="Proxima Nova"/>
              </a:rPr>
              <a:t>Caso as solução seja uma solução WEB publicar em algum ambiente gratuito para publicação. </a:t>
            </a:r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6299201" y="5256411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pic>
        <p:nvPicPr>
          <p:cNvPr id="3" name="Imagem 2" descr="Cover Image for Deploy: O que é, Como Fazer e Exemplos Práticos em 2023">
            <a:extLst>
              <a:ext uri="{FF2B5EF4-FFF2-40B4-BE49-F238E27FC236}">
                <a16:creationId xmlns:a16="http://schemas.microsoft.com/office/drawing/2014/main" id="{9D0BCFB1-16CA-7C2A-F131-32A6214C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1711512"/>
            <a:ext cx="4331593" cy="2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8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err="1"/>
              <a:t>Critérios</a:t>
            </a:r>
            <a:r>
              <a:t> de </a:t>
            </a:r>
            <a:r>
              <a:rPr err="1"/>
              <a:t>Avaliação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0"/>
            <a:ext cx="5587999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2011560"/>
            <a:ext cx="5587999" cy="4418389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Desempenho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Avaliação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da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eficiência</a:t>
            </a:r>
            <a:r>
              <a:rPr sz="1733">
                <a:solidFill>
                  <a:srgbClr val="616161"/>
                </a:solidFill>
                <a:latin typeface="Proxima Nova"/>
              </a:rPr>
              <a:t> 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eficácia</a:t>
            </a:r>
            <a:r>
              <a:rPr sz="1733">
                <a:solidFill>
                  <a:srgbClr val="616161"/>
                </a:solidFill>
                <a:latin typeface="Proxima Nova"/>
              </a:rPr>
              <a:t> da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solução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em</a:t>
            </a:r>
            <a:r>
              <a:rPr sz="1733">
                <a:solidFill>
                  <a:srgbClr val="616161"/>
                </a:solidFill>
                <a:latin typeface="Proxima Nova"/>
              </a:rPr>
              <a:t> resolver o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problema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proposto</a:t>
            </a:r>
            <a:r>
              <a:rPr sz="1733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Desenho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 de </a:t>
            </a:r>
            <a:r>
              <a:rPr sz="1733" b="1" err="1">
                <a:solidFill>
                  <a:srgbClr val="616161"/>
                </a:solidFill>
                <a:latin typeface="Proxima Nova"/>
              </a:rPr>
              <a:t>Arquitetura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Qualidade</a:t>
            </a:r>
            <a:r>
              <a:rPr sz="1733">
                <a:solidFill>
                  <a:srgbClr val="616161"/>
                </a:solidFill>
                <a:latin typeface="Proxima Nova"/>
              </a:rPr>
              <a:t> 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adequação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da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arquitetura</a:t>
            </a:r>
            <a:r>
              <a:rPr sz="1733">
                <a:solidFill>
                  <a:srgbClr val="616161"/>
                </a:solidFill>
                <a:latin typeface="Proxima Nova"/>
              </a:rPr>
              <a:t> d</a:t>
            </a:r>
            <a:r>
              <a:rPr lang="pt-BR" sz="1733">
                <a:solidFill>
                  <a:srgbClr val="616161"/>
                </a:solidFill>
                <a:latin typeface="Proxima Nova"/>
              </a:rPr>
              <a:t>a solução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propost</a:t>
            </a:r>
            <a:r>
              <a:rPr lang="pt-BR" sz="1733">
                <a:solidFill>
                  <a:srgbClr val="616161"/>
                </a:solidFill>
                <a:latin typeface="Proxima Nova"/>
              </a:rPr>
              <a:t>a</a:t>
            </a:r>
            <a:r>
              <a:rPr sz="1733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Documentação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Clareza</a:t>
            </a:r>
            <a:r>
              <a:rPr sz="1733">
                <a:solidFill>
                  <a:srgbClr val="616161"/>
                </a:solidFill>
                <a:latin typeface="Proxima Nova"/>
              </a:rPr>
              <a:t>,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completude</a:t>
            </a:r>
            <a:r>
              <a:rPr sz="1733">
                <a:solidFill>
                  <a:srgbClr val="616161"/>
                </a:solidFill>
                <a:latin typeface="Proxima Nova"/>
              </a:rPr>
              <a:t> 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qualidade</a:t>
            </a:r>
            <a:r>
              <a:rPr sz="1733">
                <a:solidFill>
                  <a:srgbClr val="616161"/>
                </a:solidFill>
                <a:latin typeface="Proxima Nova"/>
              </a:rPr>
              <a:t> da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documentação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fornecida</a:t>
            </a:r>
            <a:r>
              <a:rPr sz="1733">
                <a:solidFill>
                  <a:srgbClr val="616161"/>
                </a:solidFill>
                <a:latin typeface="Proxima Nova"/>
              </a:rPr>
              <a:t>,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facilitando</a:t>
            </a:r>
            <a:r>
              <a:rPr sz="1733">
                <a:solidFill>
                  <a:srgbClr val="616161"/>
                </a:solidFill>
                <a:latin typeface="Proxima Nova"/>
              </a:rPr>
              <a:t> 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compreensão</a:t>
            </a:r>
            <a:r>
              <a:rPr sz="1733">
                <a:solidFill>
                  <a:srgbClr val="616161"/>
                </a:solidFill>
                <a:latin typeface="Proxima Nova"/>
              </a:rPr>
              <a:t> 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uso</a:t>
            </a:r>
            <a:r>
              <a:rPr sz="1733">
                <a:solidFill>
                  <a:srgbClr val="616161"/>
                </a:solidFill>
                <a:latin typeface="Proxima Nova"/>
              </a:rPr>
              <a:t> da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solução</a:t>
            </a:r>
            <a:r>
              <a:rPr sz="1733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Qualidade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 do Código: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Legibilidade</a:t>
            </a:r>
            <a:r>
              <a:rPr sz="1733">
                <a:solidFill>
                  <a:srgbClr val="616161"/>
                </a:solidFill>
                <a:latin typeface="Proxima Nova"/>
              </a:rPr>
              <a:t>,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organização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padrões</a:t>
            </a:r>
            <a:r>
              <a:rPr sz="1733">
                <a:solidFill>
                  <a:srgbClr val="616161"/>
                </a:solidFill>
                <a:latin typeface="Proxima Nova"/>
              </a:rPr>
              <a:t> de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codificação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adotados</a:t>
            </a:r>
            <a:r>
              <a:rPr sz="1733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err="1">
                <a:solidFill>
                  <a:srgbClr val="616161"/>
                </a:solidFill>
                <a:latin typeface="Proxima Nova"/>
              </a:rPr>
              <a:t>Usabilidade</a:t>
            </a:r>
            <a:r>
              <a:rPr sz="1733" b="1">
                <a:solidFill>
                  <a:srgbClr val="616161"/>
                </a:solidFill>
                <a:latin typeface="Proxima Nova"/>
              </a:rPr>
              <a:t>: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Facilidade</a:t>
            </a:r>
            <a:r>
              <a:rPr sz="1733">
                <a:solidFill>
                  <a:srgbClr val="616161"/>
                </a:solidFill>
                <a:latin typeface="Proxima Nova"/>
              </a:rPr>
              <a:t> de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uso</a:t>
            </a:r>
            <a:r>
              <a:rPr sz="1733">
                <a:solidFill>
                  <a:srgbClr val="616161"/>
                </a:solidFill>
                <a:latin typeface="Proxima Nova"/>
              </a:rPr>
              <a:t> e 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experiência</a:t>
            </a:r>
            <a:r>
              <a:rPr sz="1733">
                <a:solidFill>
                  <a:srgbClr val="616161"/>
                </a:solidFill>
                <a:latin typeface="Proxima Nova"/>
              </a:rPr>
              <a:t> do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usuário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na</a:t>
            </a:r>
            <a:r>
              <a:rPr sz="1733">
                <a:solidFill>
                  <a:srgbClr val="616161"/>
                </a:solidFill>
                <a:latin typeface="Proxima Nova"/>
              </a:rPr>
              <a:t>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interação</a:t>
            </a:r>
            <a:r>
              <a:rPr sz="1733">
                <a:solidFill>
                  <a:srgbClr val="616161"/>
                </a:solidFill>
                <a:latin typeface="Proxima Nova"/>
              </a:rPr>
              <a:t> com a </a:t>
            </a:r>
            <a:r>
              <a:rPr sz="1733" err="1">
                <a:solidFill>
                  <a:srgbClr val="616161"/>
                </a:solidFill>
                <a:latin typeface="Proxima Nova"/>
              </a:rPr>
              <a:t>solução</a:t>
            </a:r>
            <a:r>
              <a:rPr sz="1733">
                <a:solidFill>
                  <a:srgbClr val="616161"/>
                </a:solidFill>
                <a:latin typeface="Proxima Nova"/>
              </a:rPr>
              <a:t>.</a:t>
            </a:r>
          </a:p>
          <a:p>
            <a:endParaRPr sz="1733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9201" y="2011560"/>
            <a:ext cx="5587999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pic>
        <p:nvPicPr>
          <p:cNvPr id="10" name="Picture 9" descr="tmpk7o04w9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2011560"/>
            <a:ext cx="5587999" cy="3145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9B7BC-5CE3-70D4-344E-B5341BCA4E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08BA6B-2D29-7643-BE5F-8D872EFFC01D}" type="slidenum">
              <a:rPr lang="en-BR" smtClean="0"/>
              <a:t>9</a:t>
            </a:fld>
            <a:endParaRPr lang="en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993162-18B1-2BE5-AB9F-28685069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3047200"/>
            <a:ext cx="5289461" cy="763600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chemeClr val="accent2"/>
                </a:solidFill>
              </a:rPr>
              <a:t>Obrigado e Boa Sorte!</a:t>
            </a: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75893"/>
      </p:ext>
    </p:extLst>
  </p:cSld>
  <p:clrMapOvr>
    <a:masterClrMapping/>
  </p:clrMapOvr>
</p:sld>
</file>

<file path=ppt/theme/theme1.xml><?xml version="1.0" encoding="utf-8"?>
<a:theme xmlns:a="http://schemas.openxmlformats.org/drawingml/2006/main" name="Hiperstream">
  <a:themeElements>
    <a:clrScheme name="Hiperstream">
      <a:dk1>
        <a:srgbClr val="000000"/>
      </a:dk1>
      <a:lt1>
        <a:srgbClr val="FFFFFF"/>
      </a:lt1>
      <a:dk2>
        <a:srgbClr val="2F323D"/>
      </a:dk2>
      <a:lt2>
        <a:srgbClr val="E7E6E6"/>
      </a:lt2>
      <a:accent1>
        <a:srgbClr val="617DFC"/>
      </a:accent1>
      <a:accent2>
        <a:srgbClr val="D7237D"/>
      </a:accent2>
      <a:accent3>
        <a:srgbClr val="3CE8A5"/>
      </a:accent3>
      <a:accent4>
        <a:srgbClr val="70C8E5"/>
      </a:accent4>
      <a:accent5>
        <a:srgbClr val="D868FE"/>
      </a:accent5>
      <a:accent6>
        <a:srgbClr val="8D5EFF"/>
      </a:accent6>
      <a:hlink>
        <a:srgbClr val="195BFF"/>
      </a:hlink>
      <a:folHlink>
        <a:srgbClr val="4FFF59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iperstream">
  <a:themeElements>
    <a:clrScheme name="Hiperstream">
      <a:dk1>
        <a:srgbClr val="000000"/>
      </a:dk1>
      <a:lt1>
        <a:srgbClr val="FFFFFF"/>
      </a:lt1>
      <a:dk2>
        <a:srgbClr val="2F323D"/>
      </a:dk2>
      <a:lt2>
        <a:srgbClr val="E7E6E6"/>
      </a:lt2>
      <a:accent1>
        <a:srgbClr val="617DFC"/>
      </a:accent1>
      <a:accent2>
        <a:srgbClr val="D7237D"/>
      </a:accent2>
      <a:accent3>
        <a:srgbClr val="3CE8A5"/>
      </a:accent3>
      <a:accent4>
        <a:srgbClr val="70C8E5"/>
      </a:accent4>
      <a:accent5>
        <a:srgbClr val="D868FE"/>
      </a:accent5>
      <a:accent6>
        <a:srgbClr val="8D5EFF"/>
      </a:accent6>
      <a:hlink>
        <a:srgbClr val="195BFF"/>
      </a:hlink>
      <a:folHlink>
        <a:srgbClr val="4FFF59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930833f1-d2ba-422e-a401-285de42c400e">
      <UserInfo>
        <DisplayName>Danilo Pecorari</DisplayName>
        <AccountId>16</AccountId>
        <AccountType/>
      </UserInfo>
      <UserInfo>
        <DisplayName>Bruno Moreira</DisplayName>
        <AccountId>85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285C51CF35A488B042AB8A40FCE2A" ma:contentTypeVersion="15" ma:contentTypeDescription="Crie um novo documento." ma:contentTypeScope="" ma:versionID="add4bed4c417973f714623cfcab99164">
  <xsd:schema xmlns:xsd="http://www.w3.org/2001/XMLSchema" xmlns:xs="http://www.w3.org/2001/XMLSchema" xmlns:p="http://schemas.microsoft.com/office/2006/metadata/properties" xmlns:ns1="http://schemas.microsoft.com/sharepoint/v3" xmlns:ns2="5ddbce84-b605-42d3-9c4a-a11af4a01002" xmlns:ns3="930833f1-d2ba-422e-a401-285de42c400e" targetNamespace="http://schemas.microsoft.com/office/2006/metadata/properties" ma:root="true" ma:fieldsID="f2026368543b2c839b154a038114c10b" ns1:_="" ns2:_="" ns3:_="">
    <xsd:import namespace="http://schemas.microsoft.com/sharepoint/v3"/>
    <xsd:import namespace="5ddbce84-b605-42d3-9c4a-a11af4a01002"/>
    <xsd:import namespace="930833f1-d2ba-422e-a401-285de42c4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bce84-b605-42d3-9c4a-a11af4a010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833f1-d2ba-422e-a401-285de42c40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BB386-2458-4096-BBFF-79E39A7340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DA198C-D82F-4955-A5B7-9374098D2969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930833f1-d2ba-422e-a401-285de42c400e"/>
  </ds:schemaRefs>
</ds:datastoreItem>
</file>

<file path=customXml/itemProps3.xml><?xml version="1.0" encoding="utf-8"?>
<ds:datastoreItem xmlns:ds="http://schemas.openxmlformats.org/officeDocument/2006/customXml" ds:itemID="{502398B1-F655-4F7C-9A22-1F00EEA64D9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5ddbce84-b605-42d3-9c4a-a11af4a01002"/>
    <ds:schemaRef ds:uri="930833f1-d2ba-422e-a401-285de42c40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Hiperstream</vt:lpstr>
      <vt:lpstr>1_Hiperstream</vt:lpstr>
      <vt:lpstr>Hackaton 2024</vt:lpstr>
      <vt:lpstr>Hackathon Mackenzie 2024, Desafio Hiperstream</vt:lpstr>
      <vt:lpstr>Agenda do Hackathon Mackenzie</vt:lpstr>
      <vt:lpstr>O Desafio do Hackathon Mackenzie</vt:lpstr>
      <vt:lpstr>Comunicação</vt:lpstr>
      <vt:lpstr>Dados do Desafio </vt:lpstr>
      <vt:lpstr>Entrega da Solução</vt:lpstr>
      <vt:lpstr>Critérios de Avaliação</vt:lpstr>
      <vt:lpstr>Obrigado e Boa Sorte!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Cravo</dc:creator>
  <cp:lastModifiedBy>Bruno Moreira</cp:lastModifiedBy>
  <cp:revision>2</cp:revision>
  <dcterms:created xsi:type="dcterms:W3CDTF">2021-07-21T14:12:13Z</dcterms:created>
  <dcterms:modified xsi:type="dcterms:W3CDTF">2024-04-22T19:11:49Z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0x010100F3C285C51CF35A488B042AB8A40FCE2A</vt:lpwstr>
  </property>
</Properties>
</file>