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4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54" d="100"/>
          <a:sy n="5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59819"/>
            <a:ext cx="10993549" cy="147501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Processamento de Linguagem Natural:</a:t>
            </a:r>
            <a:br>
              <a:rPr lang="pt-BR" dirty="0"/>
            </a:br>
            <a:r>
              <a:rPr lang="pt-BR" sz="2200" dirty="0"/>
              <a:t>Bag of Words, TF-IDF &amp; Word Embedding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2221255"/>
            <a:ext cx="11260667" cy="3310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8B708C-1D6D-870F-AFC8-9E598937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TF 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6629B-4FFD-4799-BDAE-F5274A47AC98}"/>
              </a:ext>
            </a:extLst>
          </p:cNvPr>
          <p:cNvSpPr txBox="1"/>
          <p:nvPr/>
        </p:nvSpPr>
        <p:spPr>
          <a:xfrm>
            <a:off x="7500730" y="6419826"/>
            <a:ext cx="5367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Landauer "Introduction to Latent Semantic Analysis"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21C8D-58B7-4EAA-9437-BFBED245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2054665"/>
            <a:ext cx="12136544" cy="3543795"/>
          </a:xfrm>
          <a:prstGeom prst="rect">
            <a:avLst/>
          </a:prstGeom>
        </p:spPr>
      </p:pic>
      <p:pic>
        <p:nvPicPr>
          <p:cNvPr id="8" name="Picture 2" descr="Cosine distance as vector distance function for k-means - Stack Overflow">
            <a:extLst>
              <a:ext uri="{FF2B5EF4-FFF2-40B4-BE49-F238E27FC236}">
                <a16:creationId xmlns:a16="http://schemas.microsoft.com/office/drawing/2014/main" id="{201ABAFF-A5D4-4D75-92B2-4D81D6BB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64" y="5438488"/>
            <a:ext cx="3990809" cy="79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8C791-CEA6-488F-A0AD-2B188F5F0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7630" y="1492689"/>
            <a:ext cx="3146480" cy="1878496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8F3C0-0619-4AAD-4CB5-58FC3BF85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12" y="5936785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0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O que podemos fazer com isso?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42F9C-B57D-48B8-B218-F356E32C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55322"/>
            <a:ext cx="7356861" cy="3394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4A761-F6BA-45D8-9E1D-6D886A0CE1A0}"/>
              </a:ext>
            </a:extLst>
          </p:cNvPr>
          <p:cNvSpPr txBox="1"/>
          <p:nvPr/>
        </p:nvSpPr>
        <p:spPr>
          <a:xfrm>
            <a:off x="8301529" y="2782929"/>
            <a:ext cx="37844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dirty="0">
                <a:solidFill>
                  <a:srgbClr val="212121"/>
                </a:solidFill>
                <a:latin typeface="Roboto"/>
              </a:rPr>
              <a:t>Classificação</a:t>
            </a:r>
            <a:endParaRPr lang="pt-BR" sz="2400" b="0" i="1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Clusterização</a:t>
            </a: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C00000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All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2C221-819A-AD4B-5AFE-0C61FBFA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5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O que podemos fazer com isso?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4A761-F6BA-45D8-9E1D-6D886A0CE1A0}"/>
              </a:ext>
            </a:extLst>
          </p:cNvPr>
          <p:cNvSpPr txBox="1"/>
          <p:nvPr/>
        </p:nvSpPr>
        <p:spPr>
          <a:xfrm>
            <a:off x="8301529" y="2782929"/>
            <a:ext cx="37844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dirty="0">
                <a:solidFill>
                  <a:srgbClr val="212121"/>
                </a:solidFill>
                <a:latin typeface="Roboto"/>
              </a:rPr>
              <a:t>Classificação</a:t>
            </a:r>
            <a:endParaRPr lang="pt-BR" sz="2400" b="0" i="1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Clusterização</a:t>
            </a: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C00000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All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4587E-F280-4136-95CB-24777571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3" y="2088113"/>
            <a:ext cx="6836681" cy="3440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91CF6-61B9-C7FF-8C0F-074DE1C8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1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Por que precisamos de um outro modelo?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4A761-F6BA-45D8-9E1D-6D886A0CE1A0}"/>
              </a:ext>
            </a:extLst>
          </p:cNvPr>
          <p:cNvSpPr txBox="1"/>
          <p:nvPr/>
        </p:nvSpPr>
        <p:spPr>
          <a:xfrm>
            <a:off x="581191" y="2213084"/>
            <a:ext cx="94374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dirty="0">
                <a:solidFill>
                  <a:srgbClr val="C00000"/>
                </a:solidFill>
                <a:latin typeface="Roboto"/>
              </a:rPr>
              <a:t>Problemas úteis vetores de </a:t>
            </a:r>
            <a:r>
              <a:rPr lang="pt-BR" sz="3600" b="1" dirty="0">
                <a:latin typeface="Roboto"/>
              </a:rPr>
              <a:t>dimensão de 50K </a:t>
            </a:r>
            <a:r>
              <a:rPr lang="pt-BR" sz="36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</a:t>
            </a:r>
            <a:r>
              <a:rPr lang="pt-BR" sz="3600" b="1" dirty="0">
                <a:latin typeface="Roboto"/>
              </a:rPr>
              <a:t> </a:t>
            </a:r>
            <a:endParaRPr lang="pt-BR" sz="2400" b="1" dirty="0"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C00000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600" b="1" dirty="0">
                <a:latin typeface="Roboto"/>
              </a:rPr>
              <a:t> </a:t>
            </a:r>
            <a:r>
              <a:rPr lang="pt-BR" sz="2400" b="1" dirty="0">
                <a:solidFill>
                  <a:srgbClr val="C00000"/>
                </a:solidFill>
                <a:latin typeface="Roboto"/>
              </a:rPr>
              <a:t>Word Embedding, Word2vec </a:t>
            </a:r>
            <a:r>
              <a:rPr lang="pt-BR" sz="3600" b="1" dirty="0">
                <a:latin typeface="Roboto"/>
              </a:rPr>
              <a:t>50, 100, ... 500 max </a:t>
            </a:r>
            <a:r>
              <a:rPr lang="pt-BR" sz="36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</a:t>
            </a:r>
            <a:r>
              <a:rPr lang="pt-BR" sz="3600" b="1" dirty="0">
                <a:solidFill>
                  <a:srgbClr val="C00000"/>
                </a:solidFill>
                <a:latin typeface="Roboto"/>
              </a:rPr>
              <a:t> </a:t>
            </a:r>
            <a:endParaRPr lang="pt-BR" sz="2400" b="1" i="0" dirty="0">
              <a:solidFill>
                <a:srgbClr val="C00000"/>
              </a:solidFill>
              <a:effectLst/>
              <a:latin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2E1FA-0BFD-FF5F-7C62-40EF23EE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8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WORD EMbedding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4A761-F6BA-45D8-9E1D-6D886A0CE1A0}"/>
              </a:ext>
            </a:extLst>
          </p:cNvPr>
          <p:cNvSpPr txBox="1"/>
          <p:nvPr/>
        </p:nvSpPr>
        <p:spPr>
          <a:xfrm>
            <a:off x="581190" y="2213084"/>
            <a:ext cx="108156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dirty="0">
                <a:solidFill>
                  <a:srgbClr val="C00000"/>
                </a:solidFill>
                <a:latin typeface="Roboto"/>
              </a:rPr>
              <a:t>Word Embedding, Word2vec </a:t>
            </a:r>
            <a:r>
              <a:rPr lang="pt-BR" sz="2400" b="1" dirty="0">
                <a:latin typeface="Roboto"/>
              </a:rPr>
              <a:t>50, 100, ... 500 max </a:t>
            </a:r>
            <a:r>
              <a:rPr lang="pt-BR" sz="24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</a:t>
            </a:r>
          </a:p>
          <a:p>
            <a:pPr algn="l"/>
            <a:r>
              <a:rPr lang="pt-BR" sz="24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 </a:t>
            </a:r>
            <a:r>
              <a:rPr lang="pt-BR" sz="2400" b="1" dirty="0">
                <a:latin typeface="Roboto"/>
                <a:sym typeface="Wingdings" panose="05000000000000000000" pitchFamily="2" charset="2"/>
              </a:rPr>
              <a:t>Contexto dos termos N-grams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1" i="0" dirty="0">
              <a:effectLst/>
              <a:latin typeface="Roboto"/>
              <a:sym typeface="Wingdings" panose="05000000000000000000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Roboto"/>
                <a:sym typeface="Wingdings" panose="05000000000000000000" pitchFamily="2" charset="2"/>
              </a:rPr>
              <a:t> EMBEDDING É APENAS UMA TÉCNICA DE FAZER UMA REPRESENTAÇÃO DE ALGO PRESERVANDO AS ESTRUTURAS (INFORMAÇÕES) DE INTERESSE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1" dirty="0">
              <a:latin typeface="Roboto"/>
              <a:sym typeface="Wingdings" panose="05000000000000000000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Roboto"/>
                <a:sym typeface="Wingdings" panose="05000000000000000000" pitchFamily="2" charset="2"/>
              </a:rPr>
              <a:t> DOCUMENTOS  </a:t>
            </a:r>
            <a:r>
              <a:rPr lang="pt-BR" sz="24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NEURAL NETWORK </a:t>
            </a:r>
            <a:r>
              <a:rPr lang="pt-BR" sz="2400" b="1" dirty="0">
                <a:latin typeface="Roboto"/>
                <a:sym typeface="Wingdings" panose="05000000000000000000" pitchFamily="2" charset="2"/>
              </a:rPr>
              <a:t> VECTOR DOC </a:t>
            </a:r>
            <a:endParaRPr lang="pt-BR" sz="2400" b="1" i="0" dirty="0">
              <a:effectLst/>
              <a:latin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13D52-AEBE-EDD1-5F5F-88D2E8A1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4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N-GRAMs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C0519-1949-4927-BA92-81833B71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65" y="2240310"/>
            <a:ext cx="6667270" cy="31616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18F000-CF17-9469-502C-141B6A4A6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6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Neural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B3F2C-DF80-4A9D-A944-F202C2FF9740}"/>
              </a:ext>
            </a:extLst>
          </p:cNvPr>
          <p:cNvSpPr txBox="1"/>
          <p:nvPr/>
        </p:nvSpPr>
        <p:spPr>
          <a:xfrm>
            <a:off x="689113" y="60306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http://playground.tensorflow.org/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F2A6D-2943-49C4-A5A5-C591FE24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54" y="1669372"/>
            <a:ext cx="7038622" cy="42423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CCC2E4-F843-E08B-3519-820A80EFA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2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Neural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B3F2C-DF80-4A9D-A944-F202C2FF9740}"/>
              </a:ext>
            </a:extLst>
          </p:cNvPr>
          <p:cNvSpPr txBox="1"/>
          <p:nvPr/>
        </p:nvSpPr>
        <p:spPr>
          <a:xfrm>
            <a:off x="689113" y="60306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http://playground.tensorflow.org/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3F37D-BA83-4707-BACC-37584AD5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89" y="1757295"/>
            <a:ext cx="7002552" cy="4260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751EEA-E63A-9DFC-FCA2-05A73414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2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EMBEDDING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605B5-3FC2-47DC-B911-B94A77AD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12" y="1550504"/>
            <a:ext cx="9516106" cy="5223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41A06B-59D7-166E-77CF-58F10239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5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EMBEDDING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445B4-86CE-4209-8441-5DB46B2E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54" y="1833772"/>
            <a:ext cx="7135221" cy="4344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CDB95B-D8EF-4AEE-F83B-6976C22F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Por que tratar Linguagem Natural é importante?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C3D44-2D4C-47E1-8510-CAA4100277F7}"/>
              </a:ext>
            </a:extLst>
          </p:cNvPr>
          <p:cNvSpPr txBox="1"/>
          <p:nvPr/>
        </p:nvSpPr>
        <p:spPr>
          <a:xfrm>
            <a:off x="581191" y="2274838"/>
            <a:ext cx="109935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Produção de informação não estruturada, escrita e </a:t>
            </a:r>
            <a:r>
              <a:rPr lang="pt-BR" sz="2400" b="0" i="1" dirty="0">
                <a:solidFill>
                  <a:srgbClr val="212121"/>
                </a:solidFill>
                <a:effectLst/>
                <a:latin typeface="Roboto"/>
              </a:rPr>
              <a:t>falada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Tarefas automatizadas de classificação, </a:t>
            </a:r>
            <a:r>
              <a:rPr lang="pt-BR" sz="2400" b="0" i="1" dirty="0">
                <a:solidFill>
                  <a:srgbClr val="212121"/>
                </a:solidFill>
                <a:effectLst/>
                <a:latin typeface="Roboto"/>
              </a:rPr>
              <a:t>clusterização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 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Aplicações: </a:t>
            </a:r>
            <a:r>
              <a:rPr lang="pt-BR" sz="2400" b="0" i="1" dirty="0">
                <a:solidFill>
                  <a:srgbClr val="212121"/>
                </a:solidFill>
                <a:effectLst/>
                <a:latin typeface="Roboto"/>
              </a:rPr>
              <a:t>search engines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, </a:t>
            </a:r>
            <a:r>
              <a:rPr lang="pt-BR" sz="2400" b="0" i="1" dirty="0">
                <a:solidFill>
                  <a:srgbClr val="212121"/>
                </a:solidFill>
                <a:effectLst/>
                <a:latin typeface="Roboto"/>
              </a:rPr>
              <a:t>sentiment analysis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, classificação automática de notícias, emails, artigos, reclamações, </a:t>
            </a:r>
            <a:r>
              <a:rPr lang="pt-BR" sz="2400" b="0" i="1" dirty="0">
                <a:solidFill>
                  <a:srgbClr val="212121"/>
                </a:solidFill>
                <a:effectLst/>
                <a:latin typeface="Roboto"/>
              </a:rPr>
              <a:t>bots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, reconhecimento de voz, tradução automática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22841-5764-FED7-86E2-63B90B0B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LET’S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41AC7-180B-4D5C-A92D-0F7382886461}"/>
              </a:ext>
            </a:extLst>
          </p:cNvPr>
          <p:cNvSpPr txBox="1"/>
          <p:nvPr/>
        </p:nvSpPr>
        <p:spPr>
          <a:xfrm>
            <a:off x="581191" y="2213084"/>
            <a:ext cx="94374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dirty="0">
                <a:solidFill>
                  <a:srgbClr val="C00000"/>
                </a:solidFill>
                <a:latin typeface="Roboto"/>
              </a:rPr>
              <a:t>Modelos Tradicionais BOW e TFIDF</a:t>
            </a:r>
            <a:endParaRPr lang="pt-BR" sz="2400" b="1" dirty="0">
              <a:solidFill>
                <a:srgbClr val="C00000"/>
              </a:solidFill>
              <a:latin typeface="Roboto"/>
              <a:sym typeface="Wingdings" panose="05000000000000000000" pitchFamily="2" charset="2"/>
            </a:endParaRPr>
          </a:p>
          <a:p>
            <a:pPr algn="l"/>
            <a:r>
              <a:rPr lang="pt-BR" sz="2400" b="1" dirty="0">
                <a:latin typeface="Roboto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C00000"/>
                </a:solidFill>
                <a:latin typeface="Roboto"/>
              </a:rPr>
              <a:t> Word Embedding, Word2vec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C00000"/>
              </a:solidFill>
              <a:latin typeface="Roboto"/>
              <a:sym typeface="Wingdings" panose="05000000000000000000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 Empregando o </a:t>
            </a:r>
            <a:r>
              <a:rPr lang="pt-BR" sz="2400" b="1" i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Corpus</a:t>
            </a:r>
            <a:r>
              <a:rPr lang="pt-BR" sz="24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 de Machado de Assis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C00000"/>
              </a:solidFill>
              <a:effectLst/>
              <a:latin typeface="Roboto"/>
              <a:sym typeface="Wingdings" panose="05000000000000000000" pitchFamily="2" charset="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 </a:t>
            </a:r>
            <a:r>
              <a:rPr lang="pt-BR" sz="2400" b="1" dirty="0" err="1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Lab</a:t>
            </a:r>
            <a:r>
              <a:rPr lang="pt-BR" sz="2400" b="1" dirty="0">
                <a:solidFill>
                  <a:srgbClr val="C00000"/>
                </a:solidFill>
                <a:latin typeface="Roboto"/>
                <a:sym typeface="Wingdings" panose="05000000000000000000" pitchFamily="2" charset="2"/>
              </a:rPr>
              <a:t>: BERT</a:t>
            </a:r>
            <a:endParaRPr lang="pt-BR" sz="2400" b="1" i="0" dirty="0">
              <a:solidFill>
                <a:srgbClr val="C00000"/>
              </a:solidFill>
              <a:effectLst/>
              <a:latin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8986C-AA62-3565-3B43-2894004A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4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Por que representamos documentoS por vetores?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C3D44-2D4C-47E1-8510-CAA4100277F7}"/>
              </a:ext>
            </a:extLst>
          </p:cNvPr>
          <p:cNvSpPr txBox="1"/>
          <p:nvPr/>
        </p:nvSpPr>
        <p:spPr>
          <a:xfrm>
            <a:off x="581191" y="2274838"/>
            <a:ext cx="109935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Precisamos de uma representação estruturada para manipular e processar as informações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Luhn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argumentou que as palavras muito frequentes e as pouco frequentes não colaboram para discriminação e similaridade entre documentos.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Frequencia dos termos = sentido dos documentos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Fácil manipulação = funções de similaridade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12A18D-3884-0D06-DE44-A385A4C3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Principais formas de representação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C3D44-2D4C-47E1-8510-CAA4100277F7}"/>
              </a:ext>
            </a:extLst>
          </p:cNvPr>
          <p:cNvSpPr txBox="1"/>
          <p:nvPr/>
        </p:nvSpPr>
        <p:spPr>
          <a:xfrm>
            <a:off x="581191" y="2274838"/>
            <a:ext cx="109935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dirty="0">
                <a:solidFill>
                  <a:srgbClr val="212121"/>
                </a:solidFill>
                <a:latin typeface="Roboto"/>
              </a:rPr>
              <a:t>BOW  bag of words</a:t>
            </a:r>
            <a:r>
              <a:rPr lang="pt-BR" sz="2400" dirty="0">
                <a:solidFill>
                  <a:srgbClr val="212121"/>
                </a:solidFill>
                <a:latin typeface="Roboto"/>
              </a:rPr>
              <a:t>  </a:t>
            </a: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TF IDF 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Roboto"/>
              </a:rPr>
              <a:t> term frequency–inverse document frequency</a:t>
            </a: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C00000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Word Embedding (2013, Tomas Mikolov at Google)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C00000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 Bert (2018, </a:t>
            </a:r>
            <a:r>
              <a:rPr lang="pt-BR" sz="2400" b="1" i="0" dirty="0" err="1">
                <a:solidFill>
                  <a:srgbClr val="C00000"/>
                </a:solidFill>
                <a:effectLst/>
                <a:latin typeface="Roboto"/>
              </a:rPr>
              <a:t>Bidirectional</a:t>
            </a: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 </a:t>
            </a:r>
            <a:r>
              <a:rPr lang="pt-BR" sz="2400" b="1" i="0" dirty="0" err="1">
                <a:solidFill>
                  <a:srgbClr val="C00000"/>
                </a:solidFill>
                <a:effectLst/>
                <a:latin typeface="Roboto"/>
              </a:rPr>
              <a:t>Encoder</a:t>
            </a: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 </a:t>
            </a:r>
            <a:r>
              <a:rPr lang="pt-BR" sz="2400" b="1" i="0" dirty="0" err="1">
                <a:solidFill>
                  <a:srgbClr val="C00000"/>
                </a:solidFill>
                <a:effectLst/>
                <a:latin typeface="Roboto"/>
              </a:rPr>
              <a:t>Representations</a:t>
            </a: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 </a:t>
            </a:r>
            <a:r>
              <a:rPr lang="pt-BR" sz="2400" b="1" i="0" dirty="0" err="1">
                <a:solidFill>
                  <a:srgbClr val="C00000"/>
                </a:solidFill>
                <a:effectLst/>
                <a:latin typeface="Roboto"/>
              </a:rPr>
              <a:t>from</a:t>
            </a: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 Transformers, Google)</a:t>
            </a:r>
          </a:p>
          <a:p>
            <a:pPr algn="l"/>
            <a:r>
              <a:rPr lang="pt-BR" i="0" dirty="0">
                <a:solidFill>
                  <a:srgbClr val="C00000"/>
                </a:solidFill>
                <a:effectLst/>
                <a:latin typeface="Roboto"/>
              </a:rPr>
              <a:t>https://blog.research.google/2018/11/open-sourcing-bert-state-of-art-pre.html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8DB8E-954D-DFA4-7EAD-BD4DC7EE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3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BOW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C3D44-2D4C-47E1-8510-CAA4100277F7}"/>
              </a:ext>
            </a:extLst>
          </p:cNvPr>
          <p:cNvSpPr txBox="1"/>
          <p:nvPr/>
        </p:nvSpPr>
        <p:spPr>
          <a:xfrm>
            <a:off x="581191" y="2274838"/>
            <a:ext cx="109935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dirty="0">
                <a:solidFill>
                  <a:srgbClr val="212121"/>
                </a:solidFill>
                <a:latin typeface="Roboto"/>
              </a:rPr>
              <a:t>Um documento é representado por um vetor com a frequencia dos termos</a:t>
            </a: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Simples</a:t>
            </a: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C00000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Alta dimensionali</a:t>
            </a:r>
            <a:r>
              <a:rPr lang="pt-BR" sz="2400" b="1" dirty="0">
                <a:solidFill>
                  <a:srgbClr val="C00000"/>
                </a:solidFill>
                <a:latin typeface="Roboto"/>
              </a:rPr>
              <a:t>dade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C00000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C00000"/>
                </a:solidFill>
                <a:latin typeface="Roboto"/>
              </a:rPr>
              <a:t> Não leva em consideração a frequencia de termos total da coleção</a:t>
            </a:r>
            <a:endParaRPr lang="pt-BR" sz="2400" b="1" i="0" dirty="0">
              <a:solidFill>
                <a:srgbClr val="C00000"/>
              </a:solidFill>
              <a:effectLst/>
              <a:latin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D3829-F209-041F-0F6C-93C2C72B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5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BOW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B5791-3403-4E81-A9C1-182D8C59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39" y="900773"/>
            <a:ext cx="7983217" cy="5519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202C8-1914-4A0B-B6FC-5231B468DE62}"/>
              </a:ext>
            </a:extLst>
          </p:cNvPr>
          <p:cNvSpPr txBox="1"/>
          <p:nvPr/>
        </p:nvSpPr>
        <p:spPr>
          <a:xfrm>
            <a:off x="7500730" y="6419826"/>
            <a:ext cx="5367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Landauer "Introduction to Latent Semantic Analysis"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D5DB8-0E10-3622-034E-CA56C304B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5930814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0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BOW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6933E-5072-4FC3-8C84-752A51C6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2385867"/>
            <a:ext cx="12050807" cy="2086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C6629B-4FFD-4799-BDAE-F5274A47AC98}"/>
              </a:ext>
            </a:extLst>
          </p:cNvPr>
          <p:cNvSpPr txBox="1"/>
          <p:nvPr/>
        </p:nvSpPr>
        <p:spPr>
          <a:xfrm>
            <a:off x="70596" y="6550223"/>
            <a:ext cx="5367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Landauer "Introduction to Latent Semantic Analysis"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C2067-F4AF-06DC-7076-FDB4707E4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6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BOW</a:t>
            </a:r>
          </a:p>
        </p:txBody>
      </p:sp>
      <p:pic>
        <p:nvPicPr>
          <p:cNvPr id="1026" name="Picture 2" descr="Cosine distance as vector distance function for k-means - Stack Overflow">
            <a:extLst>
              <a:ext uri="{FF2B5EF4-FFF2-40B4-BE49-F238E27FC236}">
                <a16:creationId xmlns:a16="http://schemas.microsoft.com/office/drawing/2014/main" id="{22974631-732F-4BCD-8734-FCE6D26AE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49" y="1006070"/>
            <a:ext cx="5444340" cy="108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28A383-8FF4-4DBF-8BBF-47520AE1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82" y="2468423"/>
            <a:ext cx="10650436" cy="37057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082364-4F90-40EF-BE2D-63A224E4CDD4}"/>
              </a:ext>
            </a:extLst>
          </p:cNvPr>
          <p:cNvSpPr txBox="1"/>
          <p:nvPr/>
        </p:nvSpPr>
        <p:spPr>
          <a:xfrm>
            <a:off x="7500730" y="6419826"/>
            <a:ext cx="5367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Landauer "Introduction to Latent Semantic Analysis"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6DE30-2607-47B4-90E3-962AE3B77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7" y="5985659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34E0-F4AE-4C05-BCBD-8827872F2A4D}"/>
              </a:ext>
            </a:extLst>
          </p:cNvPr>
          <p:cNvSpPr txBox="1">
            <a:spLocks/>
          </p:cNvSpPr>
          <p:nvPr/>
        </p:nvSpPr>
        <p:spPr>
          <a:xfrm>
            <a:off x="581191" y="1020431"/>
            <a:ext cx="10993549" cy="530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TF IDF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C3D44-2D4C-47E1-8510-CAA4100277F7}"/>
              </a:ext>
            </a:extLst>
          </p:cNvPr>
          <p:cNvSpPr txBox="1"/>
          <p:nvPr/>
        </p:nvSpPr>
        <p:spPr>
          <a:xfrm>
            <a:off x="581191" y="2274838"/>
            <a:ext cx="109935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dirty="0">
                <a:solidFill>
                  <a:srgbClr val="212121"/>
                </a:solidFill>
                <a:latin typeface="Roboto"/>
              </a:rPr>
              <a:t>Um documento é representado por um vetor com a frequencia dos termos </a:t>
            </a:r>
            <a:r>
              <a:rPr lang="pt-BR" sz="2400" b="1" i="1" dirty="0">
                <a:solidFill>
                  <a:srgbClr val="212121"/>
                </a:solidFill>
                <a:latin typeface="Roboto"/>
              </a:rPr>
              <a:t>combinado com o inverso da frequencia do termo na coleção</a:t>
            </a:r>
            <a:endParaRPr lang="pt-BR" sz="2400" b="0" i="1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Ainda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212121"/>
                </a:solidFill>
                <a:effectLst/>
                <a:latin typeface="Roboto"/>
              </a:rPr>
              <a:t>Simples</a:t>
            </a:r>
            <a:endParaRPr lang="pt-BR" sz="24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12121"/>
              </a:solidFill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C00000"/>
                </a:solidFill>
                <a:effectLst/>
                <a:latin typeface="Roboto"/>
              </a:rPr>
              <a:t> </a:t>
            </a:r>
            <a:r>
              <a:rPr lang="pt-BR" sz="2400" b="1" i="0" dirty="0">
                <a:solidFill>
                  <a:srgbClr val="C00000"/>
                </a:solidFill>
                <a:effectLst/>
                <a:latin typeface="Roboto"/>
              </a:rPr>
              <a:t>Alta dimensionali</a:t>
            </a:r>
            <a:r>
              <a:rPr lang="pt-BR" sz="2400" b="1" dirty="0">
                <a:solidFill>
                  <a:srgbClr val="C00000"/>
                </a:solidFill>
                <a:latin typeface="Roboto"/>
              </a:rPr>
              <a:t>dade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1" i="0" dirty="0">
              <a:solidFill>
                <a:srgbClr val="C00000"/>
              </a:solidFill>
              <a:effectLst/>
              <a:latin typeface="Robo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C00000"/>
                </a:solidFill>
                <a:latin typeface="Roboto"/>
              </a:rPr>
              <a:t> Não leva em consideração o contexto dos termos</a:t>
            </a:r>
            <a:endParaRPr lang="pt-BR" sz="2400" b="1" i="0" dirty="0">
              <a:solidFill>
                <a:srgbClr val="C00000"/>
              </a:solidFill>
              <a:effectLst/>
              <a:latin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7160B-7799-941F-0F5A-798112E0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417" y="5913280"/>
            <a:ext cx="2179323" cy="6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596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71af3243-3dd4-4a8d-8c0d-dd76da1f02a5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{167060AE-4AFD-4B8E-AF16-372BCF5F6248}tf33552983_win32</Template>
  <TotalTime>503</TotalTime>
  <Words>454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Franklin Gothic Book</vt:lpstr>
      <vt:lpstr>Franklin Gothic Demi</vt:lpstr>
      <vt:lpstr>Roboto</vt:lpstr>
      <vt:lpstr>Wingdings 2</vt:lpstr>
      <vt:lpstr>DividendVTI</vt:lpstr>
      <vt:lpstr> Processamento de Linguagem Natural: Bag of Words, TF-IDF &amp; Word Embedding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Linguagem Natural: Descobrindo Machado de Assis  Bag of Words, TF-IDF &amp; Word Embedding</dc:title>
  <dc:creator>Rogerio de Oliveira</dc:creator>
  <cp:lastModifiedBy>Rogerio de Oliveira</cp:lastModifiedBy>
  <cp:revision>17</cp:revision>
  <dcterms:created xsi:type="dcterms:W3CDTF">2020-10-15T12:42:12Z</dcterms:created>
  <dcterms:modified xsi:type="dcterms:W3CDTF">2023-10-16T00:14:35Z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