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1353B7-FC15-4E71-8F0A-0C6AA6292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9D86F7-0B59-4FCD-A916-1FB04CB35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6CD6A9-73E8-4A14-B4D6-AC7FCF99C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6341-1EE1-4B54-A111-BC87A4BE7B16}" type="datetimeFigureOut">
              <a:rPr lang="pt-BR" smtClean="0"/>
              <a:t>11/01/2024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2A741D-F8A9-4367-9732-34425144F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383C1A-9303-40ED-8CB6-E07A78682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A5E0-16AA-4E56-8A18-CB10894AC5C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1453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A9F521-659D-412D-A380-C4EDA4C5A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B97017E-720C-4A43-AAB1-9091DECB5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4554BE-486F-4F80-BA45-BDAA10343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6341-1EE1-4B54-A111-BC87A4BE7B16}" type="datetimeFigureOut">
              <a:rPr lang="pt-BR" smtClean="0"/>
              <a:t>11/01/2024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068BEB-642D-4C7D-BD2B-0E0517CB8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7E1DA5-5A0C-418E-BBA0-977AFB3B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A5E0-16AA-4E56-8A18-CB10894AC5C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19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61C4A0B-76D7-4CCA-B60E-F0B4AB4883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2349CE4-74B5-4CBA-93A0-DB2BB91FB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4C5A1C-900F-4811-8AC8-4D7AA1024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6341-1EE1-4B54-A111-BC87A4BE7B16}" type="datetimeFigureOut">
              <a:rPr lang="pt-BR" smtClean="0"/>
              <a:t>11/01/2024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36FC96-FAB8-46EB-93A4-704648237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E5815A-5627-4E73-ACBD-3DC9D541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A5E0-16AA-4E56-8A18-CB10894AC5C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594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073EA2-BB22-4838-97AD-F5E8A2BDC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A3D93D-630D-4678-A729-B1F89DBE3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A0DFB9-21DE-4252-95D7-72D9B4ED5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6341-1EE1-4B54-A111-BC87A4BE7B16}" type="datetimeFigureOut">
              <a:rPr lang="pt-BR" smtClean="0"/>
              <a:t>11/01/2024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A7D8A4-5360-44C2-A6C1-6629A7F9D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E0B3DD-2806-4773-BE5D-856F3A43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A5E0-16AA-4E56-8A18-CB10894AC5C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88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C9AC5-7855-4D1D-9483-1A48AB343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652293-D048-4451-8085-6FC66B151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178D6F-26D6-442A-B76E-C57EEC68C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6341-1EE1-4B54-A111-BC87A4BE7B16}" type="datetimeFigureOut">
              <a:rPr lang="pt-BR" smtClean="0"/>
              <a:t>11/01/2024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B01778-65C7-49E6-B2FA-B8DE191CB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6B8342-8C36-435D-9395-D526BEDE8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A5E0-16AA-4E56-8A18-CB10894AC5C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2504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B6F98F-A528-41E4-A5E7-E315097D2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DE5EB5-EEA0-494C-B064-8ECD867980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B948113-B998-455F-8CFC-8FC31B4EE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DC70C11-CB5D-4E40-9FA4-1D5526DD4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6341-1EE1-4B54-A111-BC87A4BE7B16}" type="datetimeFigureOut">
              <a:rPr lang="pt-BR" smtClean="0"/>
              <a:t>11/01/2024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F2D57F-FEED-412A-8676-52D371351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453538-B3CE-48F7-9D1F-4E6664E8B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A5E0-16AA-4E56-8A18-CB10894AC5C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115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D53D3D-A0A7-4044-BE9F-B126AD669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D9418B-EF21-45FF-ACE7-369CE69FB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4107199-A358-46E7-9D2B-416A9B83C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BCDB793-19EC-4CA7-9140-0F50C67B6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EA193C5-FE69-4318-8570-DC67FE2871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B75914A-31BE-4C4A-83F3-A781D8EAA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6341-1EE1-4B54-A111-BC87A4BE7B16}" type="datetimeFigureOut">
              <a:rPr lang="pt-BR" smtClean="0"/>
              <a:t>11/01/2024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5265170-5C44-4604-8C14-4611C4E9F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A4C5D52-7D11-46BA-B2C8-8577A0364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A5E0-16AA-4E56-8A18-CB10894AC5C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2150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F71337-B1B2-44A7-BC5C-B3C84BE85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7787AD5-DB72-409E-8A13-9840E0167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6341-1EE1-4B54-A111-BC87A4BE7B16}" type="datetimeFigureOut">
              <a:rPr lang="pt-BR" smtClean="0"/>
              <a:t>11/01/2024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AF16A05-F724-4DD5-B3F0-BB95358A8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938633A-EF8B-4859-8071-696CBD45F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A5E0-16AA-4E56-8A18-CB10894AC5C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29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D106E3A-2CDE-4CD1-8C79-703B51369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6341-1EE1-4B54-A111-BC87A4BE7B16}" type="datetimeFigureOut">
              <a:rPr lang="pt-BR" smtClean="0"/>
              <a:t>11/01/2024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7D517F9-B3B0-48C1-AE1A-1B6ABB260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3E122B-545E-43A8-9E19-344F782A0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A5E0-16AA-4E56-8A18-CB10894AC5C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940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0DC794-ECFF-4631-916A-FA52262D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8E6BA0-F52F-477C-BE71-12F63CA13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DBCF90-280F-4735-8AC5-280A7DCC5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F8DDBD9-D84F-4BC2-A58E-6A7A84D00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6341-1EE1-4B54-A111-BC87A4BE7B16}" type="datetimeFigureOut">
              <a:rPr lang="pt-BR" smtClean="0"/>
              <a:t>11/01/2024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0C44A0-CCD4-49AF-A72E-79742965D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DBD4D1-F84F-446F-AF2B-11C50857D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A5E0-16AA-4E56-8A18-CB10894AC5C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98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535846-5B21-4E01-840A-17389FEF2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9E02874-C410-48AF-A6B8-AC55335BE7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66D4F81-7B0B-43E8-A748-93C2B0FE3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82CEDA-7EB3-4A13-BEC4-9AAE13C1C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6341-1EE1-4B54-A111-BC87A4BE7B16}" type="datetimeFigureOut">
              <a:rPr lang="pt-BR" smtClean="0"/>
              <a:t>11/01/2024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AC3D4CC-1596-4350-B521-1D12892B5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2516E5F-535E-45BB-B4FB-D01F4F04B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A5E0-16AA-4E56-8A18-CB10894AC5C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3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397B969-0CBD-4072-AA24-B479D14F5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9489F7-4C23-43A6-99C5-8682B814A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AB3B7E-70E1-4D21-A140-641857EF88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36341-1EE1-4B54-A111-BC87A4BE7B16}" type="datetimeFigureOut">
              <a:rPr lang="pt-BR" smtClean="0"/>
              <a:t>11/01/2024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FD5D55-3FCB-4F83-A573-EE60EED29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5407C2-2A9F-4CC4-87C2-27BC81944F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7A5E0-16AA-4E56-8A18-CB10894AC5C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7055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A12A2FD1-CB38-4583-B06D-C3051CDB824A}"/>
                  </a:ext>
                </a:extLst>
              </p:cNvPr>
              <p:cNvSpPr/>
              <p:nvPr/>
            </p:nvSpPr>
            <p:spPr>
              <a:xfrm>
                <a:off x="338672" y="601131"/>
                <a:ext cx="3357349" cy="1227669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𝐔𝐦𝐚</m:t>
                      </m:r>
                      <m:r>
                        <a:rPr lang="pt-BR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𝐅𝐮𝐧</m:t>
                      </m:r>
                      <m:r>
                        <a:rPr lang="pt-BR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𝐨</m:t>
                      </m:r>
                      <m:r>
                        <a:rPr lang="pt-BR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𝐎𝐛𝐣𝐞𝐭𝐢𝐯𝐨</m:t>
                      </m:r>
                      <m:r>
                        <a:rPr lang="pt-BR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b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𝐃𝐞𝐬𝐜𝐨𝐧𝐡𝐞𝐜𝐢𝐝𝐚</m:t>
                      </m:r>
                    </m:oMath>
                  </m:oMathPara>
                </a14:m>
                <a:endParaRPr lang="pt-BR" b="1" dirty="0">
                  <a:solidFill>
                    <a:schemeClr val="bg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A12A2FD1-CB38-4583-B06D-C3051CDB82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72" y="601131"/>
                <a:ext cx="3357349" cy="12276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A86521D4-619C-4AFB-97B8-5D83060B7237}"/>
                  </a:ext>
                </a:extLst>
              </p:cNvPr>
              <p:cNvSpPr/>
              <p:nvPr/>
            </p:nvSpPr>
            <p:spPr>
              <a:xfrm>
                <a:off x="338672" y="2636922"/>
                <a:ext cx="3357350" cy="1227669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𝐂𝐨𝐧</m:t>
                      </m:r>
                      <m:r>
                        <a:rPr lang="pt-BR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𝐣𝐮𝐧𝐭𝐨</m:t>
                      </m:r>
                      <m:r>
                        <a:rPr lang="pt-BR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𝐝𝐞</m:t>
                      </m:r>
                      <m:r>
                        <a:rPr lang="pt-BR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𝐓𝐫𝐞𝐢𝐧𝐚𝐦𝐞𝐧𝐭𝐨</m:t>
                      </m:r>
                    </m:oMath>
                  </m:oMathPara>
                </a14:m>
                <a:endParaRPr lang="pt-BR" b="1" dirty="0">
                  <a:solidFill>
                    <a:schemeClr val="bg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0 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0 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), ...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 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A86521D4-619C-4AFB-97B8-5D83060B72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72" y="2636922"/>
                <a:ext cx="3357350" cy="1227669"/>
              </a:xfrm>
              <a:prstGeom prst="rect">
                <a:avLst/>
              </a:prstGeom>
              <a:blipFill>
                <a:blip r:embed="rId3"/>
                <a:stretch>
                  <a:fillRect r="-5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084ECEA0-935C-4A53-812A-A9D2F73FD5E5}"/>
                  </a:ext>
                </a:extLst>
              </p:cNvPr>
              <p:cNvSpPr/>
              <p:nvPr/>
            </p:nvSpPr>
            <p:spPr>
              <a:xfrm>
                <a:off x="4442099" y="4798095"/>
                <a:ext cx="3357350" cy="1227669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𝐔𝐦𝐚</m:t>
                      </m:r>
                      <m:r>
                        <a:rPr lang="pt-BR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𝐂𝐥𝐚𝐬𝐬𝐞</m:t>
                      </m:r>
                      <m:r>
                        <a:rPr lang="pt-BR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𝐝𝐞</m:t>
                      </m:r>
                      <m:r>
                        <a:rPr lang="pt-BR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𝐌𝐨𝐝𝐞𝐥𝐨𝐬</m:t>
                      </m:r>
                    </m:oMath>
                  </m:oMathPara>
                </a14:m>
                <a:endParaRPr lang="pt-BR" b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084ECEA0-935C-4A53-812A-A9D2F73FD5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099" y="4798095"/>
                <a:ext cx="3357350" cy="12276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AB74C582-5D9E-4DDC-B6C0-6E0E46ABA2E8}"/>
                  </a:ext>
                </a:extLst>
              </p:cNvPr>
              <p:cNvSpPr/>
              <p:nvPr/>
            </p:nvSpPr>
            <p:spPr>
              <a:xfrm>
                <a:off x="4442099" y="2636922"/>
                <a:ext cx="3357350" cy="1227669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𝐀𝐥𝐠𝐨𝐫𝐢𝐭𝐦𝐨</m:t>
                      </m:r>
                      <m:r>
                        <a:rPr lang="pt-BR" sz="20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2000" b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𝐝𝐞</m:t>
                      </m:r>
                      <m:r>
                        <a:rPr lang="pt-BR" sz="20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𝐀𝐩𝐫𝐞𝐧𝐝𝐢𝐳𝐚𝐝𝐨</m:t>
                      </m:r>
                    </m:oMath>
                  </m:oMathPara>
                </a14:m>
                <a:endParaRPr lang="pt-BR" sz="2000" b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AB74C582-5D9E-4DDC-B6C0-6E0E46ABA2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099" y="2636922"/>
                <a:ext cx="3357350" cy="12276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A30178E1-B1ED-4752-B325-624243FDB000}"/>
                  </a:ext>
                </a:extLst>
              </p:cNvPr>
              <p:cNvSpPr/>
              <p:nvPr/>
            </p:nvSpPr>
            <p:spPr>
              <a:xfrm>
                <a:off x="8545526" y="2636922"/>
                <a:ext cx="3357350" cy="1227669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𝐌𝐞𝐥𝐡𝐨𝐫</m:t>
                      </m:r>
                      <m:r>
                        <a:rPr lang="pt-BR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Modelo</m:t>
                      </m:r>
                    </m:oMath>
                  </m:oMathPara>
                </a14:m>
                <a:endParaRPr lang="pt-BR" b="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A30178E1-B1ED-4752-B325-624243FDB0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5526" y="2636922"/>
                <a:ext cx="3357350" cy="12276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110972C9-B5E4-4F94-8906-0FD5E887ED82}"/>
              </a:ext>
            </a:extLst>
          </p:cNvPr>
          <p:cNvCxnSpPr>
            <a:endCxn id="5" idx="0"/>
          </p:cNvCxnSpPr>
          <p:nvPr/>
        </p:nvCxnSpPr>
        <p:spPr>
          <a:xfrm>
            <a:off x="2017346" y="1828800"/>
            <a:ext cx="1" cy="80812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C002832-A129-4635-BADE-709D97768F43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6120774" y="3864591"/>
            <a:ext cx="0" cy="93350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FA791D9-1F34-4428-9562-1F818E6EB359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696022" y="3250757"/>
            <a:ext cx="746077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97A0C0-64C8-40E9-A27F-9F15129810C4}"/>
              </a:ext>
            </a:extLst>
          </p:cNvPr>
          <p:cNvCxnSpPr>
            <a:cxnSpLocks/>
          </p:cNvCxnSpPr>
          <p:nvPr/>
        </p:nvCxnSpPr>
        <p:spPr>
          <a:xfrm>
            <a:off x="7799449" y="3221395"/>
            <a:ext cx="746077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1407F538-DAE5-4A77-B034-7DC4E7A1BD3C}"/>
                  </a:ext>
                </a:extLst>
              </p:cNvPr>
              <p:cNvSpPr/>
              <p:nvPr/>
            </p:nvSpPr>
            <p:spPr>
              <a:xfrm>
                <a:off x="6527408" y="601124"/>
                <a:ext cx="3249636" cy="1227669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𝐌𝐞𝐝𝐢𝐝𝐚</m:t>
                      </m:r>
                      <m:r>
                        <a:rPr lang="pt-BR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b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𝐝𝐨</m:t>
                      </m:r>
                      <m:r>
                        <a:rPr lang="pt-BR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𝐄𝐫𝐫𝐨</m:t>
                      </m:r>
                    </m:oMath>
                  </m:oMathPara>
                </a14:m>
                <a:endParaRPr lang="pt-BR" b="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pt-B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pt-B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1407F538-DAE5-4A77-B034-7DC4E7A1BD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408" y="601124"/>
                <a:ext cx="3249636" cy="12276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Conector: Curvo 55">
            <a:extLst>
              <a:ext uri="{FF2B5EF4-FFF2-40B4-BE49-F238E27FC236}">
                <a16:creationId xmlns:a16="http://schemas.microsoft.com/office/drawing/2014/main" id="{4DC41BE4-F7E0-45D5-95C5-B935417B0DD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166137" y="592607"/>
            <a:ext cx="12700" cy="4103427"/>
          </a:xfrm>
          <a:prstGeom prst="curvedConnector3">
            <a:avLst>
              <a:gd name="adj1" fmla="val 16127291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51FCEC3-2597-E809-CB51-DBA0C3E5D84B}"/>
              </a:ext>
            </a:extLst>
          </p:cNvPr>
          <p:cNvSpPr txBox="1"/>
          <p:nvPr/>
        </p:nvSpPr>
        <p:spPr>
          <a:xfrm>
            <a:off x="338672" y="3939881"/>
            <a:ext cx="694764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variáveis preditoras e objetivo</a:t>
            </a:r>
          </a:p>
          <a:p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X_train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...   </a:t>
            </a:r>
          </a:p>
          <a:p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y_train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...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1D070B-8CD2-34E5-2053-1F5D1B50B427}"/>
              </a:ext>
            </a:extLst>
          </p:cNvPr>
          <p:cNvSpPr txBox="1"/>
          <p:nvPr/>
        </p:nvSpPr>
        <p:spPr>
          <a:xfrm>
            <a:off x="4787894" y="6090318"/>
            <a:ext cx="69476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definição do modelo</a:t>
            </a:r>
          </a:p>
          <a:p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=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regression_model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39370D-FE42-C6E8-3C93-7B4C6EF807BF}"/>
              </a:ext>
            </a:extLst>
          </p:cNvPr>
          <p:cNvSpPr txBox="1"/>
          <p:nvPr/>
        </p:nvSpPr>
        <p:spPr>
          <a:xfrm>
            <a:off x="6178434" y="3902732"/>
            <a:ext cx="69476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treinamento</a:t>
            </a:r>
          </a:p>
          <a:p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model.fit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X_train,y_train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C76EF5-F412-6617-AA0C-C476A1327978}"/>
              </a:ext>
            </a:extLst>
          </p:cNvPr>
          <p:cNvSpPr txBox="1"/>
          <p:nvPr/>
        </p:nvSpPr>
        <p:spPr>
          <a:xfrm>
            <a:off x="6950147" y="1865842"/>
            <a:ext cx="69476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avaliação do modelo</a:t>
            </a:r>
          </a:p>
          <a:p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model.score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259BB8-EF1C-0B21-B946-A13499909591}"/>
              </a:ext>
            </a:extLst>
          </p:cNvPr>
          <p:cNvSpPr txBox="1"/>
          <p:nvPr/>
        </p:nvSpPr>
        <p:spPr>
          <a:xfrm>
            <a:off x="9301779" y="3909735"/>
            <a:ext cx="70731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previsão </a:t>
            </a:r>
          </a:p>
          <a:p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model.predict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X_new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118DA675-F09D-F706-BD04-CC39673D72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59573"/>
              </p:ext>
            </p:extLst>
          </p:nvPr>
        </p:nvGraphicFramePr>
        <p:xfrm>
          <a:off x="341929" y="4850345"/>
          <a:ext cx="3167952" cy="15854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1988">
                  <a:extLst>
                    <a:ext uri="{9D8B030D-6E8A-4147-A177-3AD203B41FA5}">
                      <a16:colId xmlns:a16="http://schemas.microsoft.com/office/drawing/2014/main" val="663286537"/>
                    </a:ext>
                  </a:extLst>
                </a:gridCol>
                <a:gridCol w="791988">
                  <a:extLst>
                    <a:ext uri="{9D8B030D-6E8A-4147-A177-3AD203B41FA5}">
                      <a16:colId xmlns:a16="http://schemas.microsoft.com/office/drawing/2014/main" val="2627778196"/>
                    </a:ext>
                  </a:extLst>
                </a:gridCol>
                <a:gridCol w="791988">
                  <a:extLst>
                    <a:ext uri="{9D8B030D-6E8A-4147-A177-3AD203B41FA5}">
                      <a16:colId xmlns:a16="http://schemas.microsoft.com/office/drawing/2014/main" val="2712905602"/>
                    </a:ext>
                  </a:extLst>
                </a:gridCol>
                <a:gridCol w="791988">
                  <a:extLst>
                    <a:ext uri="{9D8B030D-6E8A-4147-A177-3AD203B41FA5}">
                      <a16:colId xmlns:a16="http://schemas.microsoft.com/office/drawing/2014/main" val="4015053145"/>
                    </a:ext>
                  </a:extLst>
                </a:gridCol>
              </a:tblGrid>
              <a:tr h="22648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Y_train</a:t>
                      </a:r>
                      <a:endParaRPr lang="pt-BR" sz="1400" b="1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X_train</a:t>
                      </a:r>
                      <a:endParaRPr lang="pt-BR" sz="1400" b="1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92D050"/>
                          </a:solidFill>
                          <a:effectLst/>
                        </a:rPr>
                        <a:t>X</a:t>
                      </a:r>
                      <a:endParaRPr lang="pt-BR" sz="1100" b="0" i="0" u="none" strike="noStrike" dirty="0">
                        <a:solidFill>
                          <a:srgbClr val="92D05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0988761"/>
                  </a:ext>
                </a:extLst>
              </a:tr>
              <a:tr h="22648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y_t</a:t>
                      </a:r>
                      <a:endParaRPr lang="pt-BR" sz="1400" b="1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y_t-1</a:t>
                      </a:r>
                      <a:endParaRPr lang="pt-BR" sz="1400" b="1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y_t-2</a:t>
                      </a:r>
                      <a:endParaRPr lang="pt-BR" sz="1400" b="1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...</a:t>
                      </a:r>
                      <a:endParaRPr lang="pt-BR" sz="1400" b="1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2147772"/>
                  </a:ext>
                </a:extLst>
              </a:tr>
              <a:tr h="22648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2.1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2185931"/>
                  </a:ext>
                </a:extLst>
              </a:tr>
              <a:tr h="22648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2.4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u="none" strike="noStrike">
                          <a:solidFill>
                            <a:schemeClr val="tx1"/>
                          </a:solidFill>
                          <a:effectLst/>
                        </a:rPr>
                        <a:t>2.1</a:t>
                      </a:r>
                      <a:endParaRPr lang="pt-BR" sz="14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305404"/>
                  </a:ext>
                </a:extLst>
              </a:tr>
              <a:tr h="22648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3.1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u="none" strike="noStrike">
                          <a:solidFill>
                            <a:schemeClr val="tx1"/>
                          </a:solidFill>
                          <a:effectLst/>
                        </a:rPr>
                        <a:t>2.4</a:t>
                      </a:r>
                      <a:endParaRPr lang="pt-BR" sz="14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2.1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7571533"/>
                  </a:ext>
                </a:extLst>
              </a:tr>
              <a:tr h="22648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2.1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u="none" strike="noStrike">
                          <a:solidFill>
                            <a:schemeClr val="tx1"/>
                          </a:solidFill>
                          <a:effectLst/>
                        </a:rPr>
                        <a:t>3.1</a:t>
                      </a:r>
                      <a:endParaRPr lang="pt-BR" sz="14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2.4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328013"/>
                  </a:ext>
                </a:extLst>
              </a:tr>
              <a:tr h="22648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...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u="none" strike="noStrike">
                          <a:solidFill>
                            <a:schemeClr val="tx1"/>
                          </a:solidFill>
                          <a:effectLst/>
                        </a:rPr>
                        <a:t>...</a:t>
                      </a:r>
                      <a:endParaRPr lang="pt-BR" sz="14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u="none" strike="noStrike">
                          <a:solidFill>
                            <a:schemeClr val="tx1"/>
                          </a:solidFill>
                          <a:effectLst/>
                        </a:rPr>
                        <a:t>...</a:t>
                      </a:r>
                      <a:endParaRPr lang="pt-BR" sz="14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83187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08AC27A9-7CFA-A57E-839C-166CA0ED5F3E}"/>
              </a:ext>
            </a:extLst>
          </p:cNvPr>
          <p:cNvSpPr/>
          <p:nvPr/>
        </p:nvSpPr>
        <p:spPr>
          <a:xfrm>
            <a:off x="496388" y="5081451"/>
            <a:ext cx="509451" cy="1354310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FE361D-ADF0-B8A0-4393-56B4C4C023E7}"/>
              </a:ext>
            </a:extLst>
          </p:cNvPr>
          <p:cNvSpPr/>
          <p:nvPr/>
        </p:nvSpPr>
        <p:spPr>
          <a:xfrm>
            <a:off x="1069176" y="5084478"/>
            <a:ext cx="2535404" cy="1354310"/>
          </a:xfrm>
          <a:prstGeom prst="rect">
            <a:avLst/>
          </a:prstGeom>
          <a:solidFill>
            <a:schemeClr val="accent6">
              <a:lumMod val="40000"/>
              <a:lumOff val="60000"/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6269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148</Words>
  <Application>Microsoft Office PowerPoint</Application>
  <PresentationFormat>Widescreen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 Narrow</vt:lpstr>
      <vt:lpstr>Arial</vt:lpstr>
      <vt:lpstr>Calibri</vt:lpstr>
      <vt:lpstr>Calibri Light</vt:lpstr>
      <vt:lpstr>Cambria Math</vt:lpstr>
      <vt:lpstr>Tema do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Rogerio de Oliveira</dc:creator>
  <cp:lastModifiedBy>Rogerio de Oliveira</cp:lastModifiedBy>
  <cp:revision>8</cp:revision>
  <dcterms:created xsi:type="dcterms:W3CDTF">2022-03-02T11:25:46Z</dcterms:created>
  <dcterms:modified xsi:type="dcterms:W3CDTF">2024-01-11T19:21:04Z</dcterms:modified>
</cp:coreProperties>
</file>