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353B7-FC15-4E71-8F0A-0C6AA629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D86F7-0B59-4FCD-A916-1FB04CB35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CD6A9-73E8-4A14-B4D6-AC7FCF99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A741D-F8A9-4367-9732-34425144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83C1A-9303-40ED-8CB6-E07A7868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5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9F521-659D-412D-A380-C4EDA4C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97017E-720C-4A43-AAB1-9091DECB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554BE-486F-4F80-BA45-BDAA1034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068BEB-642D-4C7D-BD2B-0E0517CB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1DA5-5A0C-418E-BBA0-977AFB3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1C4A0B-76D7-4CCA-B60E-F0B4AB488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349CE4-74B5-4CBA-93A0-DB2BB91F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C5A1C-900F-4811-8AC8-4D7AA102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6FC96-FAB8-46EB-93A4-70464823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E5815A-5627-4E73-ACBD-3DC9D54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59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3EA2-BB22-4838-97AD-F5E8A2B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3D93D-630D-4678-A729-B1F89DB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0DFB9-21DE-4252-95D7-72D9B4ED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7D8A4-5360-44C2-A6C1-6629A7F9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0B3DD-2806-4773-BE5D-856F3A4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C9AC5-7855-4D1D-9483-1A48AB34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52293-D048-4451-8085-6FC66B15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78D6F-26D6-442A-B76E-C57EEC6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B01778-65C7-49E6-B2FA-B8DE191C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B8342-8C36-435D-9395-D526BEDE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0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F98F-A528-41E4-A5E7-E315097D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E5EB5-EEA0-494C-B064-8ECD86798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948113-B998-455F-8CFC-8FC31B4E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70C11-CB5D-4E40-9FA4-1D5526DD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F2D57F-FEED-412A-8676-52D37135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53538-B3CE-48F7-9D1F-4E6664E8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53D3D-A0A7-4044-BE9F-B126AD66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9418B-EF21-45FF-ACE7-369CE69F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107199-A358-46E7-9D2B-416A9B83C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CDB793-19EC-4CA7-9140-0F50C67B6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A193C5-FE69-4318-8570-DC67FE287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75914A-31BE-4C4A-83F3-A781D8EA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265170-5C44-4604-8C14-4611C4E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4C5D52-7D11-46BA-B2C8-8577A036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1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71337-B1B2-44A7-BC5C-B3C84BE8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787AD5-DB72-409E-8A13-9840E01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F16A05-F724-4DD5-B3F0-BB95358A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8633A-EF8B-4859-8071-696CBD45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106E3A-2CDE-4CD1-8C79-703B5136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D517F9-B3B0-48C1-AE1A-1B6ABB26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E122B-545E-43A8-9E19-344F782A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0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DC794-ECFF-4631-916A-FA52262D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E6BA0-F52F-477C-BE71-12F63CA1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DBCF90-280F-4735-8AC5-280A7DCC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DDBD9-D84F-4BC2-A58E-6A7A84D0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C44A0-CCD4-49AF-A72E-79742965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DBD4D1-F84F-446F-AF2B-11C5085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9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5846-5B21-4E01-840A-17389FEF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E02874-C410-48AF-A6B8-AC55335BE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6D4F81-7B0B-43E8-A748-93C2B0FE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2CEDA-7EB3-4A13-BEC4-9AAE13C1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3D4CC-1596-4350-B521-1D12892B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16E5F-535E-45BB-B4FB-D01F4F0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97B969-0CBD-4072-AA24-B479D14F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489F7-4C23-43A6-99C5-8682B814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B3B7E-70E1-4D21-A140-641857EF8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6341-1EE1-4B54-A111-BC87A4BE7B16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FD5D55-3FCB-4F83-A573-EE60EED2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407C2-2A9F-4CC4-87C2-27BC81944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7A5E0-16AA-4E56-8A18-CB10894AC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31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82880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86459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325075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322139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: Curvo 55">
            <a:extLst>
              <a:ext uri="{FF2B5EF4-FFF2-40B4-BE49-F238E27FC236}">
                <a16:creationId xmlns:a16="http://schemas.microsoft.com/office/drawing/2014/main" id="{4DC41BE4-F7E0-45D5-95C5-B935417B0D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59260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1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82880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86459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325075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322139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3A359C9F-A207-4DEF-B779-59A8CB8597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59260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/>
              <p:nvPr/>
            </p:nvSpPr>
            <p:spPr>
              <a:xfrm>
                <a:off x="22429" y="1945227"/>
                <a:ext cx="609834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𝒓𝒆𝒂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𝑺𝒖𝒊𝒕𝒆𝒔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𝑮𝒂𝒓𝒂𝒈𝒆𝒏𝒔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,… 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𝑷𝒓𝒆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𝒗𝒆𝒍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" y="1945227"/>
                <a:ext cx="6098344" cy="378245"/>
              </a:xfrm>
              <a:prstGeom prst="rect">
                <a:avLst/>
              </a:prstGeom>
              <a:blipFill>
                <a:blip r:embed="rId8"/>
                <a:stretch>
                  <a:fillRect l="-200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/>
              <p:nvPr/>
            </p:nvSpPr>
            <p:spPr>
              <a:xfrm>
                <a:off x="156628" y="4023935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𝟏𝟑𝟒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𝟕𝟎𝟎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4023935"/>
                <a:ext cx="3838594" cy="378245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0F64F63-B684-47C2-B62F-9229549E2F37}"/>
                  </a:ext>
                </a:extLst>
              </p:cNvPr>
              <p:cNvSpPr txBox="1"/>
              <p:nvPr/>
            </p:nvSpPr>
            <p:spPr>
              <a:xfrm>
                <a:off x="156628" y="4343605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0F64F63-B684-47C2-B62F-9229549E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4343605"/>
                <a:ext cx="3838594" cy="378245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2625872-1C49-42C3-A36C-7F3E79825F21}"/>
                  </a:ext>
                </a:extLst>
              </p:cNvPr>
              <p:cNvSpPr txBox="1"/>
              <p:nvPr/>
            </p:nvSpPr>
            <p:spPr>
              <a:xfrm>
                <a:off x="156628" y="5069917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𝟏𝟖𝟎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𝟑𝟓𝟎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2625872-1C49-42C3-A36C-7F3E7982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5069917"/>
                <a:ext cx="3838594" cy="378245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/>
              <p:nvPr/>
            </p:nvSpPr>
            <p:spPr>
              <a:xfrm>
                <a:off x="2325858" y="6089073"/>
                <a:ext cx="7540283" cy="655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𝑷𝒓𝒆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ç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𝑰𝒎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𝒗𝒆𝒍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Á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𝒓𝒆𝒂</m:t>
                    </m:r>
                  </m:oMath>
                </a14:m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𝒏𝒓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𝑺𝒖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𝒕𝒆𝒔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+ </m:t>
                    </m:r>
                    <m:sSub>
                      <m:sSubPr>
                        <m:ctrlP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𝒏𝒓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𝑮𝒂𝒓𝒂𝒈𝒆𝒏𝒔</m:t>
                    </m:r>
                  </m:oMath>
                </a14:m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...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𝑳𝒊𝒏𝒆𝒂𝒓𝒆𝒔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58" y="6089073"/>
                <a:ext cx="7540283" cy="655244"/>
              </a:xfrm>
              <a:prstGeom prst="rect">
                <a:avLst/>
              </a:prstGeom>
              <a:blipFill>
                <a:blip r:embed="rId12"/>
                <a:stretch>
                  <a:fillRect l="-243" t="-3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/>
              <p:nvPr/>
            </p:nvSpPr>
            <p:spPr>
              <a:xfrm>
                <a:off x="5496354" y="3993797"/>
                <a:ext cx="6098344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b>
                        <m:sSubPr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54" y="3993797"/>
                <a:ext cx="6098344" cy="394147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2DA3AA-44E0-475E-8AC8-22AF8AC30FD0}"/>
              </a:ext>
            </a:extLst>
          </p:cNvPr>
          <p:cNvSpPr txBox="1"/>
          <p:nvPr/>
        </p:nvSpPr>
        <p:spPr>
          <a:xfrm>
            <a:off x="182324" y="4711037"/>
            <a:ext cx="3838594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/>
              <p:nvPr/>
            </p:nvSpPr>
            <p:spPr>
              <a:xfrm>
                <a:off x="5849631" y="3988399"/>
                <a:ext cx="8749139" cy="1209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𝑷𝒓𝒆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𝑰𝒎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𝒗𝒆𝒍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𝟏𝟒𝟓𝟑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𝟐𝟐𝟎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×Á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𝒓𝒆𝒂</m:t>
                    </m:r>
                  </m:oMath>
                </a14:m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:endParaRPr lang="pt-BR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𝒏𝒓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𝑺𝒖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𝒕𝒆𝒔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m:t>+ </m:t>
                      </m:r>
                    </m:oMath>
                  </m:oMathPara>
                </a14:m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𝟑𝟖𝟎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𝒏𝒓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𝑮𝒂𝒓𝒂𝒈𝒆𝒏𝒔</m:t>
                    </m:r>
                  </m:oMath>
                </a14:m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...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631" y="3988399"/>
                <a:ext cx="8749139" cy="1209242"/>
              </a:xfrm>
              <a:prstGeom prst="rect">
                <a:avLst/>
              </a:prstGeom>
              <a:blipFill>
                <a:blip r:embed="rId15"/>
                <a:stretch>
                  <a:fillRect b="-70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29DE5E7-50C6-4A44-B2CF-DD29DB1D3A30}"/>
                  </a:ext>
                </a:extLst>
              </p:cNvPr>
              <p:cNvSpPr txBox="1"/>
              <p:nvPr/>
            </p:nvSpPr>
            <p:spPr>
              <a:xfrm>
                <a:off x="5974304" y="1710707"/>
                <a:ext cx="5496887" cy="847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pt-BR" b="1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𝑷𝒓𝒆</m:t>
                                  </m:r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sSub>
                                    <m:sSubPr>
                                      <m:ctrlPr>
                                        <a:rPr lang="pt-BR" b="1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pt-BR" b="1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𝑷𝒓𝒆</m:t>
                                  </m:r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𝑬𝒔𝒕𝒊𝒎𝒂𝒅</m:t>
                                  </m:r>
                                  <m:sSub>
                                    <m:sSubPr>
                                      <m:ctrlPr>
                                        <a:rPr lang="pt-BR" b="1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𝒐</m:t>
                                      </m:r>
                                    </m:e>
                                    <m:sub>
                                      <m:r>
                                        <a:rPr lang="pt-BR" b="1" i="1" dirty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1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29DE5E7-50C6-4A44-B2CF-DD29DB1D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04" y="1710707"/>
                <a:ext cx="5496887" cy="8472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4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55584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59163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297779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294843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3A359C9F-A207-4DEF-B779-59A8CB8597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31964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/>
              <p:nvPr/>
            </p:nvSpPr>
            <p:spPr>
              <a:xfrm>
                <a:off x="22428" y="1672267"/>
                <a:ext cx="6978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𝒑𝒓𝒐𝒑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… 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" y="1672267"/>
                <a:ext cx="69788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/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𝒆𝒅𝒖𝒄𝒂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blipFill>
                <a:blip r:embed="rId9"/>
                <a:stretch>
                  <a:fillRect r="-15580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/>
              <p:nvPr/>
            </p:nvSpPr>
            <p:spPr>
              <a:xfrm>
                <a:off x="2325858" y="5816113"/>
                <a:ext cx="7540283" cy="955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𝑪𝒓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$ 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+... )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$ 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+... )</m:t>
                          </m:r>
                        </m:den>
                      </m:f>
                      <m:r>
                        <a:rPr lang="pt-BR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𝑳𝒐𝒈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𝒔𝒕𝒊𝒄𝒐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58" y="5816113"/>
                <a:ext cx="7540283" cy="955583"/>
              </a:xfrm>
              <a:prstGeom prst="rect">
                <a:avLst/>
              </a:prstGeom>
              <a:blipFill>
                <a:blip r:embed="rId10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/>
              <p:nvPr/>
            </p:nvSpPr>
            <p:spPr>
              <a:xfrm>
                <a:off x="5496354" y="3720837"/>
                <a:ext cx="6098344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b>
                        <m:sSubPr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54" y="3720837"/>
                <a:ext cx="6098344" cy="394147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2DA3AA-44E0-475E-8AC8-22AF8AC30FD0}"/>
              </a:ext>
            </a:extLst>
          </p:cNvPr>
          <p:cNvSpPr txBox="1"/>
          <p:nvPr/>
        </p:nvSpPr>
        <p:spPr>
          <a:xfrm>
            <a:off x="182324" y="4438077"/>
            <a:ext cx="3838594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/>
              <p:nvPr/>
            </p:nvSpPr>
            <p:spPr>
              <a:xfrm>
                <a:off x="6247319" y="3720837"/>
                <a:ext cx="7953763" cy="1105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𝑪𝒓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𝒅𝒊𝒕𝒐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pt-BR" sz="16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pt-B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/>
                          </m:sSub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$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... )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/>
                          </m:sSub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𝑰𝒅𝒂𝒅𝒆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$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...)</m:t>
                          </m:r>
                        </m:den>
                      </m:f>
                      <m:r>
                        <a:rPr lang="pt-BR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19" y="3720837"/>
                <a:ext cx="7953763" cy="11058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/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𝟑𝟓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𝒗𝒊𝒅𝒂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blipFill>
                <a:blip r:embed="rId13"/>
                <a:stretch>
                  <a:fillRect r="-4293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/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𝒗𝒆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𝒄𝒖𝒍𝒐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blipFill>
                <a:blip r:embed="rId14"/>
                <a:stretch>
                  <a:fillRect r="-619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/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num>
                      <m:den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𝐸𝑥𝑎𝑚𝑝𝑙𝑒𝑠</m:t>
                        </m:r>
                      </m:den>
                    </m:f>
                  </m:oMath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55584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59163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297779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294843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3A359C9F-A207-4DEF-B779-59A8CB8597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31964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/>
              <p:nvPr/>
            </p:nvSpPr>
            <p:spPr>
              <a:xfrm>
                <a:off x="145523" y="1672267"/>
                <a:ext cx="6978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𝑽𝒂𝒍𝒐𝒓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𝑻𝒓𝒂𝒏𝒔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𝑭𝒓𝒂𝒖𝒅𝒆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3" y="1672267"/>
                <a:ext cx="69788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/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/>
              <p:nvPr/>
            </p:nvSpPr>
            <p:spPr>
              <a:xfrm>
                <a:off x="2325858" y="5816113"/>
                <a:ext cx="7540283" cy="955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𝑭𝒓𝒂𝒖𝒅𝒆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+... )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m:rPr>
                              <m:nor/>
                            </m:rPr>
                            <a:rPr lang="pt-BR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+... )</m:t>
                          </m:r>
                        </m:den>
                      </m:f>
                      <m:r>
                        <a:rPr lang="pt-BR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𝑳𝒐𝒈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𝒔𝒕𝒊𝒄𝒐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58" y="5816113"/>
                <a:ext cx="7540283" cy="955583"/>
              </a:xfrm>
              <a:prstGeom prst="rect">
                <a:avLst/>
              </a:prstGeom>
              <a:blipFill>
                <a:blip r:embed="rId10"/>
                <a:stretch>
                  <a:fillRect b="-3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/>
              <p:nvPr/>
            </p:nvSpPr>
            <p:spPr>
              <a:xfrm>
                <a:off x="4750277" y="3739192"/>
                <a:ext cx="6098344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b>
                        <m:sSubPr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7" y="3739192"/>
                <a:ext cx="6098344" cy="394147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2DA3AA-44E0-475E-8AC8-22AF8AC30FD0}"/>
              </a:ext>
            </a:extLst>
          </p:cNvPr>
          <p:cNvSpPr txBox="1"/>
          <p:nvPr/>
        </p:nvSpPr>
        <p:spPr>
          <a:xfrm>
            <a:off x="182324" y="4438077"/>
            <a:ext cx="3838594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/>
              <p:nvPr/>
            </p:nvSpPr>
            <p:spPr>
              <a:xfrm>
                <a:off x="5800162" y="3596928"/>
                <a:ext cx="7953763" cy="1105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𝑭𝒓𝒂𝒖𝒅𝒆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𝒀𝒆𝒔</m:t>
                          </m:r>
                        </m:e>
                      </m:d>
                      <m:r>
                        <a:rPr lang="pt-BR" sz="16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pt-B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/>
                          </m:sSub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  <m:r>
                            <a:rPr lang="pt-BR" sz="16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... )</m:t>
                          </m:r>
                        </m:num>
                        <m:den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pt-BR" sz="1600" b="1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  <m:sub/>
                          </m:sSub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+ 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  <m:r>
                            <a:rPr lang="pt-BR" sz="1600" b="1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𝑽𝒂𝒍𝒐𝒓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𝑻𝒓𝒂𝒏𝒔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pt-BR" sz="1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pt-BR" sz="1600" b="1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pt-BR" sz="1600" b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...)</m:t>
                          </m:r>
                        </m:den>
                      </m:f>
                      <m:r>
                        <a:rPr lang="pt-BR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162" y="3596928"/>
                <a:ext cx="7953763" cy="11058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/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/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𝟐𝟒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/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num>
                      <m:den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𝐸𝑥𝑎𝑚𝑝𝑙𝑒𝑠</m:t>
                        </m:r>
                      </m:den>
                    </m:f>
                  </m:oMath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8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32817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36396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52513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36396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36396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55584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59163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297779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294843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32816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3A359C9F-A207-4DEF-B779-59A8CB8597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31964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/>
              <p:nvPr/>
            </p:nvSpPr>
            <p:spPr>
              <a:xfrm>
                <a:off x="22428" y="1672267"/>
                <a:ext cx="6978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𝑰𝒅𝒂𝒅𝒆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𝒑𝒓𝒐𝒑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… →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𝑪𝒓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31BC795-25DB-4AC1-BCD3-D439838E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" y="1672267"/>
                <a:ext cx="69788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/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𝒆𝒅𝒖𝒄𝒂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çã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1635409-1068-4BE4-8549-6015EE36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3750975"/>
                <a:ext cx="3838594" cy="378245"/>
              </a:xfrm>
              <a:prstGeom prst="rect">
                <a:avLst/>
              </a:prstGeom>
              <a:blipFill>
                <a:blip r:embed="rId9"/>
                <a:stretch>
                  <a:fillRect r="-15580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/>
              <p:nvPr/>
            </p:nvSpPr>
            <p:spPr>
              <a:xfrm>
                <a:off x="2325858" y="5816113"/>
                <a:ext cx="754028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𝑪𝒓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𝑁𝑒𝑖𝑔h𝑏𝑜𝑟𝑠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𝑴𝒐𝒅𝒆𝒍𝒐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𝑽𝒊𝒛𝒊𝒏𝒉𝒐𝒔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𝑴𝒂𝒊𝒔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𝒙𝒊𝒎𝒐𝒔</m:t>
                      </m:r>
                    </m:oMath>
                  </m:oMathPara>
                </a14:m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682542-0EF7-4238-81D2-5157432F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58" y="5816113"/>
                <a:ext cx="754028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/>
              <p:nvPr/>
            </p:nvSpPr>
            <p:spPr>
              <a:xfrm>
                <a:off x="5496354" y="3720837"/>
                <a:ext cx="6098344" cy="39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sSub>
                        <m:sSubPr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6DE0AF-78C9-40FA-80CE-8E3C941A7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54" y="3720837"/>
                <a:ext cx="6098344" cy="394147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2DA3AA-44E0-475E-8AC8-22AF8AC30FD0}"/>
              </a:ext>
            </a:extLst>
          </p:cNvPr>
          <p:cNvSpPr txBox="1"/>
          <p:nvPr/>
        </p:nvSpPr>
        <p:spPr>
          <a:xfrm>
            <a:off x="182324" y="4438077"/>
            <a:ext cx="3838594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/>
              <p:nvPr/>
            </p:nvSpPr>
            <p:spPr>
              <a:xfrm>
                <a:off x="6247319" y="3720837"/>
                <a:ext cx="79537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𝑪𝒓</m:t>
                      </m:r>
                      <m:r>
                        <a:rPr lang="pt-BR" sz="16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16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𝒅𝒊𝒕𝒐</m:t>
                      </m:r>
                      <m:r>
                        <a:rPr lang="pt-BR" sz="16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sz="16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16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pt-BR" sz="1600" b="1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𝑁𝑒𝑖𝑔h𝑏𝑜𝑟𝑠</m:t>
                      </m:r>
                      <m:r>
                        <a:rPr lang="pt-BR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(5) </m:t>
                      </m:r>
                    </m:oMath>
                  </m:oMathPara>
                </a14:m>
                <a:endPara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8CF9484-3772-404E-AAAD-F663FB4C0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19" y="3720837"/>
                <a:ext cx="795376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/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𝟑𝟓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𝒗𝒊𝒅𝒂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10BE8F4-1CB0-47E0-AAFD-D459581F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28" y="4094526"/>
                <a:ext cx="3838594" cy="378245"/>
              </a:xfrm>
              <a:prstGeom prst="rect">
                <a:avLst/>
              </a:prstGeom>
              <a:blipFill>
                <a:blip r:embed="rId13"/>
                <a:stretch>
                  <a:fillRect r="-4293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/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$ 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𝟎𝟎𝟎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𝒗𝒆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𝒄𝒖𝒍𝒐</m:t>
                              </m:r>
                            </m:e>
                          </m:d>
                          <m:r>
                            <a:rPr lang="pt-BR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[ 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pt-BR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6AFC4F0-1C16-4797-AD14-0D17B6817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2" y="4879631"/>
                <a:ext cx="3838594" cy="378245"/>
              </a:xfrm>
              <a:prstGeom prst="rect">
                <a:avLst/>
              </a:prstGeom>
              <a:blipFill>
                <a:blip r:embed="rId14"/>
                <a:stretch>
                  <a:fillRect r="-619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/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num>
                      <m:den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𝐸𝑥𝑎𝑚𝑝𝑙𝑒𝑠</m:t>
                        </m:r>
                      </m:den>
                    </m:f>
                  </m:oMath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62379CF-59DE-46D6-83E5-7B5B6E61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89" y="1560170"/>
                <a:ext cx="5496887" cy="525721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49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/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𝑶𝒃𝒋𝒆𝒕𝒊𝒗𝒐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𝑫𝒆𝒔𝒄𝒐𝒏𝒉𝒆𝒄𝒊𝒅𝒂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12A2FD1-CB38-4583-B06D-C3051CDB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601131"/>
                <a:ext cx="3357349" cy="12276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/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𝑪𝒐𝒋𝒖𝒏𝒕𝒐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𝑻𝒓𝒆𝒊𝒏𝒂𝒎𝒆𝒏𝒕𝒐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86521D4-619C-4AFB-97B8-5D83060B7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2" y="2636922"/>
                <a:ext cx="3357350" cy="1227669"/>
              </a:xfrm>
              <a:prstGeom prst="rect">
                <a:avLst/>
              </a:prstGeom>
              <a:blipFill>
                <a:blip r:embed="rId3"/>
                <a:stretch>
                  <a:fillRect r="-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/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𝑼𝒎𝒂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𝑪𝒍𝒂𝒔𝒔𝒆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𝑴𝒐𝒅𝒆𝒍𝒐𝒔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84ECEA0-935C-4A53-812A-A9D2F73F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4798095"/>
                <a:ext cx="3357350" cy="1227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/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𝑨𝒍𝒈𝒐𝒓𝒊𝒕𝒎𝒐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𝑨𝒑𝒓𝒆𝒏𝒅𝒊𝒛𝒂𝒅𝒐</m:t>
                      </m:r>
                    </m:oMath>
                  </m:oMathPara>
                </a14:m>
                <a:endParaRPr lang="pt-BR" sz="2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B74C582-5D9E-4DDC-B6C0-6E0E46AB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099" y="2636922"/>
                <a:ext cx="3357350" cy="1227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/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𝑴𝒆𝒍𝒉𝒐𝒓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𝑀𝑜𝑑𝑒𝑙𝑜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A30178E1-B1ED-4752-B325-624243FDB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6" y="2636922"/>
                <a:ext cx="3357350" cy="1227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10972C9-B5E4-4F94-8906-0FD5E887ED82}"/>
              </a:ext>
            </a:extLst>
          </p:cNvPr>
          <p:cNvCxnSpPr>
            <a:endCxn id="5" idx="0"/>
          </p:cNvCxnSpPr>
          <p:nvPr/>
        </p:nvCxnSpPr>
        <p:spPr>
          <a:xfrm>
            <a:off x="2017346" y="1828800"/>
            <a:ext cx="1" cy="8081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C002832-A129-4635-BADE-709D97768F4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20774" y="3864591"/>
            <a:ext cx="0" cy="9335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FA791D9-1F34-4428-9562-1F818E6EB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96022" y="3250757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397A0C0-64C8-40E9-A27F-9F15129810C4}"/>
              </a:ext>
            </a:extLst>
          </p:cNvPr>
          <p:cNvCxnSpPr>
            <a:cxnSpLocks/>
          </p:cNvCxnSpPr>
          <p:nvPr/>
        </p:nvCxnSpPr>
        <p:spPr>
          <a:xfrm>
            <a:off x="7799449" y="3221395"/>
            <a:ext cx="74607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/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𝑴𝒆𝒅𝒊𝒅𝒂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𝑬𝒓𝒓𝒐</m:t>
                      </m:r>
                    </m:oMath>
                  </m:oMathPara>
                </a14:m>
                <a:endParaRPr lang="pt-BR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07F538-DAE5-4A77-B034-7DC4E7A1B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408" y="601124"/>
                <a:ext cx="3249636" cy="12276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: Curvo 55">
            <a:extLst>
              <a:ext uri="{FF2B5EF4-FFF2-40B4-BE49-F238E27FC236}">
                <a16:creationId xmlns:a16="http://schemas.microsoft.com/office/drawing/2014/main" id="{4DC41BE4-F7E0-45D5-95C5-B935417B0D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6137" y="592607"/>
            <a:ext cx="12700" cy="4103427"/>
          </a:xfrm>
          <a:prstGeom prst="curvedConnector3">
            <a:avLst>
              <a:gd name="adj1" fmla="val 161272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F57F7B30-71A9-4901-A14E-0ED7E598C821}"/>
              </a:ext>
            </a:extLst>
          </p:cNvPr>
          <p:cNvSpPr/>
          <p:nvPr/>
        </p:nvSpPr>
        <p:spPr>
          <a:xfrm>
            <a:off x="7842776" y="4331342"/>
            <a:ext cx="210996" cy="21804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7529F38-B10C-4011-B336-5D50FE5049EC}"/>
                  </a:ext>
                </a:extLst>
              </p:cNvPr>
              <p:cNvSpPr txBox="1"/>
              <p:nvPr/>
            </p:nvSpPr>
            <p:spPr>
              <a:xfrm>
                <a:off x="8097099" y="4173419"/>
                <a:ext cx="6098344" cy="2684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𝑹𝒆𝒈𝒓𝒆𝒔𝒔</m:t>
                    </m:r>
                    <m:r>
                      <a:rPr lang="pt-B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endParaRPr lang="pt-BR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𝑹𝒆𝒈𝒓𝒆𝒔𝒔𝒐𝒓𝒆𝒔</m:t>
                    </m:r>
                    <m:r>
                      <a:rPr lang="pt-B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𝑳𝒊𝒏𝒆𝒂𝒓𝒆𝒔</m:t>
                    </m:r>
                  </m:oMath>
                </a14:m>
                <a:endParaRPr lang="pt-BR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>
                        <a:latin typeface="Cambria Math" panose="02040503050406030204" pitchFamily="18" charset="0"/>
                      </a:rPr>
                      <m:t>𝑹𝒆𝒈𝒓𝒆𝒔𝒔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𝒐𝒓𝒆𝒔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𝑷𝒐𝒍𝒊𝒏𝒐𝒎𝒊𝒏𝒂𝒊𝒔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400" b="1" i="1" dirty="0">
                    <a:latin typeface="Cambria Math" panose="02040503050406030204" pitchFamily="18" charset="0"/>
                  </a:rPr>
                  <a:t>...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𝑪𝒍𝒂𝒔𝒔𝒊𝒇𝒊𝒄𝒂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𝑹𝒆𝒈𝒓𝒆𝒔𝒔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𝑳𝒐𝒈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𝒔𝒕𝒊𝒄𝒂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𝒓𝒗𝒐𝒓𝒆𝒔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𝑫𝒆𝒄𝒊𝒔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𝑹𝒂𝒏𝒅𝒐𝒎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𝑭𝒐𝒓𝒆𝒔𝒕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𝒗𝒊𝒛𝒊𝒏𝒉𝒐𝒔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𝒎𝒂𝒊𝒔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𝒑𝒓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𝒙𝒊𝒎𝒐𝒔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𝑴𝒐𝒅𝒆𝒍𝒐𝒔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𝑵𝒆𝒖𝒓𝒂𝒊𝒔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𝑽𝒆𝒄𝒕𝒐𝒓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𝑴𝒂𝒄𝒉𝒊𝒏𝒆𝒔</m:t>
                    </m:r>
                  </m:oMath>
                </a14:m>
                <a:endParaRPr lang="pt-BR" sz="1400" b="1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𝑬𝒏𝒔𝒆𝒎𝒃𝒍𝒆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1" i="1" dirty="0" smtClean="0">
                        <a:latin typeface="Cambria Math" panose="02040503050406030204" pitchFamily="18" charset="0"/>
                      </a:rPr>
                      <m:t>𝑴𝒐𝒅𝒆𝒍𝒔</m:t>
                    </m:r>
                  </m:oMath>
                </a14:m>
                <a:endParaRPr lang="pt-BR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pt-BR" sz="1400" b="1" i="1" dirty="0">
                    <a:latin typeface="Cambria Math" panose="02040503050406030204" pitchFamily="18" charset="0"/>
                  </a:rPr>
                  <a:t>. . .</a:t>
                </a:r>
                <a:endParaRPr lang="pt-BR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7529F38-B10C-4011-B336-5D50FE504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099" y="4173419"/>
                <a:ext cx="6098344" cy="2684581"/>
              </a:xfrm>
              <a:prstGeom prst="rect">
                <a:avLst/>
              </a:prstGeom>
              <a:blipFill>
                <a:blip r:embed="rId8"/>
                <a:stretch>
                  <a:fillRect l="-100" b="-1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626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716</Words>
  <Application>Microsoft Office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7</cp:revision>
  <dcterms:created xsi:type="dcterms:W3CDTF">2022-03-02T11:25:46Z</dcterms:created>
  <dcterms:modified xsi:type="dcterms:W3CDTF">2022-03-30T15:49:34Z</dcterms:modified>
</cp:coreProperties>
</file>