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493" r:id="rId4"/>
    <p:sldId id="502" r:id="rId5"/>
    <p:sldId id="499" r:id="rId6"/>
    <p:sldId id="500" r:id="rId7"/>
    <p:sldId id="501" r:id="rId8"/>
    <p:sldId id="504" r:id="rId9"/>
    <p:sldId id="503" r:id="rId10"/>
    <p:sldId id="50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F531-0E2A-EE11-E530-FED98A360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C1C69-8958-B85C-982D-BC4B84056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AD13-C5E0-D4D3-2592-1B0939D2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940-A6CC-7F8E-FCBC-EFAB4639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AAC8-BA69-29F1-505B-BD0E642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5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14FE-ACBE-55C7-03E4-478EEE1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BE71-4886-88F6-3EC3-4DC97676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7D00-D04F-5A8B-6858-27C9C546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CDC5-2BAD-C1F1-B27D-E9EBD076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E23B-4116-600F-A578-7C83804E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2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9A772-2BB6-9F82-E0E6-CCC6C8FE4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51F43-1F32-30E1-EEAA-60418015E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9BA3-375E-A797-7E93-5BDB452A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7E3C-C7D8-5C6B-7120-BD80272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1D06-E20B-E867-4F6E-3B9F70D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6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6A03-D2ED-7B8C-0EF0-36FFB86A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6CAD-AE66-BF22-7A7F-9B857A64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1D81-9171-257C-A86A-BD28391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685A-FBDC-53DB-E398-12DF74B8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13C4-9FF1-B8C5-C689-28B00FB5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4252-F0BE-B2ED-B6A4-F4E3370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8C67-1E3A-F805-3094-E6F5D5AB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C84C-47B4-CD0B-4CCF-077B5532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B82-C496-1493-2CC1-231AB644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78B5-2104-7C1A-F344-62F454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65CA-FD33-8934-4B0B-6247D451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E4B1-CB13-03D2-4138-F96148C31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4DB0-28C2-3D0B-B8CC-670EA2C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2138-A154-4E72-B29C-EDA00645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967C3-FA1C-AEDD-6658-976AD89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6A03-CBD9-616E-01FC-D7B0B95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6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D87-0531-DF14-6A8D-E81D770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430E-B3FD-B36E-6A00-6F269507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ACFE3-C8EC-B5FA-E7A2-9C7C63D1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57254-36C9-0F64-5BC8-B9F1B0CC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2ADA9-44E9-80BC-CD5D-B14D9BC9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089B6-38C0-02A3-74AD-333D411A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9F92D-77A2-942A-D084-FBA67175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43160-A0C9-4D50-B264-D6FD54A7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F9E6-05AD-B158-7A25-0B3BA5E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CB29-8884-7354-D1E8-7E393DC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50C5A-0155-AA75-0828-78D393E0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A4980-ACDF-2FD9-08BD-2190000D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EA121-2AAA-D7CD-81CF-E4910416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B1115-2270-953D-2ACB-1AA11E2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27D0-A2D6-2E5A-B52F-F9F2FC15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042-A749-8D59-78A3-19C90C8E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94A5-04CE-DAB3-90F3-091AEE31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B8B19-CCB3-A6DD-4CEF-3E260E5E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9065-3CE1-A99B-DB36-02EA44DD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1A52-DECD-1B30-AF76-AA8B90E1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28D4-EEE7-97DE-02B8-A7EB22DF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0CA-8FE4-48FF-95BA-DFCFADB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99D4D-08E9-30FB-B320-CA29F2C9F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1E3CA-37D1-4846-FD43-B756DE3A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705D-A731-1BD1-CD29-2CD7242E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F5747-ED82-C8FC-BF78-ADB764F0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EFB16-243F-C9B0-BAAE-37882515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D80-63FA-ACE1-B4EA-CC035995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94CD-2172-9D44-EB1A-B59EB193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889C-CBDD-C5A2-8617-EF5491167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57D35-EEA0-4E5C-936C-778E9D12E61C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BC6C-650E-6555-CACD-FED0E2400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83A1-FDF5-C7DF-16D4-9E6A28CD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DBFE8-99C2-40E9-9EFB-6A4F94104B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94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io-mack" TargetMode="External"/><Relationship Id="rId2" Type="http://schemas.openxmlformats.org/officeDocument/2006/relationships/hyperlink" Target="mailto:rogerio.oliveira@mackenzie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ttes.cnpq.br/306773299297277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753/sbc.13880.6.1" TargetMode="External"/><Relationship Id="rId2" Type="http://schemas.openxmlformats.org/officeDocument/2006/relationships/hyperlink" Target="https://10.5753/sbsi_estendido.2024.23854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dx.doi.org/10.29327/11simep.61427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scan2024.com/wp-content/uploads/2024/05/escan2024_booklet-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D53D-E0A8-2C2E-24C7-70F0777A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112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Coleta, Armazenamento e Visualização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A859-0831-1170-6AF6-5BE8F55A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9612"/>
            <a:ext cx="10515600" cy="3106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Rogerio de Oliveira </a:t>
            </a:r>
          </a:p>
          <a:p>
            <a:pPr marL="0" indent="0">
              <a:buNone/>
            </a:pPr>
            <a:r>
              <a:rPr lang="pt-BR" sz="1600" dirty="0">
                <a:hlinkClick r:id="rId2"/>
              </a:rPr>
              <a:t>rogerio.oliveira@mackenzie.br</a:t>
            </a:r>
            <a:r>
              <a:rPr lang="pt-BR" sz="1600" dirty="0"/>
              <a:t> | 11 97515-1919</a:t>
            </a:r>
          </a:p>
          <a:p>
            <a:pPr marL="0" indent="0">
              <a:buNone/>
            </a:pPr>
            <a:r>
              <a:rPr lang="pt-BR" sz="1600" dirty="0">
                <a:hlinkClick r:id="rId3"/>
              </a:rPr>
              <a:t>https://github.com/Rogerio-mack</a:t>
            </a:r>
            <a:r>
              <a:rPr lang="pt-BR" sz="1600" dirty="0"/>
              <a:t> </a:t>
            </a:r>
          </a:p>
          <a:p>
            <a:pPr marL="0" indent="0">
              <a:buNone/>
            </a:pPr>
            <a:r>
              <a:rPr lang="pt-BR" sz="1600" dirty="0">
                <a:hlinkClick r:id="rId4"/>
              </a:rPr>
              <a:t>http://lattes.cnpq.br/3067732992972770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3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8D2D-D55E-17DE-2AF5-308F4958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A0BE-7B85-12ED-2380-6B6849D1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Artigos</a:t>
            </a:r>
            <a:r>
              <a:rPr 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mínimo</a:t>
            </a:r>
            <a:r>
              <a:rPr 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4</a:t>
            </a:r>
          </a:p>
          <a:p>
            <a:r>
              <a:rPr 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Projeto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em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Grupo</a:t>
            </a:r>
          </a:p>
          <a:p>
            <a:r>
              <a:rPr 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Atividades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práticas</a:t>
            </a:r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Prova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9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4548-F2D9-F7D7-6035-C1BF3357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interesse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A74-6305-C3F3-0634-0AA8A80B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AI, ML, Deep Learning, Data Science, Time Series, Data Visualization, Open Data, Python (and Climbing)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3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C2AC-6268-8D9B-304C-D55F8BB6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em Andamento - Rogério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BEEEFC-3B92-5554-ABD6-0780973663E5}"/>
              </a:ext>
            </a:extLst>
          </p:cNvPr>
          <p:cNvSpPr txBox="1"/>
          <p:nvPr/>
        </p:nvSpPr>
        <p:spPr>
          <a:xfrm>
            <a:off x="842962" y="1569243"/>
            <a:ext cx="106489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/>
              <a:t>2023 - Atual</a:t>
            </a:r>
          </a:p>
          <a:p>
            <a:r>
              <a:rPr lang="pt-BR" b="1" dirty="0"/>
              <a:t>USO DE REDES NEURAIS PROFUNDAS NA DETERMINAÇÃO DA MATURIDADE ESQUELÉTICA DA INFÂNCIA E PUBERDADE</a:t>
            </a:r>
          </a:p>
          <a:p>
            <a:endParaRPr lang="pt-BR" dirty="0"/>
          </a:p>
          <a:p>
            <a:r>
              <a:rPr lang="pt-BR" dirty="0"/>
              <a:t>Descrição: Projeto de pesquisa interdisciplinar de aplicações da Inteligência Artificial na Medicina desenvolvido em colaboração entre a Irmandade da Santa Casa de Misericórdia de São Paulo para estimativa da idade óssea na infância e puberdade a partir de radiografias de mão..</a:t>
            </a:r>
          </a:p>
          <a:p>
            <a:r>
              <a:rPr lang="pt-BR" dirty="0"/>
              <a:t>Situação: Em andamento; Natureza: Pesquisa.</a:t>
            </a:r>
            <a:endParaRPr lang="en-US" dirty="0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99D85D66-6434-FE6B-FE39-B67BC1C4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23" y="4586435"/>
            <a:ext cx="5531749" cy="1404644"/>
          </a:xfrm>
          <a:prstGeom prst="rect">
            <a:avLst/>
          </a:prstGeom>
        </p:spPr>
      </p:pic>
      <p:pic>
        <p:nvPicPr>
          <p:cNvPr id="8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BB9F266-C760-2619-6E94-543BABD1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33" y="3961332"/>
            <a:ext cx="4212567" cy="19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4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C2AC-6268-8D9B-304C-D55F8BB6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em Andamento - Rogério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BEEEFC-3B92-5554-ABD6-0780973663E5}"/>
              </a:ext>
            </a:extLst>
          </p:cNvPr>
          <p:cNvSpPr txBox="1"/>
          <p:nvPr/>
        </p:nvSpPr>
        <p:spPr>
          <a:xfrm>
            <a:off x="842962" y="1569243"/>
            <a:ext cx="106489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/>
              <a:t>2023 - </a:t>
            </a:r>
            <a:r>
              <a:rPr lang="en-US" b="1" dirty="0" err="1"/>
              <a:t>Atual</a:t>
            </a:r>
            <a:endParaRPr lang="en-US" b="1" dirty="0"/>
          </a:p>
          <a:p>
            <a:r>
              <a:rPr lang="en-US" b="1" dirty="0"/>
              <a:t>OTIMIZAÇÃO DE PROCESSOS E PROJETOS</a:t>
            </a:r>
          </a:p>
          <a:p>
            <a:pPr algn="r"/>
            <a:endParaRPr lang="en-US" dirty="0"/>
          </a:p>
          <a:p>
            <a:r>
              <a:rPr lang="en-US" dirty="0" err="1"/>
              <a:t>Descrição</a:t>
            </a:r>
            <a:r>
              <a:rPr lang="en-US" dirty="0"/>
              <a:t>: Grupo de </a:t>
            </a:r>
            <a:r>
              <a:rPr lang="en-US" dirty="0" err="1"/>
              <a:t>pesquisa</a:t>
            </a:r>
            <a:r>
              <a:rPr lang="en-US" dirty="0"/>
              <a:t> CNPQ. http://dgp.cnpq.br/dgp/espelhogrupo/721453.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e de </a:t>
            </a:r>
            <a:r>
              <a:rPr lang="en-US" dirty="0" err="1"/>
              <a:t>otimização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da </a:t>
            </a:r>
            <a:r>
              <a:rPr lang="en-US" dirty="0" err="1"/>
              <a:t>indústria</a:t>
            </a:r>
            <a:r>
              <a:rPr lang="en-US" dirty="0"/>
              <a:t>, </a:t>
            </a:r>
            <a:r>
              <a:rPr lang="en-US" dirty="0" err="1"/>
              <a:t>comércio</a:t>
            </a:r>
            <a:r>
              <a:rPr lang="en-US" dirty="0"/>
              <a:t> e outros campos.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23EE2-9130-126B-B4D7-BEC23F7E4576}"/>
              </a:ext>
            </a:extLst>
          </p:cNvPr>
          <p:cNvSpPr txBox="1"/>
          <p:nvPr/>
        </p:nvSpPr>
        <p:spPr>
          <a:xfrm>
            <a:off x="842963" y="3200400"/>
            <a:ext cx="5862638" cy="367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Pereira, G., &amp; de Oliveira, R. (2024). </a:t>
            </a:r>
            <a:r>
              <a:rPr lang="en-US" sz="1200" err="1"/>
              <a:t>Previsão</a:t>
            </a:r>
            <a:r>
              <a:rPr lang="en-US" sz="1200" dirty="0"/>
              <a:t> e Controle de Tempos das </a:t>
            </a:r>
            <a:r>
              <a:rPr lang="en-US" sz="1200" err="1"/>
              <a:t>Entregas</a:t>
            </a:r>
            <a:r>
              <a:rPr lang="en-US" sz="1200" dirty="0"/>
              <a:t> </a:t>
            </a:r>
            <a:r>
              <a:rPr lang="en-US" sz="1200" err="1"/>
              <a:t>em</a:t>
            </a:r>
            <a:r>
              <a:rPr lang="en-US" sz="1200" dirty="0"/>
              <a:t> </a:t>
            </a:r>
            <a:r>
              <a:rPr lang="en-US" sz="1200" err="1"/>
              <a:t>Plataformas</a:t>
            </a:r>
            <a:r>
              <a:rPr lang="en-US" sz="1200" dirty="0"/>
              <a:t> de Serviços com </a:t>
            </a:r>
            <a:r>
              <a:rPr lang="en-US" sz="1200" err="1"/>
              <a:t>Inteligência</a:t>
            </a:r>
            <a:r>
              <a:rPr lang="en-US" sz="1200" dirty="0"/>
              <a:t> Artificial. In Anais </a:t>
            </a:r>
            <a:r>
              <a:rPr lang="en-US" sz="1200" err="1"/>
              <a:t>Estendidos</a:t>
            </a:r>
            <a:r>
              <a:rPr lang="en-US" sz="1200" dirty="0"/>
              <a:t> do XX </a:t>
            </a:r>
            <a:r>
              <a:rPr lang="en-US" sz="1200" err="1"/>
              <a:t>Simpósio</a:t>
            </a:r>
            <a:r>
              <a:rPr lang="en-US" sz="1200" dirty="0"/>
              <a:t> Brasileiro de Sistemas de </a:t>
            </a:r>
            <a:r>
              <a:rPr lang="en-US" sz="1200" err="1"/>
              <a:t>Informação</a:t>
            </a:r>
            <a:r>
              <a:rPr lang="en-US" sz="1200" dirty="0"/>
              <a:t>, (pp. 174-183). Porto Alegre: SBC. </a:t>
            </a:r>
            <a:r>
              <a:rPr lang="en-US" sz="120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https://10.5753/sbsi_estendido.2024.238542</a:t>
            </a:r>
            <a:r>
              <a:rPr lang="en-US" sz="1200" dirty="0"/>
              <a:t>   </a:t>
            </a:r>
            <a:endParaRPr lang="pt-BR" sz="1200"/>
          </a:p>
          <a:p>
            <a:r>
              <a:rPr lang="en-US" sz="1200" dirty="0"/>
              <a:t>3o Lugar no </a:t>
            </a:r>
            <a:r>
              <a:rPr lang="en-US" sz="1200" err="1"/>
              <a:t>concurso</a:t>
            </a:r>
            <a:r>
              <a:rPr lang="en-US" sz="1200" dirty="0"/>
              <a:t> de </a:t>
            </a:r>
            <a:r>
              <a:rPr lang="en-US" sz="1200" err="1"/>
              <a:t>Trabalhos</a:t>
            </a:r>
            <a:r>
              <a:rPr lang="en-US" sz="1200" dirty="0"/>
              <a:t> de </a:t>
            </a:r>
            <a:r>
              <a:rPr lang="en-US" sz="1200" err="1"/>
              <a:t>Conclusão</a:t>
            </a:r>
            <a:r>
              <a:rPr lang="en-US" sz="1200" dirty="0"/>
              <a:t> de </a:t>
            </a:r>
            <a:r>
              <a:rPr lang="en-US" sz="1200" err="1"/>
              <a:t>Graduação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Oliveira, R., Albarracín, O. Y., Silva, G. R. (2024)</a:t>
            </a:r>
          </a:p>
          <a:p>
            <a:r>
              <a:rPr lang="en-US" sz="1200" err="1"/>
              <a:t>Introdução</a:t>
            </a:r>
            <a:r>
              <a:rPr lang="en-US" sz="1200" dirty="0"/>
              <a:t> </a:t>
            </a:r>
            <a:r>
              <a:rPr lang="en-US" sz="1200" err="1"/>
              <a:t>às</a:t>
            </a:r>
            <a:r>
              <a:rPr lang="en-US" sz="1200" dirty="0"/>
              <a:t> </a:t>
            </a:r>
            <a:r>
              <a:rPr lang="en-US" sz="1200" err="1"/>
              <a:t>Séries</a:t>
            </a:r>
            <a:r>
              <a:rPr lang="en-US" sz="1200" dirty="0"/>
              <a:t> </a:t>
            </a:r>
            <a:r>
              <a:rPr lang="en-US" sz="1200" err="1"/>
              <a:t>Temporais</a:t>
            </a:r>
            <a:r>
              <a:rPr lang="en-US" sz="1200" dirty="0"/>
              <a:t>: Uma </a:t>
            </a:r>
            <a:r>
              <a:rPr lang="en-US" sz="1200" err="1"/>
              <a:t>Abordagem</a:t>
            </a:r>
            <a:r>
              <a:rPr lang="en-US" sz="1200" dirty="0"/>
              <a:t> </a:t>
            </a:r>
            <a:r>
              <a:rPr lang="en-US" sz="1200" err="1"/>
              <a:t>Prática</a:t>
            </a:r>
            <a:r>
              <a:rPr lang="en-US" sz="1200" dirty="0"/>
              <a:t> </a:t>
            </a:r>
            <a:r>
              <a:rPr lang="en-US" sz="1200" err="1"/>
              <a:t>em</a:t>
            </a:r>
            <a:r>
              <a:rPr lang="en-US" sz="1200" dirty="0"/>
              <a:t> Python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Tópicos</a:t>
            </a:r>
            <a:r>
              <a:rPr lang="en-US" sz="1200" dirty="0"/>
              <a:t> </a:t>
            </a:r>
            <a:r>
              <a:rPr lang="en-US" sz="1200" dirty="0" err="1"/>
              <a:t>Especiais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Sistemas de </a:t>
            </a:r>
            <a:r>
              <a:rPr lang="en-US" sz="1200" dirty="0" err="1"/>
              <a:t>Informação</a:t>
            </a:r>
            <a:r>
              <a:rPr lang="en-US" sz="1200" dirty="0"/>
              <a:t>: </a:t>
            </a:r>
            <a:r>
              <a:rPr lang="en-US" sz="1200" dirty="0" err="1"/>
              <a:t>Minicursos</a:t>
            </a:r>
            <a:r>
              <a:rPr lang="en-US" sz="1200" dirty="0"/>
              <a:t> SBSI 2024. ISBN-13 (15). 978-85-7669-580-6. 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https://doi.org/10.5753/sbc.13880.6.1</a:t>
            </a:r>
            <a:r>
              <a:rPr lang="en-US" sz="1200" dirty="0"/>
              <a:t> </a:t>
            </a:r>
          </a:p>
          <a:p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Oliveira, Rogério; C. M. M. Dourado, Rafaela; Alexandra Da Silva Vicente, </a:t>
            </a:r>
            <a:r>
              <a:rPr lang="en-US" sz="1200" dirty="0" err="1">
                <a:ea typeface="+mn-lt"/>
                <a:cs typeface="+mn-lt"/>
              </a:rPr>
              <a:t>Silmara</a:t>
            </a:r>
            <a:r>
              <a:rPr lang="en-US" sz="1200" dirty="0">
                <a:ea typeface="+mn-lt"/>
                <a:cs typeface="+mn-lt"/>
              </a:rPr>
              <a:t>; De Almeida Carvalhal, Marcelo; Filipe Silva Gonçalves, Max. Controle </a:t>
            </a:r>
            <a:r>
              <a:rPr lang="en-US" sz="1200" dirty="0" err="1">
                <a:ea typeface="+mn-lt"/>
                <a:cs typeface="+mn-lt"/>
              </a:rPr>
              <a:t>Estatístico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dirty="0" err="1">
                <a:ea typeface="+mn-lt"/>
                <a:cs typeface="+mn-lt"/>
              </a:rPr>
              <a:t>Chamadas</a:t>
            </a:r>
            <a:r>
              <a:rPr lang="en-US" sz="1200" dirty="0">
                <a:ea typeface="+mn-lt"/>
                <a:cs typeface="+mn-lt"/>
              </a:rPr>
              <a:t> de um Call Center para a </a:t>
            </a:r>
            <a:r>
              <a:rPr lang="en-US" sz="1200" dirty="0" err="1">
                <a:ea typeface="+mn-lt"/>
                <a:cs typeface="+mn-lt"/>
              </a:rPr>
              <a:t>Qualidade</a:t>
            </a:r>
            <a:r>
              <a:rPr lang="en-US" sz="1200" dirty="0">
                <a:ea typeface="+mn-lt"/>
                <a:cs typeface="+mn-lt"/>
              </a:rPr>
              <a:t> dos Serviços. In: Xi </a:t>
            </a:r>
            <a:r>
              <a:rPr lang="en-US" sz="1200" dirty="0" err="1">
                <a:ea typeface="+mn-lt"/>
                <a:cs typeface="+mn-lt"/>
              </a:rPr>
              <a:t>Simpósio</a:t>
            </a:r>
            <a:r>
              <a:rPr lang="en-US" sz="1200" dirty="0">
                <a:ea typeface="+mn-lt"/>
                <a:cs typeface="+mn-lt"/>
              </a:rPr>
              <a:t> De </a:t>
            </a:r>
            <a:r>
              <a:rPr lang="en-US" sz="1200" dirty="0" err="1">
                <a:ea typeface="+mn-lt"/>
                <a:cs typeface="+mn-lt"/>
              </a:rPr>
              <a:t>Engenharia</a:t>
            </a:r>
            <a:r>
              <a:rPr lang="en-US" sz="1200" dirty="0">
                <a:ea typeface="+mn-lt"/>
                <a:cs typeface="+mn-lt"/>
              </a:rPr>
              <a:t> De </a:t>
            </a:r>
            <a:r>
              <a:rPr lang="en-US" sz="1200" dirty="0" err="1">
                <a:ea typeface="+mn-lt"/>
                <a:cs typeface="+mn-lt"/>
              </a:rPr>
              <a:t>Produção</a:t>
            </a:r>
            <a:r>
              <a:rPr lang="en-US" sz="1200" dirty="0">
                <a:ea typeface="+mn-lt"/>
                <a:cs typeface="+mn-lt"/>
              </a:rPr>
              <a:t>, 2023, Campina Grande, 2023. </a:t>
            </a:r>
            <a:r>
              <a:rPr lang="en-US" sz="1200" dirty="0" err="1">
                <a:ea typeface="+mn-lt"/>
                <a:cs typeface="+mn-lt"/>
              </a:rPr>
              <a:t>doi</a:t>
            </a:r>
            <a:r>
              <a:rPr lang="en-US" sz="1200" dirty="0">
                <a:ea typeface="+mn-lt"/>
                <a:cs typeface="+mn-lt"/>
              </a:rPr>
              <a:t>: </a:t>
            </a:r>
            <a:r>
              <a:rPr lang="en-US" sz="1200" dirty="0">
                <a:ea typeface="+mn-lt"/>
                <a:cs typeface="+mn-lt"/>
                <a:hlinkClick r:id="rId4"/>
              </a:rPr>
              <a:t>http://dx.doi.org/10.29327/11simep.614273</a:t>
            </a:r>
            <a:r>
              <a:rPr lang="en-US" sz="1200" dirty="0">
                <a:ea typeface="+mn-lt"/>
                <a:cs typeface="+mn-lt"/>
              </a:rPr>
              <a:t> </a:t>
            </a: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200" dirty="0"/>
          </a:p>
          <a:p>
            <a:endParaRPr lang="en-US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7BAD85E-1097-D92E-C0F1-62D1F24A6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525" y="3990782"/>
            <a:ext cx="1659733" cy="2329244"/>
          </a:xfrm>
          <a:prstGeom prst="rect">
            <a:avLst/>
          </a:prstGeom>
        </p:spPr>
      </p:pic>
      <p:pic>
        <p:nvPicPr>
          <p:cNvPr id="7" name="Imagem 6" descr="Linha do tempo&#10;&#10;Descrição gerada automaticamente">
            <a:extLst>
              <a:ext uri="{FF2B5EF4-FFF2-40B4-BE49-F238E27FC236}">
                <a16:creationId xmlns:a16="http://schemas.microsoft.com/office/drawing/2014/main" id="{2A995107-BFB7-02A7-E8A8-98151FD17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50" y="3291318"/>
            <a:ext cx="1659733" cy="2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9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C2AC-6268-8D9B-304C-D55F8BB6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em Andamento - Rogério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BEEEFC-3B92-5554-ABD6-0780973663E5}"/>
              </a:ext>
            </a:extLst>
          </p:cNvPr>
          <p:cNvSpPr txBox="1"/>
          <p:nvPr/>
        </p:nvSpPr>
        <p:spPr>
          <a:xfrm>
            <a:off x="842962" y="1569243"/>
            <a:ext cx="106489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/>
              <a:t>2023 - </a:t>
            </a:r>
            <a:r>
              <a:rPr lang="en-US" b="1" err="1"/>
              <a:t>Atual</a:t>
            </a:r>
            <a:endParaRPr lang="pt-BR" err="1"/>
          </a:p>
          <a:p>
            <a:r>
              <a:rPr lang="en-US" b="1" dirty="0"/>
              <a:t>ANÁLISE PREDITIVA DE MACHINE LEARNING APLICADA A MANUTENÇÃO DE AERONAVES VISANDO A REDUÇÃO NO GASTO DE COMBUSTÍVEL</a:t>
            </a:r>
            <a:br>
              <a:rPr lang="en-US" b="1" dirty="0"/>
            </a:br>
            <a:endParaRPr lang="en-US" b="1" dirty="0"/>
          </a:p>
          <a:p>
            <a:r>
              <a:rPr lang="en-US" err="1"/>
              <a:t>Descrição</a:t>
            </a:r>
            <a:r>
              <a:rPr lang="en-US" dirty="0"/>
              <a:t>: </a:t>
            </a:r>
            <a:r>
              <a:rPr lang="en-US" err="1"/>
              <a:t>Análise</a:t>
            </a:r>
            <a:r>
              <a:rPr lang="en-US" dirty="0"/>
              <a:t> de dados e </a:t>
            </a:r>
            <a:r>
              <a:rPr lang="en-US" err="1"/>
              <a:t>aplicação</a:t>
            </a:r>
            <a:r>
              <a:rPr lang="en-US" dirty="0"/>
              <a:t> de </a:t>
            </a:r>
            <a:r>
              <a:rPr lang="en-US" err="1"/>
              <a:t>modelos</a:t>
            </a:r>
            <a:r>
              <a:rPr lang="en-US" dirty="0"/>
              <a:t> </a:t>
            </a:r>
            <a:r>
              <a:rPr lang="en-US" err="1"/>
              <a:t>preditivos</a:t>
            </a:r>
            <a:r>
              <a:rPr lang="en-US" dirty="0"/>
              <a:t> de </a:t>
            </a:r>
            <a:r>
              <a:rPr lang="en-US" err="1"/>
              <a:t>aprendizado</a:t>
            </a:r>
            <a:r>
              <a:rPr lang="en-US" dirty="0"/>
              <a:t> de </a:t>
            </a:r>
            <a:r>
              <a:rPr lang="en-US" err="1"/>
              <a:t>máquina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dados de </a:t>
            </a:r>
            <a:r>
              <a:rPr lang="en-US" err="1"/>
              <a:t>manutenção</a:t>
            </a:r>
            <a:r>
              <a:rPr lang="en-US" dirty="0"/>
              <a:t> de </a:t>
            </a:r>
            <a:r>
              <a:rPr lang="en-US" err="1"/>
              <a:t>aeronaves</a:t>
            </a:r>
            <a:r>
              <a:rPr lang="en-US" dirty="0"/>
              <a:t> para </a:t>
            </a:r>
            <a:r>
              <a:rPr lang="en-US" err="1"/>
              <a:t>otimização</a:t>
            </a:r>
            <a:r>
              <a:rPr lang="en-US" dirty="0"/>
              <a:t> e </a:t>
            </a:r>
            <a:r>
              <a:rPr lang="en-US" err="1"/>
              <a:t>redução</a:t>
            </a:r>
            <a:r>
              <a:rPr lang="en-US" dirty="0"/>
              <a:t> de custos.</a:t>
            </a:r>
          </a:p>
          <a:p>
            <a:endParaRPr lang="en-US" b="1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8A19F33-F81C-EF64-0435-76C6B69F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20" y="3557497"/>
            <a:ext cx="2248979" cy="3121684"/>
          </a:xfrm>
          <a:prstGeom prst="rect">
            <a:avLst/>
          </a:prstGeom>
        </p:spPr>
      </p:pic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E6AB82B-FA6C-E3BF-5438-3A3F90DA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3" y="4616676"/>
            <a:ext cx="6944265" cy="1147100"/>
          </a:xfrm>
          <a:prstGeom prst="rect">
            <a:avLst/>
          </a:prstGeom>
        </p:spPr>
      </p:pic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325F2754-4E5A-C458-AD5B-030B01F23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41" y="3734968"/>
            <a:ext cx="3488487" cy="27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5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C2AC-6268-8D9B-304C-D55F8BB6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em Andamento - Rogério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BEEEFC-3B92-5554-ABD6-0780973663E5}"/>
              </a:ext>
            </a:extLst>
          </p:cNvPr>
          <p:cNvSpPr txBox="1"/>
          <p:nvPr/>
        </p:nvSpPr>
        <p:spPr>
          <a:xfrm>
            <a:off x="842962" y="1569243"/>
            <a:ext cx="106489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/>
              <a:t>2022 - </a:t>
            </a:r>
            <a:r>
              <a:rPr lang="en-US" b="1" dirty="0" err="1"/>
              <a:t>Atual</a:t>
            </a:r>
            <a:endParaRPr lang="pt-BR" dirty="0" err="1"/>
          </a:p>
          <a:p>
            <a:r>
              <a:rPr lang="en-US" b="1" dirty="0"/>
              <a:t>A IMPORTÂNCIA DO TOQUE SOCIAL PARA O DESENVOLVIMENTO SÓCIO-EMOCIONAL INFANTIL: INTEGRANDO EVIDÊNCIAS DE NEUROIMAGEM, PSICOFISIOLÓGICAS, ENDÓCRINAS E COMPORTAMENTAIS</a:t>
            </a:r>
            <a:br>
              <a:rPr lang="en-US" b="1" dirty="0"/>
            </a:br>
            <a:endParaRPr lang="en-US" b="1" dirty="0"/>
          </a:p>
          <a:p>
            <a:r>
              <a:rPr lang="en-US" err="1"/>
              <a:t>Descrição</a:t>
            </a:r>
            <a:r>
              <a:rPr lang="en-US" dirty="0"/>
              <a:t>: Este </a:t>
            </a:r>
            <a:r>
              <a:rPr lang="en-US" err="1"/>
              <a:t>estudo</a:t>
            </a:r>
            <a:r>
              <a:rPr lang="en-US" dirty="0"/>
              <a:t> visa </a:t>
            </a:r>
            <a:r>
              <a:rPr lang="en-US" err="1"/>
              <a:t>ampliar</a:t>
            </a:r>
            <a:r>
              <a:rPr lang="en-US" dirty="0"/>
              <a:t> o </a:t>
            </a:r>
            <a:r>
              <a:rPr lang="en-US" err="1"/>
              <a:t>conhecimento</a:t>
            </a:r>
            <a:r>
              <a:rPr lang="en-US" dirty="0"/>
              <a:t> </a:t>
            </a:r>
            <a:r>
              <a:rPr lang="en-US" err="1"/>
              <a:t>científico</a:t>
            </a:r>
            <a:r>
              <a:rPr lang="en-US" dirty="0"/>
              <a:t> </a:t>
            </a:r>
            <a:r>
              <a:rPr lang="en-US" err="1"/>
              <a:t>sobre</a:t>
            </a:r>
            <a:r>
              <a:rPr lang="en-US" dirty="0"/>
              <a:t> a </a:t>
            </a:r>
            <a:r>
              <a:rPr lang="en-US" err="1"/>
              <a:t>caracterização</a:t>
            </a:r>
            <a:r>
              <a:rPr lang="en-US" dirty="0"/>
              <a:t> e </a:t>
            </a:r>
            <a:r>
              <a:rPr lang="en-US" err="1"/>
              <a:t>importância</a:t>
            </a:r>
            <a:r>
              <a:rPr lang="en-US" dirty="0"/>
              <a:t> do toque social, </a:t>
            </a:r>
            <a:r>
              <a:rPr lang="en-US" err="1"/>
              <a:t>integrando</a:t>
            </a:r>
            <a:r>
              <a:rPr lang="en-US" dirty="0"/>
              <a:t> </a:t>
            </a:r>
            <a:r>
              <a:rPr lang="en-US" err="1"/>
              <a:t>evidências</a:t>
            </a:r>
            <a:r>
              <a:rPr lang="en-US" dirty="0"/>
              <a:t> de </a:t>
            </a:r>
            <a:r>
              <a:rPr lang="en-US" err="1"/>
              <a:t>neuroimagem</a:t>
            </a:r>
            <a:r>
              <a:rPr lang="en-US" dirty="0"/>
              <a:t> </a:t>
            </a:r>
            <a:r>
              <a:rPr lang="en-US" err="1"/>
              <a:t>funcional</a:t>
            </a:r>
            <a:r>
              <a:rPr lang="en-US" dirty="0"/>
              <a:t> (</a:t>
            </a:r>
            <a:r>
              <a:rPr lang="en-US" err="1"/>
              <a:t>fNIRS</a:t>
            </a:r>
            <a:r>
              <a:rPr lang="en-US" dirty="0"/>
              <a:t>), </a:t>
            </a:r>
            <a:r>
              <a:rPr lang="en-US" err="1"/>
              <a:t>psicofisiologia</a:t>
            </a:r>
            <a:r>
              <a:rPr lang="en-US" dirty="0"/>
              <a:t>, </a:t>
            </a:r>
            <a:r>
              <a:rPr lang="en-US" err="1"/>
              <a:t>endocrinologia</a:t>
            </a:r>
            <a:r>
              <a:rPr lang="en-US" dirty="0"/>
              <a:t> e </a:t>
            </a:r>
            <a:r>
              <a:rPr lang="en-US" err="1"/>
              <a:t>comportamento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idade</a:t>
            </a:r>
            <a:r>
              <a:rPr lang="en-US" dirty="0"/>
              <a:t> </a:t>
            </a:r>
            <a:r>
              <a:rPr lang="en-US" err="1"/>
              <a:t>crítica</a:t>
            </a:r>
            <a:r>
              <a:rPr lang="en-US" dirty="0"/>
              <a:t> do </a:t>
            </a:r>
            <a:r>
              <a:rPr lang="en-US" err="1"/>
              <a:t>desenvolvimento</a:t>
            </a:r>
            <a:r>
              <a:rPr lang="en-US" dirty="0"/>
              <a:t> </a:t>
            </a:r>
            <a:r>
              <a:rPr lang="en-US" err="1"/>
              <a:t>sócio-emocional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6198CB-E994-32B3-542A-4FD6CCE9ADFA}"/>
              </a:ext>
            </a:extLst>
          </p:cNvPr>
          <p:cNvSpPr txBox="1"/>
          <p:nvPr/>
        </p:nvSpPr>
        <p:spPr>
          <a:xfrm>
            <a:off x="835573" y="4028090"/>
            <a:ext cx="533137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42424"/>
                </a:solidFill>
                <a:latin typeface="Segoe UI"/>
                <a:cs typeface="Segoe UI"/>
              </a:rPr>
              <a:t>Campos, L.B., Novi, </a:t>
            </a:r>
            <a:r>
              <a:rPr lang="en-US" sz="1200" dirty="0" err="1">
                <a:solidFill>
                  <a:srgbClr val="242424"/>
                </a:solidFill>
                <a:latin typeface="Segoe UI"/>
                <a:cs typeface="Segoe UI"/>
              </a:rPr>
              <a:t>S.L.,de</a:t>
            </a:r>
            <a:r>
              <a:rPr lang="en-US" sz="1200" dirty="0">
                <a:solidFill>
                  <a:srgbClr val="242424"/>
                </a:solidFill>
                <a:latin typeface="Segoe UI"/>
                <a:cs typeface="Segoe UI"/>
              </a:rPr>
              <a:t> Oliveira, R., Ribeiro, C.F., </a:t>
            </a:r>
            <a:r>
              <a:rPr lang="en-US" sz="1200" dirty="0" err="1">
                <a:solidFill>
                  <a:srgbClr val="242424"/>
                </a:solidFill>
                <a:latin typeface="Segoe UI"/>
                <a:cs typeface="Segoe UI"/>
              </a:rPr>
              <a:t>Francischelli</a:t>
            </a:r>
            <a:r>
              <a:rPr lang="en-US" sz="1200" dirty="0">
                <a:solidFill>
                  <a:srgbClr val="242424"/>
                </a:solidFill>
                <a:latin typeface="Segoe UI"/>
                <a:cs typeface="Segoe UI"/>
              </a:rPr>
              <a:t>, I.G., Cardenes, B.H., </a:t>
            </a:r>
            <a:r>
              <a:rPr lang="en-US" sz="1200" dirty="0" err="1">
                <a:solidFill>
                  <a:srgbClr val="242424"/>
                </a:solidFill>
                <a:latin typeface="Segoe UI"/>
                <a:cs typeface="Segoe UI"/>
              </a:rPr>
              <a:t>Mesquita,R.C</a:t>
            </a:r>
            <a:r>
              <a:rPr lang="en-US" sz="1200" dirty="0">
                <a:solidFill>
                  <a:srgbClr val="242424"/>
                </a:solidFill>
                <a:latin typeface="Segoe UI"/>
                <a:cs typeface="Segoe UI"/>
              </a:rPr>
              <a:t> &amp; Osório, A.A.C. (2024)  Neural responses to maternal touch compared to touch by an unfamiliar woman among 6-month-olds.ESCAN 2024. Ghent, Belgium. </a:t>
            </a:r>
            <a:r>
              <a:rPr lang="en-US" sz="1200" dirty="0">
                <a:latin typeface="Segoe UI"/>
                <a:cs typeface="Segoe UI"/>
                <a:hlinkClick r:id="rId2"/>
              </a:rPr>
              <a:t>https://escan2024.com/wp-content/uploads/2024/05/escan2024_booklet-10.pdf</a:t>
            </a:r>
            <a:r>
              <a:rPr lang="en-US" sz="1200" dirty="0">
                <a:solidFill>
                  <a:srgbClr val="242424"/>
                </a:solidFill>
                <a:latin typeface="Segoe UI"/>
                <a:cs typeface="Segoe UI"/>
              </a:rPr>
              <a:t>.</a:t>
            </a:r>
            <a:endParaRPr lang="en-US" sz="1200" dirty="0">
              <a:solidFill>
                <a:srgbClr val="000000"/>
              </a:solidFill>
              <a:latin typeface="Aptos" panose="02110004020202020204"/>
              <a:cs typeface="Segoe UI"/>
            </a:endParaRPr>
          </a:p>
          <a:p>
            <a:endParaRPr lang="en-US" sz="1200" dirty="0">
              <a:solidFill>
                <a:srgbClr val="242424"/>
              </a:solidFill>
              <a:latin typeface="Segoe UI"/>
              <a:cs typeface="Segoe UI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Segoe UI"/>
                <a:cs typeface="Segoe UI"/>
              </a:rPr>
              <a:t>Francischelli</a:t>
            </a:r>
            <a:r>
              <a:rPr lang="en-US" sz="1100" dirty="0">
                <a:solidFill>
                  <a:srgbClr val="000000"/>
                </a:solidFill>
                <a:latin typeface="Segoe UI"/>
                <a:cs typeface="Segoe UI"/>
              </a:rPr>
              <a:t>, I.G., Campos, L.B., Ribeiro, C.F., Novi, S.L., de Oliveira, R., Mesquita, R.C &amp; Osório, A.A.C.(2024) Association Between Maternal Sensitivity and Infant’s Neural Response to Social Touch. ESCAN 2024. Ghent, Belgium.</a:t>
            </a:r>
            <a:br>
              <a:rPr lang="en-US" dirty="0"/>
            </a:br>
            <a:r>
              <a:rPr lang="en-US" sz="1100" dirty="0">
                <a:solidFill>
                  <a:srgbClr val="000000"/>
                </a:solidFill>
                <a:latin typeface="Segoe UI"/>
                <a:cs typeface="Segoe UI"/>
                <a:hlinkClick r:id="rId2"/>
              </a:rPr>
              <a:t>https://escan2024.com/wp-content/uploads/2024/05/escan2024_booklet-10.pdf</a:t>
            </a:r>
            <a:r>
              <a:rPr lang="en-US" sz="1100" dirty="0">
                <a:solidFill>
                  <a:srgbClr val="000000"/>
                </a:solidFill>
                <a:latin typeface="Segoe UI"/>
                <a:cs typeface="Segoe UI"/>
              </a:rPr>
              <a:t>.</a:t>
            </a:r>
            <a:endParaRPr lang="en-US" dirty="0"/>
          </a:p>
          <a:p>
            <a:endParaRPr lang="en-US" sz="1200" dirty="0">
              <a:solidFill>
                <a:srgbClr val="242424"/>
              </a:solidFill>
              <a:latin typeface="Segoe UI"/>
              <a:cs typeface="Segoe UI"/>
            </a:endParaRP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5BFBFAE3-FB99-FF93-0066-77A64346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81" y="4664014"/>
            <a:ext cx="4658085" cy="14262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53D597-73BE-EA2D-B122-62EBDEC7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294" y="3834621"/>
            <a:ext cx="1209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5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C2AC-6268-8D9B-304C-D55F8BB6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em Andamento - Rogério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BEEEFC-3B92-5554-ABD6-0780973663E5}"/>
              </a:ext>
            </a:extLst>
          </p:cNvPr>
          <p:cNvSpPr txBox="1"/>
          <p:nvPr/>
        </p:nvSpPr>
        <p:spPr>
          <a:xfrm>
            <a:off x="842962" y="1569243"/>
            <a:ext cx="1064894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dirty="0"/>
              <a:t>2024 - </a:t>
            </a:r>
            <a:r>
              <a:rPr lang="en-US" b="1" dirty="0" err="1"/>
              <a:t>Atual</a:t>
            </a:r>
            <a:endParaRPr lang="pt-BR" dirty="0" err="1"/>
          </a:p>
          <a:p>
            <a:r>
              <a:rPr lang="en-US" b="1" dirty="0"/>
              <a:t>NÚCLEO DE SISTEMAS ELETRÔNICOS EMBARCADOS</a:t>
            </a:r>
            <a:br>
              <a:rPr lang="en-US" b="1" dirty="0"/>
            </a:br>
            <a:endParaRPr lang="en-US" b="1" dirty="0"/>
          </a:p>
          <a:p>
            <a:r>
              <a:rPr lang="en-US" dirty="0" err="1"/>
              <a:t>Descrição</a:t>
            </a:r>
            <a:r>
              <a:rPr lang="en-US" dirty="0"/>
              <a:t>: Grupo de Pesquisa do </a:t>
            </a:r>
            <a:r>
              <a:rPr lang="en-US" dirty="0" err="1"/>
              <a:t>Núcleo</a:t>
            </a:r>
            <a:r>
              <a:rPr lang="en-US" dirty="0"/>
              <a:t> de Sistemas </a:t>
            </a:r>
            <a:r>
              <a:rPr lang="en-US" dirty="0" err="1"/>
              <a:t>Eletrônicos</a:t>
            </a:r>
            <a:r>
              <a:rPr lang="en-US" dirty="0"/>
              <a:t> </a:t>
            </a:r>
            <a:r>
              <a:rPr lang="en-US" dirty="0" err="1"/>
              <a:t>Embarcados</a:t>
            </a:r>
            <a:r>
              <a:rPr lang="en-US" dirty="0"/>
              <a:t> (NSEE),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IMT,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principal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eletrônicos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e a </a:t>
            </a:r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inteligência</a:t>
            </a:r>
            <a:r>
              <a:rPr lang="en-US" dirty="0"/>
              <a:t> artificial. Na </a:t>
            </a:r>
            <a:r>
              <a:rPr lang="en-US" dirty="0" err="1"/>
              <a:t>área</a:t>
            </a:r>
            <a:r>
              <a:rPr lang="en-US" dirty="0"/>
              <a:t> de IA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saúde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andamento</a:t>
            </a:r>
            <a:r>
              <a:rPr lang="en-US" dirty="0"/>
              <a:t>, </a:t>
            </a:r>
            <a:r>
              <a:rPr lang="en-US" dirty="0" err="1"/>
              <a:t>pesquisa</a:t>
            </a:r>
            <a:r>
              <a:rPr lang="en-US" dirty="0"/>
              <a:t> para </a:t>
            </a:r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previsão</a:t>
            </a:r>
            <a:r>
              <a:rPr lang="en-US" dirty="0"/>
              <a:t> de </a:t>
            </a:r>
            <a:r>
              <a:rPr lang="en-US" dirty="0" err="1"/>
              <a:t>sobrevida</a:t>
            </a:r>
            <a:r>
              <a:rPr lang="en-US" dirty="0"/>
              <a:t> e do tempo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perdido</a:t>
            </a:r>
            <a:r>
              <a:rPr lang="en-US" dirty="0"/>
              <a:t> de </a:t>
            </a:r>
            <a:r>
              <a:rPr lang="en-US" dirty="0" err="1"/>
              <a:t>pacientes</a:t>
            </a:r>
            <a:r>
              <a:rPr lang="en-US" dirty="0"/>
              <a:t> com </a:t>
            </a:r>
            <a:r>
              <a:rPr lang="en-US" dirty="0" err="1"/>
              <a:t>câncer</a:t>
            </a:r>
            <a:r>
              <a:rPr lang="en-US" dirty="0"/>
              <a:t> do </a:t>
            </a:r>
            <a:r>
              <a:rPr lang="en-US" dirty="0" err="1"/>
              <a:t>colo-retal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colaboração</a:t>
            </a:r>
            <a:r>
              <a:rPr lang="en-US" dirty="0"/>
              <a:t> com a </a:t>
            </a:r>
            <a:r>
              <a:rPr lang="en-US" dirty="0" err="1"/>
              <a:t>Fundação</a:t>
            </a:r>
            <a:r>
              <a:rPr lang="en-US" dirty="0"/>
              <a:t> </a:t>
            </a:r>
            <a:r>
              <a:rPr lang="en-US" dirty="0" err="1"/>
              <a:t>Oncocentro</a:t>
            </a:r>
            <a:r>
              <a:rPr lang="en-US" dirty="0"/>
              <a:t> de São Paulo (FOSP).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BC88ACD7-13B2-36AF-98C8-F911A4E5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34" y="4092605"/>
            <a:ext cx="5903705" cy="2223998"/>
          </a:xfrm>
          <a:prstGeom prst="rect">
            <a:avLst/>
          </a:prstGeom>
        </p:spPr>
      </p:pic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E266267-E6F0-6C6B-023B-8B61F1A6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355" y="4824053"/>
            <a:ext cx="2327516" cy="1868159"/>
          </a:xfrm>
          <a:prstGeom prst="rect">
            <a:avLst/>
          </a:prstGeom>
        </p:spPr>
      </p:pic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7091287D-3403-2D99-A43D-BD648ACC3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55" y="3967791"/>
            <a:ext cx="2609132" cy="17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C2AC-6268-8D9B-304C-D55F8BB6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Social - Rogério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EC468-43E9-3B2C-5D72-D32609C40339}"/>
              </a:ext>
            </a:extLst>
          </p:cNvPr>
          <p:cNvSpPr txBox="1"/>
          <p:nvPr/>
        </p:nvSpPr>
        <p:spPr>
          <a:xfrm>
            <a:off x="838200" y="5901660"/>
            <a:ext cx="9145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https://github.com/IMATEK-Seminarios/SEMINARIOS_2024/blob/main/Apresentacao.md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7E627-2061-C50F-C3F7-CA507E5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3" y="1600748"/>
            <a:ext cx="5887183" cy="42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8D2D-D55E-17DE-2AF5-308F4958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você?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A0BE-7B85-12ED-2380-6B6849D1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Sua </a:t>
            </a:r>
            <a:r>
              <a:rPr lang="en-US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experiência</a:t>
            </a:r>
            <a:r>
              <a:rPr 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? Python, Linux, SQL</a:t>
            </a:r>
          </a:p>
          <a:p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Seu </a:t>
            </a:r>
            <a:r>
              <a:rPr lang="en-US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projeto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9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836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Segoe UI</vt:lpstr>
      <vt:lpstr>Office Theme</vt:lpstr>
      <vt:lpstr>Coleta, Armazenamento e Visualização de Dados</vt:lpstr>
      <vt:lpstr>Áreas de interesse</vt:lpstr>
      <vt:lpstr>Projetos em Andamento - Rogério</vt:lpstr>
      <vt:lpstr>Projetos em Andamento - Rogério</vt:lpstr>
      <vt:lpstr>Projetos em Andamento - Rogério</vt:lpstr>
      <vt:lpstr>Projetos em Andamento - Rogério</vt:lpstr>
      <vt:lpstr>Projetos em Andamento - Rogério</vt:lpstr>
      <vt:lpstr>Projeto Social - Rogério</vt:lpstr>
      <vt:lpstr>E você?</vt:lpstr>
      <vt:lpstr>Logística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de Oliveira</dc:creator>
  <cp:lastModifiedBy>Rogerio de Oliveira</cp:lastModifiedBy>
  <cp:revision>3</cp:revision>
  <dcterms:created xsi:type="dcterms:W3CDTF">2024-08-05T19:54:28Z</dcterms:created>
  <dcterms:modified xsi:type="dcterms:W3CDTF">2024-08-05T21:16:35Z</dcterms:modified>
</cp:coreProperties>
</file>