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450" r:id="rId3"/>
    <p:sldId id="464" r:id="rId4"/>
    <p:sldId id="454" r:id="rId5"/>
    <p:sldId id="462" r:id="rId6"/>
    <p:sldId id="463" r:id="rId7"/>
    <p:sldId id="451" r:id="rId8"/>
    <p:sldId id="460" r:id="rId9"/>
    <p:sldId id="4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3F3"/>
    <a:srgbClr val="AAC6E8"/>
    <a:srgbClr val="009999"/>
    <a:srgbClr val="7030A0"/>
    <a:srgbClr val="800080"/>
    <a:srgbClr val="0A3CAA"/>
    <a:srgbClr val="0038A8"/>
    <a:srgbClr val="CE181E"/>
    <a:srgbClr val="33CC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A4A11-64A3-42EA-9C07-70A7808FBBEC}" v="15" dt="2025-03-08T18:49:26.119"/>
    <p1510:client id="{ED07BFA1-2C9F-45AC-87B4-BF899BAD5E8B}" v="24" dt="2025-03-08T03:31:48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AB898-A920-4528-8E0D-88EB55CE759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8B25-CECE-4EC9-BEB0-4906514D12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67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62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8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9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9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538152"/>
            <a:ext cx="12188825" cy="319848"/>
          </a:xfrm>
          <a:prstGeom prst="rect">
            <a:avLst/>
          </a:prstGeom>
          <a:solidFill>
            <a:srgbClr val="CE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494645"/>
            <a:ext cx="12188825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569476"/>
            <a:ext cx="4822804" cy="25543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900458" y="6569476"/>
            <a:ext cx="1312025" cy="255434"/>
          </a:xfrm>
        </p:spPr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4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CE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2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05D3C51-E43C-41C0-9EA4-E8C681799A4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1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kenzie.br/ambiente-de-inovacao-e-empreendedorismo" TargetMode="External"/><Relationship Id="rId2" Type="http://schemas.openxmlformats.org/officeDocument/2006/relationships/hyperlink" Target="https://www.mackenzie.br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mackenzie.br/ambiente-de-inovacao-e-empreendedorismo/contato/iniciacao-tecnologic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9FBF7-A407-4C3F-9B5F-E448AB54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3200" b="1" dirty="0"/>
          </a:p>
          <a:p>
            <a:pPr algn="ctr"/>
            <a:r>
              <a:rPr lang="pt-BR" sz="3200" b="1" dirty="0"/>
              <a:t>Faculdade de Computação e Informática</a:t>
            </a:r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3200" b="1" dirty="0">
                <a:solidFill>
                  <a:srgbClr val="C00000"/>
                </a:solidFill>
              </a:rPr>
              <a:t>Iniciação Tecnológica e Inovação</a:t>
            </a:r>
          </a:p>
          <a:p>
            <a:pPr algn="ctr"/>
            <a:endParaRPr lang="pt-BR" sz="3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93164C-29CA-41A5-A2C3-92F97B041E68}"/>
              </a:ext>
            </a:extLst>
          </p:cNvPr>
          <p:cNvGrpSpPr/>
          <p:nvPr/>
        </p:nvGrpSpPr>
        <p:grpSpPr>
          <a:xfrm>
            <a:off x="70408" y="1290006"/>
            <a:ext cx="3922472" cy="3409309"/>
            <a:chOff x="215188" y="701918"/>
            <a:chExt cx="3922472" cy="340930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28167-FD4F-4D47-B390-F552B983A9F2}"/>
                </a:ext>
              </a:extLst>
            </p:cNvPr>
            <p:cNvGrpSpPr/>
            <p:nvPr/>
          </p:nvGrpSpPr>
          <p:grpSpPr>
            <a:xfrm>
              <a:off x="215188" y="3589684"/>
              <a:ext cx="3922472" cy="521543"/>
              <a:chOff x="142036" y="3980921"/>
              <a:chExt cx="3922472" cy="52154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EFB2FE5-2273-4BE4-A475-6F11884C4802}"/>
                  </a:ext>
                </a:extLst>
              </p:cNvPr>
              <p:cNvSpPr txBox="1"/>
              <p:nvPr/>
            </p:nvSpPr>
            <p:spPr>
              <a:xfrm>
                <a:off x="142036" y="3980921"/>
                <a:ext cx="3922472" cy="3268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pt-BR" sz="16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Liberation Sans" pitchFamily="18"/>
                    <a:ea typeface="AR PL SungtiL GB" pitchFamily="2"/>
                    <a:cs typeface="Lohit Devanagari" pitchFamily="2"/>
                  </a:rPr>
                  <a:t>Universidade Presbiteriana Mackenzie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D2E288-9F6E-4731-8D09-0B2698E17227}"/>
                  </a:ext>
                </a:extLst>
              </p:cNvPr>
              <p:cNvSpPr txBox="1"/>
              <p:nvPr/>
            </p:nvSpPr>
            <p:spPr>
              <a:xfrm>
                <a:off x="142036" y="4249361"/>
                <a:ext cx="2894360" cy="253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 anchorCtr="0" compatLnSpc="0">
                <a:spAutoFit/>
              </a:bodyPr>
              <a:lstStyle/>
              <a:p>
                <a:pPr marL="0" marR="0" lvl="0" indent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r>
                  <a:rPr lang="pt-BR" sz="1100" b="1" i="0" u="none" strike="noStrike" kern="1200" cap="none" dirty="0">
                    <a:ln>
                      <a:noFill/>
                    </a:ln>
                    <a:solidFill>
                      <a:srgbClr val="FFFFFF"/>
                    </a:solidFill>
                    <a:latin typeface="Liberation Sans" pitchFamily="18"/>
                    <a:ea typeface="AR PL SungtiL GB" pitchFamily="2"/>
                    <a:cs typeface="Lohit Devanagari" pitchFamily="2"/>
                  </a:rPr>
                  <a:t>Faculdade de Computação e Informática</a:t>
                </a: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B3076EE-48D5-4BE5-8AEC-13A576117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/>
              <a:alphaModFix/>
            </a:blip>
            <a:srcRect/>
            <a:stretch>
              <a:fillRect/>
            </a:stretch>
          </p:blipFill>
          <p:spPr>
            <a:xfrm>
              <a:off x="713574" y="701918"/>
              <a:ext cx="2847976" cy="288776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716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92916-33C8-CDBB-893B-415B1677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130E04-8504-3D78-8C16-D0689924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0C8F1-43D7-90FE-E661-12C34421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91C69-2196-588B-0A3A-395864F2CDB0}"/>
              </a:ext>
            </a:extLst>
          </p:cNvPr>
          <p:cNvSpPr txBox="1"/>
          <p:nvPr/>
        </p:nvSpPr>
        <p:spPr>
          <a:xfrm>
            <a:off x="782156" y="288524"/>
            <a:ext cx="794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Iniciação Científica OU Iniciação Tecnológica?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F7B936-C14E-B330-D286-12789ADB9DF6}"/>
              </a:ext>
            </a:extLst>
          </p:cNvPr>
          <p:cNvSpPr txBox="1"/>
          <p:nvPr/>
        </p:nvSpPr>
        <p:spPr>
          <a:xfrm>
            <a:off x="715247" y="883151"/>
            <a:ext cx="5313844" cy="5220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Iniciação Científica</a:t>
            </a:r>
          </a:p>
          <a:p>
            <a:pPr algn="ctr"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pt-BR" b="1" dirty="0"/>
              <a:t>O que é?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iniciação científica é um programa acadêmico que visa proporcionar aos estudantes a </a:t>
            </a:r>
            <a:r>
              <a:rPr lang="pt-BR" b="1" dirty="0"/>
              <a:t>produção</a:t>
            </a:r>
            <a:r>
              <a:rPr lang="pt-BR" dirty="0"/>
              <a:t> e o </a:t>
            </a:r>
            <a:r>
              <a:rPr lang="pt-BR" b="1" dirty="0"/>
              <a:t>pensamento</a:t>
            </a:r>
            <a:r>
              <a:rPr lang="pt-BR" dirty="0"/>
              <a:t> </a:t>
            </a:r>
            <a:r>
              <a:rPr lang="pt-BR" b="1" dirty="0"/>
              <a:t>científico</a:t>
            </a:r>
            <a:r>
              <a:rPr lang="pt-BR" dirty="0"/>
              <a:t>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Principais características: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Os alunos tem a possibilidade de </a:t>
            </a:r>
            <a:r>
              <a:rPr lang="pt-BR" b="1" dirty="0"/>
              <a:t>vivenciar um projeto de pesquisa</a:t>
            </a:r>
            <a:r>
              <a:rPr lang="pt-BR" dirty="0"/>
              <a:t> em sua área de atuação;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Oportunidade de entender como se processa a </a:t>
            </a:r>
            <a:r>
              <a:rPr lang="pt-BR" b="1" dirty="0"/>
              <a:t>geração do saber</a:t>
            </a:r>
            <a:r>
              <a:rPr lang="pt-BR" dirty="0"/>
              <a:t> e como o conhecimento científico é adquirido e desenvolvido.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D9718-B475-B5C9-1DE8-9B29283FAC3C}"/>
              </a:ext>
            </a:extLst>
          </p:cNvPr>
          <p:cNvSpPr txBox="1"/>
          <p:nvPr/>
        </p:nvSpPr>
        <p:spPr>
          <a:xfrm>
            <a:off x="6634886" y="883151"/>
            <a:ext cx="5120640" cy="5220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Iniciação </a:t>
            </a:r>
            <a:r>
              <a:rPr lang="en-US" sz="2400" b="1" dirty="0" err="1">
                <a:solidFill>
                  <a:srgbClr val="C00000"/>
                </a:solidFill>
              </a:rPr>
              <a:t>Tecnológica</a:t>
            </a:r>
            <a:r>
              <a:rPr lang="en-US" sz="2400" b="1" dirty="0">
                <a:solidFill>
                  <a:srgbClr val="C00000"/>
                </a:solidFill>
              </a:rPr>
              <a:t> e </a:t>
            </a:r>
            <a:r>
              <a:rPr lang="en-US" sz="2400" b="1" dirty="0" err="1">
                <a:solidFill>
                  <a:srgbClr val="C00000"/>
                </a:solidFill>
              </a:rPr>
              <a:t>Inovação</a:t>
            </a:r>
            <a:endParaRPr lang="en-US" sz="2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pt-BR" b="1" dirty="0"/>
              <a:t>O que é?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 iniciação tecnológica e inovação é um programa que visa estimular nos estudantes o </a:t>
            </a:r>
            <a:r>
              <a:rPr lang="pt-BR" b="1" dirty="0"/>
              <a:t>pensar</a:t>
            </a:r>
            <a:r>
              <a:rPr lang="pt-BR" dirty="0"/>
              <a:t> </a:t>
            </a:r>
            <a:r>
              <a:rPr lang="pt-BR" b="1" dirty="0"/>
              <a:t>tecnológico</a:t>
            </a:r>
            <a:r>
              <a:rPr lang="pt-BR" dirty="0"/>
              <a:t> e a </a:t>
            </a:r>
            <a:r>
              <a:rPr lang="pt-BR" b="1" dirty="0"/>
              <a:t>inovação</a:t>
            </a:r>
            <a:r>
              <a:rPr lang="pt-BR" dirty="0"/>
              <a:t>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Principais características: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Possibilidade de </a:t>
            </a:r>
            <a:r>
              <a:rPr lang="pt-BR" b="1" dirty="0">
                <a:solidFill>
                  <a:srgbClr val="C00000"/>
                </a:solidFill>
              </a:rPr>
              <a:t>desenvolver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b="1" dirty="0">
                <a:solidFill>
                  <a:srgbClr val="C00000"/>
                </a:solidFill>
              </a:rPr>
              <a:t>produtos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que atendem a necessidade da comunidade interna e externa de forma inovativa;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Oportunidade de </a:t>
            </a:r>
            <a:r>
              <a:rPr lang="pt-BR" b="1" dirty="0">
                <a:solidFill>
                  <a:srgbClr val="C00000"/>
                </a:solidFill>
              </a:rPr>
              <a:t>entender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b="1" dirty="0">
                <a:solidFill>
                  <a:srgbClr val="C00000"/>
                </a:solidFill>
              </a:rPr>
              <a:t>o processo </a:t>
            </a:r>
            <a:r>
              <a:rPr lang="pt-BR" dirty="0"/>
              <a:t>de desenvolvimento de produtos tecnológicos.</a:t>
            </a:r>
          </a:p>
        </p:txBody>
      </p:sp>
      <p:pic>
        <p:nvPicPr>
          <p:cNvPr id="10" name="Graphic 9" descr="Search Inventory with solid fill">
            <a:extLst>
              <a:ext uri="{FF2B5EF4-FFF2-40B4-BE49-F238E27FC236}">
                <a16:creationId xmlns:a16="http://schemas.microsoft.com/office/drawing/2014/main" id="{4393A064-ADBC-2290-431B-7BE7202CE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483" y="1432653"/>
            <a:ext cx="640080" cy="640080"/>
          </a:xfrm>
          <a:prstGeom prst="rect">
            <a:avLst/>
          </a:prstGeom>
        </p:spPr>
      </p:pic>
      <p:pic>
        <p:nvPicPr>
          <p:cNvPr id="12" name="Graphic 11" descr="Microscope with solid fill">
            <a:extLst>
              <a:ext uri="{FF2B5EF4-FFF2-40B4-BE49-F238E27FC236}">
                <a16:creationId xmlns:a16="http://schemas.microsoft.com/office/drawing/2014/main" id="{79985A6E-5C6B-C8EA-70B6-D245E78BB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412" y="1432653"/>
            <a:ext cx="640080" cy="6400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D54ABA-EE62-62B2-C0EE-DD7FEFBEC5D2}"/>
              </a:ext>
            </a:extLst>
          </p:cNvPr>
          <p:cNvCxnSpPr>
            <a:cxnSpLocks/>
          </p:cNvCxnSpPr>
          <p:nvPr/>
        </p:nvCxnSpPr>
        <p:spPr>
          <a:xfrm>
            <a:off x="6181725" y="883151"/>
            <a:ext cx="0" cy="354025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E2CBF-EA4B-6ED0-93C0-FC4EAB8860AA}"/>
              </a:ext>
            </a:extLst>
          </p:cNvPr>
          <p:cNvCxnSpPr/>
          <p:nvPr/>
        </p:nvCxnSpPr>
        <p:spPr>
          <a:xfrm>
            <a:off x="6400800" y="750189"/>
            <a:ext cx="0" cy="526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324EF5-AA23-D8AE-C18A-C4EEC7DC2066}"/>
              </a:ext>
            </a:extLst>
          </p:cNvPr>
          <p:cNvSpPr/>
          <p:nvPr/>
        </p:nvSpPr>
        <p:spPr>
          <a:xfrm>
            <a:off x="7013611" y="4018940"/>
            <a:ext cx="4793773" cy="20775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BF455-8361-6C5B-F32E-51E8FE75F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EA6DC2-4D26-BCD0-652E-D15125238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07AD5C-F1C8-8C1C-908D-7886F01C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9DE09-B1D0-6E8E-F696-221BB955DB19}"/>
              </a:ext>
            </a:extLst>
          </p:cNvPr>
          <p:cNvSpPr txBox="1"/>
          <p:nvPr/>
        </p:nvSpPr>
        <p:spPr>
          <a:xfrm>
            <a:off x="782157" y="288524"/>
            <a:ext cx="6382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Iniciação Tecnológica e Inovação...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D7A7C-488A-1598-1D6E-4648F642C039}"/>
              </a:ext>
            </a:extLst>
          </p:cNvPr>
          <p:cNvSpPr txBox="1"/>
          <p:nvPr/>
        </p:nvSpPr>
        <p:spPr>
          <a:xfrm>
            <a:off x="670561" y="885356"/>
            <a:ext cx="5120640" cy="5220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Iniciação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Tecnológica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 </a:t>
            </a:r>
            <a:r>
              <a:rPr lang="en-US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Inovação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que é?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iniciação tecnológica e inovação é um programa que visa estimular nos estudantes o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pensar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tecnológico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e a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inovação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Principais características: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Possibilidade de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desenvolver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produtos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que atendem a necessidade da comunidade interna e externa de forma inovativa;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Oportunidade de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entender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 processo </a:t>
            </a:r>
            <a:r>
              <a:rPr lang="pt-B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 desenvolvimento de produtos tecnológicos.</a:t>
            </a:r>
          </a:p>
        </p:txBody>
      </p:sp>
      <p:pic>
        <p:nvPicPr>
          <p:cNvPr id="10" name="Graphic 9" descr="Search Inventory with solid fill">
            <a:extLst>
              <a:ext uri="{FF2B5EF4-FFF2-40B4-BE49-F238E27FC236}">
                <a16:creationId xmlns:a16="http://schemas.microsoft.com/office/drawing/2014/main" id="{7A47E276-CBB2-167B-9BA2-0E87A44DB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483" y="1432653"/>
            <a:ext cx="640080" cy="640080"/>
          </a:xfrm>
          <a:prstGeom prst="rect">
            <a:avLst/>
          </a:prstGeom>
        </p:spPr>
      </p:pic>
      <p:pic>
        <p:nvPicPr>
          <p:cNvPr id="12" name="Graphic 11" descr="Microscope with solid fill">
            <a:extLst>
              <a:ext uri="{FF2B5EF4-FFF2-40B4-BE49-F238E27FC236}">
                <a16:creationId xmlns:a16="http://schemas.microsoft.com/office/drawing/2014/main" id="{B0787734-9920-385C-12AA-CCD91FC19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412" y="1432653"/>
            <a:ext cx="640080" cy="6400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88951F-94E9-3ED6-617F-90E9B170FF38}"/>
              </a:ext>
            </a:extLst>
          </p:cNvPr>
          <p:cNvCxnSpPr>
            <a:cxnSpLocks/>
          </p:cNvCxnSpPr>
          <p:nvPr/>
        </p:nvCxnSpPr>
        <p:spPr>
          <a:xfrm>
            <a:off x="6181725" y="883151"/>
            <a:ext cx="0" cy="354025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34559-381D-7479-14C8-F00CB1E17778}"/>
              </a:ext>
            </a:extLst>
          </p:cNvPr>
          <p:cNvCxnSpPr/>
          <p:nvPr/>
        </p:nvCxnSpPr>
        <p:spPr>
          <a:xfrm>
            <a:off x="6400800" y="750189"/>
            <a:ext cx="0" cy="5260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DD373A-BDC4-9D9C-FBFB-F8710263D2B3}"/>
              </a:ext>
            </a:extLst>
          </p:cNvPr>
          <p:cNvSpPr/>
          <p:nvPr/>
        </p:nvSpPr>
        <p:spPr>
          <a:xfrm>
            <a:off x="1042270" y="4027795"/>
            <a:ext cx="4793773" cy="20775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8DDB3-5AA2-7BEB-A346-8756E0657B47}"/>
              </a:ext>
            </a:extLst>
          </p:cNvPr>
          <p:cNvSpPr txBox="1"/>
          <p:nvPr/>
        </p:nvSpPr>
        <p:spPr>
          <a:xfrm>
            <a:off x="6572250" y="184597"/>
            <a:ext cx="5228116" cy="7096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1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Projetos de iniciação tecnológica podem estar relacionados a:</a:t>
            </a:r>
          </a:p>
          <a:p>
            <a:pPr>
              <a:lnSpc>
                <a:spcPct val="150000"/>
              </a:lnSpc>
              <a:spcAft>
                <a:spcPts val="800"/>
              </a:spcAft>
              <a:buNone/>
            </a:pPr>
            <a:endParaRPr lang="pt-BR" sz="1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Produtos</a:t>
            </a:r>
            <a:r>
              <a:rPr lang="pt-BR" sz="1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 (um alimento, perfume, material isolante etc.);</a:t>
            </a:r>
            <a:endParaRPr lang="pt-BR" sz="1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Métodos e processos </a:t>
            </a:r>
            <a:r>
              <a:rPr lang="pt-BR" sz="1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(neste caso documentados, métodos de produção, de análise de balanços, terapias etc.);</a:t>
            </a:r>
            <a:endParaRPr lang="pt-BR" sz="1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600" b="1" dirty="0">
                <a:solidFill>
                  <a:srgbClr val="C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Aplicativos e artefatos de software (Apps, site, API);</a:t>
            </a:r>
            <a:endParaRPr lang="pt-BR" sz="1600" b="1" dirty="0">
              <a:solidFill>
                <a:srgbClr val="C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Ferramentas</a:t>
            </a:r>
            <a:r>
              <a:rPr lang="pt-BR" sz="1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 (dispositivos eletromecânicos como medidores, sensores etc.);</a:t>
            </a:r>
            <a:endParaRPr lang="pt-BR" sz="1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Avaliações técnicas </a:t>
            </a:r>
            <a:r>
              <a:rPr lang="pt-BR" sz="1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(avaliação de equipamentos e produtos, de métodos e processos de empresas e organizações etc.)</a:t>
            </a:r>
            <a:endParaRPr lang="pt-BR" sz="1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Maquetes, objetos e artefatos de arte e design;</a:t>
            </a:r>
            <a:endParaRPr lang="pt-BR" sz="1400" b="1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Aplicação de novas técnicas na produção de produtos (construção, equipamentos, medicamentos e alimentos);</a:t>
            </a:r>
            <a:endParaRPr lang="pt-BR" sz="1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ptos" panose="020B000402020202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Cartilhas, guias e orientações ao público;</a:t>
            </a:r>
            <a:endParaRPr lang="pt-BR" sz="1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1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1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5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AD3CB-7573-9340-BCC8-8C9F33AC0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9B941A-9C7E-584E-D98E-4B3A56B6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1991C-C74E-6F63-69D1-8C5F7F17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97B96-2252-EBF1-6E4C-E51EEBC6D927}"/>
              </a:ext>
            </a:extLst>
          </p:cNvPr>
          <p:cNvSpPr txBox="1"/>
          <p:nvPr/>
        </p:nvSpPr>
        <p:spPr>
          <a:xfrm>
            <a:off x="782157" y="288524"/>
            <a:ext cx="6382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Critérios de Avaliação dos Projetos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689D0C-BAAF-18CF-758A-81F2336EB198}"/>
              </a:ext>
            </a:extLst>
          </p:cNvPr>
          <p:cNvSpPr txBox="1"/>
          <p:nvPr/>
        </p:nvSpPr>
        <p:spPr>
          <a:xfrm>
            <a:off x="618279" y="5449493"/>
            <a:ext cx="11040279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/>
              <a:t>Mínimo 2 avaliadores da área; Mínimo nota 7,0; Projetos melhor avaliados recebem bolsas dentro das cotas de cada unidade.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CEE0A-EE9D-704F-5C25-2F3BE9550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972" y="1880159"/>
            <a:ext cx="5052269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BE908-33FB-C814-F766-FE65EACC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77" y="2055324"/>
            <a:ext cx="5532823" cy="21031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8DFADE-80DE-6717-A047-26662B7C57C1}"/>
              </a:ext>
            </a:extLst>
          </p:cNvPr>
          <p:cNvSpPr txBox="1"/>
          <p:nvPr/>
        </p:nvSpPr>
        <p:spPr>
          <a:xfrm>
            <a:off x="6634886" y="883151"/>
            <a:ext cx="5120640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Iniciação </a:t>
            </a:r>
            <a:r>
              <a:rPr lang="en-US" sz="2400" b="1" dirty="0" err="1">
                <a:solidFill>
                  <a:srgbClr val="C00000"/>
                </a:solidFill>
              </a:rPr>
              <a:t>Tecnológica</a:t>
            </a:r>
            <a:r>
              <a:rPr lang="en-US" sz="2400" b="1" dirty="0">
                <a:solidFill>
                  <a:srgbClr val="C00000"/>
                </a:solidFill>
              </a:rPr>
              <a:t> e </a:t>
            </a:r>
            <a:r>
              <a:rPr lang="en-US" sz="2400" b="1" dirty="0" err="1">
                <a:solidFill>
                  <a:srgbClr val="C00000"/>
                </a:solidFill>
              </a:rPr>
              <a:t>Inovação</a:t>
            </a:r>
            <a:endParaRPr lang="en-US" sz="2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FD5876-92C9-8187-EFDB-2B7C34DE2F37}"/>
              </a:ext>
            </a:extLst>
          </p:cNvPr>
          <p:cNvSpPr txBox="1"/>
          <p:nvPr/>
        </p:nvSpPr>
        <p:spPr>
          <a:xfrm>
            <a:off x="715247" y="883151"/>
            <a:ext cx="5313844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Iniciação Científica</a:t>
            </a:r>
          </a:p>
          <a:p>
            <a:pPr algn="ctr">
              <a:lnSpc>
                <a:spcPct val="150000"/>
              </a:lnSpc>
            </a:pPr>
            <a:endParaRPr lang="en-US" sz="20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0786C2-D45C-19AE-EEFC-DB7E6C700B7E}"/>
              </a:ext>
            </a:extLst>
          </p:cNvPr>
          <p:cNvCxnSpPr>
            <a:cxnSpLocks/>
          </p:cNvCxnSpPr>
          <p:nvPr/>
        </p:nvCxnSpPr>
        <p:spPr>
          <a:xfrm>
            <a:off x="6400800" y="750189"/>
            <a:ext cx="0" cy="4699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C61D4DF-24B0-5971-F4B5-3E0A86D9D9DE}"/>
              </a:ext>
            </a:extLst>
          </p:cNvPr>
          <p:cNvSpPr/>
          <p:nvPr/>
        </p:nvSpPr>
        <p:spPr>
          <a:xfrm>
            <a:off x="6772510" y="2090389"/>
            <a:ext cx="5034731" cy="10602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58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7638E-0C60-553D-8838-C8AE6B190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B53645-57C0-3EDB-94F8-F03275F1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BBE5E5-DFAA-1C60-0D04-832346B6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80816-A1DA-5D2E-7FB4-EF1D775D8197}"/>
              </a:ext>
            </a:extLst>
          </p:cNvPr>
          <p:cNvSpPr txBox="1"/>
          <p:nvPr/>
        </p:nvSpPr>
        <p:spPr>
          <a:xfrm>
            <a:off x="782157" y="288524"/>
            <a:ext cx="6382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Edital, Modelo, Requisitos*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422A7-D293-B7F4-3710-6889DBB48E09}"/>
              </a:ext>
            </a:extLst>
          </p:cNvPr>
          <p:cNvSpPr txBox="1"/>
          <p:nvPr/>
        </p:nvSpPr>
        <p:spPr>
          <a:xfrm>
            <a:off x="546410" y="1013417"/>
            <a:ext cx="11519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pt-BR" b="0" i="0" u="none" strike="noStrike" dirty="0">
                <a:solidFill>
                  <a:srgbClr val="00547F"/>
                </a:solidFill>
                <a:effectLst/>
                <a:latin typeface="Roboto" panose="02000000000000000000" pitchFamily="2" charset="0"/>
                <a:hlinkClick r:id="rId2"/>
              </a:rPr>
              <a:t>Portal Mackenzie</a:t>
            </a:r>
            <a:r>
              <a:rPr lang="pt-BR" b="0" i="0" u="none" strike="noStrike" dirty="0">
                <a:solidFill>
                  <a:srgbClr val="00547F"/>
                </a:solidFill>
                <a:effectLst/>
                <a:latin typeface="Roboto" panose="02000000000000000000" pitchFamily="2" charset="0"/>
              </a:rPr>
              <a:t> &gt; </a:t>
            </a:r>
            <a:r>
              <a:rPr lang="pt-BR" b="0" i="0" u="sng" dirty="0">
                <a:solidFill>
                  <a:srgbClr val="002133"/>
                </a:solidFill>
                <a:effectLst/>
                <a:latin typeface="Roboto" panose="02000000000000000000" pitchFamily="2" charset="0"/>
                <a:hlinkClick r:id="rId2"/>
              </a:rPr>
              <a:t>Pesquisa e Inovação</a:t>
            </a:r>
            <a:r>
              <a:rPr lang="pt-BR" b="0" i="0" u="sng" dirty="0">
                <a:solidFill>
                  <a:srgbClr val="002133"/>
                </a:solidFill>
                <a:effectLst/>
                <a:latin typeface="Roboto" panose="02000000000000000000" pitchFamily="2" charset="0"/>
              </a:rPr>
              <a:t> &gt; </a:t>
            </a:r>
            <a:r>
              <a:rPr lang="pt-BR" b="0" i="0" u="none" strike="noStrike" dirty="0">
                <a:solidFill>
                  <a:srgbClr val="00547F"/>
                </a:solidFill>
                <a:effectLst/>
                <a:latin typeface="Roboto" panose="02000000000000000000" pitchFamily="2" charset="0"/>
                <a:hlinkClick r:id="rId3"/>
              </a:rPr>
              <a:t>Ambiente de Inovação e Empreendedorismo</a:t>
            </a:r>
            <a:r>
              <a:rPr lang="pt-BR" b="0" i="0" u="none" strike="noStrike" dirty="0">
                <a:solidFill>
                  <a:srgbClr val="00547F"/>
                </a:solidFill>
                <a:effectLst/>
                <a:latin typeface="Roboto" panose="02000000000000000000" pitchFamily="2" charset="0"/>
              </a:rPr>
              <a:t> &gt; </a:t>
            </a:r>
            <a:r>
              <a:rPr lang="pt-BR" b="0" i="0" u="none" strike="noStrike" dirty="0">
                <a:solidFill>
                  <a:srgbClr val="00547F"/>
                </a:solidFill>
                <a:effectLst/>
                <a:latin typeface="Roboto" panose="02000000000000000000" pitchFamily="2" charset="0"/>
                <a:hlinkClick r:id="rId4"/>
              </a:rPr>
              <a:t>Iniciação Tecnológica</a:t>
            </a:r>
            <a:endParaRPr lang="pt-BR" b="0" i="0" dirty="0">
              <a:solidFill>
                <a:srgbClr val="777777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2E176-51E8-8B3D-DB73-CE6CBFB66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38" y="1645977"/>
            <a:ext cx="9233210" cy="434504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CC5470E-7A2E-DDE4-22CE-16A4F566895C}"/>
              </a:ext>
            </a:extLst>
          </p:cNvPr>
          <p:cNvSpPr/>
          <p:nvPr/>
        </p:nvSpPr>
        <p:spPr>
          <a:xfrm>
            <a:off x="882517" y="4906537"/>
            <a:ext cx="3912506" cy="47950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77C7B1-804A-2FD7-C0BD-BFDADB8DF858}"/>
              </a:ext>
            </a:extLst>
          </p:cNvPr>
          <p:cNvSpPr/>
          <p:nvPr/>
        </p:nvSpPr>
        <p:spPr>
          <a:xfrm>
            <a:off x="882516" y="3578746"/>
            <a:ext cx="8005005" cy="47950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FBBB13-553B-FEA8-1304-450A720B8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8621" y="3095477"/>
            <a:ext cx="1742988" cy="17612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ECB7DAE-8DFA-20AE-65C6-FF3E5770F4A4}"/>
              </a:ext>
            </a:extLst>
          </p:cNvPr>
          <p:cNvSpPr/>
          <p:nvPr/>
        </p:nvSpPr>
        <p:spPr>
          <a:xfrm>
            <a:off x="6738448" y="3416654"/>
            <a:ext cx="2059863" cy="892893"/>
          </a:xfrm>
          <a:prstGeom prst="rect">
            <a:avLst/>
          </a:prstGeom>
          <a:solidFill>
            <a:schemeClr val="accent1">
              <a:alpha val="3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9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2B018-4499-B02B-3783-F993D4CA5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4D500A-A574-66E0-1E58-DD2875EB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275325-404D-F8CC-206B-40FCA258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B7DC6-7BA2-D0DA-DDDC-5924D71CED3F}"/>
              </a:ext>
            </a:extLst>
          </p:cNvPr>
          <p:cNvSpPr txBox="1"/>
          <p:nvPr/>
        </p:nvSpPr>
        <p:spPr>
          <a:xfrm>
            <a:off x="782157" y="288524"/>
            <a:ext cx="6382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Modelo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42D6C5-2721-497A-04C1-E0AF9034F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79425"/>
              </p:ext>
            </p:extLst>
          </p:nvPr>
        </p:nvGraphicFramePr>
        <p:xfrm>
          <a:off x="7346473" y="1595906"/>
          <a:ext cx="4139283" cy="4044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974">
                  <a:extLst>
                    <a:ext uri="{9D8B030D-6E8A-4147-A177-3AD203B41FA5}">
                      <a16:colId xmlns:a16="http://schemas.microsoft.com/office/drawing/2014/main" val="715032300"/>
                    </a:ext>
                  </a:extLst>
                </a:gridCol>
                <a:gridCol w="3652309">
                  <a:extLst>
                    <a:ext uri="{9D8B030D-6E8A-4147-A177-3AD203B41FA5}">
                      <a16:colId xmlns:a16="http://schemas.microsoft.com/office/drawing/2014/main" val="1528019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Nível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Descrição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3314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TRL 1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Ideia da pesquisa que está sendo iniciada e esses primeiros indícios de viabilidade estão sendo traduzidos em pesquisa e desenvolvimento futuros.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8847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TRL 2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Os princípios básicos foram definidos e há resultados com aplicações práticas que apontam para a confirmação da ideia inicial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6305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TRL 3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Em geral, estudos analíticos e/ou laboratoriais são necessários nesse nível para ver se uma tecnologia é viável e pronta para prosseguir para o processo de desenvolvimento. Nesse caso, muitas vezes, é construído um modelo de prova de conceito.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6888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TRL 4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Coloca-se em prática a prova de conceito, que consiste em sua aplicação em ambiente similar ao real, podendo constituir testes em escala de laboratório.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427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TRL 5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 tecnologia deve passar por testes mais rigorosos do que a tecnologia que está apenas na TRL 4, ou seja, validação em ambiente relevante de componentes ou arranjos experimentais, com configurações físicas finais. Capacidade de produzir protótipo do componente do produto.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4205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TRL 6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 tecnologia constitui um protótipo totalmente funcional ou modelo representacional, sendo demonstrado em ambiente operacional (ambiente relevante no caso das principais tecnologias facilitadoras).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124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TRL 7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O protótipo está demonstrado e validado em ambiente operacional (ambiente relevante no caso das principais tecnologias facilitadoras).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1896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TRL 8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 tecnologia foi testada e qualificada para ambiente real, estando pronta para ser implementada em um sistema ou tecnologia já existente.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2852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TRL 9</a:t>
                      </a:r>
                      <a:endParaRPr lang="pt-BR" sz="110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PT" sz="900" dirty="0"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 tecnologia está comprovada em ambiente operacional (fabricação competitiva no caso das principais tecnologias facilitadoras), uma vez que já foi testada, validada e comprovada em todas as condições, com seu uso em todo seu alcance e quantidade. Produção estabelecida.</a:t>
                      </a:r>
                      <a:endParaRPr lang="pt-BR" sz="1100" dirty="0"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821661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58CA59E-E828-16CD-3930-30671070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58" y="925551"/>
            <a:ext cx="6037841" cy="551368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AC71987-0BD5-7C82-6DC3-0739B473E207}"/>
              </a:ext>
            </a:extLst>
          </p:cNvPr>
          <p:cNvCxnSpPr/>
          <p:nvPr/>
        </p:nvCxnSpPr>
        <p:spPr>
          <a:xfrm>
            <a:off x="3133493" y="5464098"/>
            <a:ext cx="4030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0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0425E-1F16-DD39-E0CC-CD3F12D9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F7E2E1-C491-863C-0AC3-5A9D395D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B8CADA-6728-7E34-8E8D-511D91C1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4C135-CB9A-6004-6FF2-6063B76CFFA6}"/>
              </a:ext>
            </a:extLst>
          </p:cNvPr>
          <p:cNvSpPr txBox="1"/>
          <p:nvPr/>
        </p:nvSpPr>
        <p:spPr>
          <a:xfrm>
            <a:off x="782157" y="288524"/>
            <a:ext cx="6382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Vantagens na Realização de IC/IT são comuns...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62022A-80BC-44DA-6830-17AD92C1D514}"/>
              </a:ext>
            </a:extLst>
          </p:cNvPr>
          <p:cNvSpPr txBox="1"/>
          <p:nvPr/>
        </p:nvSpPr>
        <p:spPr>
          <a:xfrm>
            <a:off x="782157" y="1598689"/>
            <a:ext cx="10430326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Aquisição de conhecimento em uma determinada área de atuação;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Aquisição de conhecimento na resolução de problemas;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Processo seletivo de emprego;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Processo seletivo na pós-graduação;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Internacionalização/Intercâmbio;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Possibilidade de publicação em eventos nacionais e internacionais – networking;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Possibilidade de estar inserido, desde a graduação, em um grupo de pesquisa.</a:t>
            </a:r>
            <a:endParaRPr lang="pt-BR" dirty="0"/>
          </a:p>
        </p:txBody>
      </p:sp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C85BA5BF-1AA5-DA80-9F3E-B0690F001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2120" y="4468041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A2FD9-DC1F-4A25-F83D-AD60392E5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25823E-E65D-C8B8-E4CD-AE8EC9D5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E3D875-CFF9-77F7-905D-FF14DBC7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EEDAE-F77B-B70C-9A32-29642D2DCDEF}"/>
              </a:ext>
            </a:extLst>
          </p:cNvPr>
          <p:cNvSpPr txBox="1"/>
          <p:nvPr/>
        </p:nvSpPr>
        <p:spPr>
          <a:xfrm>
            <a:off x="3865484" y="455403"/>
            <a:ext cx="6382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Inscrições (comum, IC e IT)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99A89E-0791-2C99-ED9D-EA9627FCC906}"/>
              </a:ext>
            </a:extLst>
          </p:cNvPr>
          <p:cNvSpPr txBox="1"/>
          <p:nvPr/>
        </p:nvSpPr>
        <p:spPr>
          <a:xfrm>
            <a:off x="1958254" y="4479302"/>
            <a:ext cx="265377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Submissão dos projetos</a:t>
            </a:r>
          </a:p>
          <a:p>
            <a:pPr algn="ctr">
              <a:lnSpc>
                <a:spcPct val="150000"/>
              </a:lnSpc>
            </a:pPr>
            <a:r>
              <a:rPr lang="pt-BR" b="1" dirty="0"/>
              <a:t>(Alunos)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DDE330-134E-89EA-7146-74F2D28D5797}"/>
              </a:ext>
            </a:extLst>
          </p:cNvPr>
          <p:cNvGrpSpPr/>
          <p:nvPr/>
        </p:nvGrpSpPr>
        <p:grpSpPr>
          <a:xfrm>
            <a:off x="5113106" y="5374677"/>
            <a:ext cx="1965788" cy="914400"/>
            <a:chOff x="4031532" y="4940568"/>
            <a:chExt cx="1965788" cy="914400"/>
          </a:xfrm>
        </p:grpSpPr>
        <p:pic>
          <p:nvPicPr>
            <p:cNvPr id="5" name="Graphic 4" descr="Search Inventory with solid fill">
              <a:extLst>
                <a:ext uri="{FF2B5EF4-FFF2-40B4-BE49-F238E27FC236}">
                  <a16:creationId xmlns:a16="http://schemas.microsoft.com/office/drawing/2014/main" id="{7624B1CF-18B4-88F3-0D70-FBB72EDE0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82920" y="4940568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Microscope with solid fill">
              <a:extLst>
                <a:ext uri="{FF2B5EF4-FFF2-40B4-BE49-F238E27FC236}">
                  <a16:creationId xmlns:a16="http://schemas.microsoft.com/office/drawing/2014/main" id="{43590556-521E-5067-4F65-7742D743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31532" y="4940568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E640C1-638A-F0FB-A7FA-1AEF29DD89E5}"/>
              </a:ext>
            </a:extLst>
          </p:cNvPr>
          <p:cNvSpPr txBox="1"/>
          <p:nvPr/>
        </p:nvSpPr>
        <p:spPr>
          <a:xfrm>
            <a:off x="7306663" y="4479302"/>
            <a:ext cx="265377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b="1" dirty="0"/>
              <a:t>Cadastro de orientadores</a:t>
            </a:r>
          </a:p>
          <a:p>
            <a:pPr algn="ctr">
              <a:lnSpc>
                <a:spcPct val="150000"/>
              </a:lnSpc>
            </a:pPr>
            <a:r>
              <a:rPr lang="pt-BR" b="1" dirty="0"/>
              <a:t>(Professores)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679A27-7128-A97C-F600-11BC8D3B4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4939" y="1419904"/>
            <a:ext cx="3200400" cy="3200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6E56F1-D74E-9408-A964-53702AB35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3346" y="1382914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7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0393F7-3AE0-BC27-BCC4-29EA8087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Universidade Presbiteriana Mackenzie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893588-44D2-6C50-FCC9-3B055548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D3C51-E43C-41C0-9EA4-E8C681799A45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87462-028A-9E02-C89A-3DD0497664DC}"/>
              </a:ext>
            </a:extLst>
          </p:cNvPr>
          <p:cNvSpPr txBox="1"/>
          <p:nvPr/>
        </p:nvSpPr>
        <p:spPr>
          <a:xfrm>
            <a:off x="782157" y="288524"/>
            <a:ext cx="6382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C00000"/>
                </a:solidFill>
              </a:rPr>
              <a:t>Dúvidas/Contatos...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41003-1AFF-7466-1DED-AA211C888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239" y="680654"/>
            <a:ext cx="2314898" cy="54966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D39FFD-93AF-DE8A-BABD-BCD0B6C88EEE}"/>
              </a:ext>
            </a:extLst>
          </p:cNvPr>
          <p:cNvSpPr/>
          <p:nvPr/>
        </p:nvSpPr>
        <p:spPr>
          <a:xfrm>
            <a:off x="8443753" y="3832105"/>
            <a:ext cx="2151674" cy="106029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31D73-CDCF-0793-4293-095185DADACC}"/>
              </a:ext>
            </a:extLst>
          </p:cNvPr>
          <p:cNvSpPr txBox="1"/>
          <p:nvPr/>
        </p:nvSpPr>
        <p:spPr>
          <a:xfrm>
            <a:off x="769254" y="1759635"/>
            <a:ext cx="670560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RINE (Representante e Inovação e Empreendedorismo) da FCI</a:t>
            </a:r>
          </a:p>
          <a:p>
            <a:r>
              <a:rPr lang="pt-BR" sz="2000" b="1" dirty="0">
                <a:solidFill>
                  <a:srgbClr val="C00000"/>
                </a:solidFill>
              </a:rPr>
              <a:t>Prof. Rogério de Oliveira – rogerio.oliveira@mackenzie.br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Coordenadora de Pesquisa da FCI</a:t>
            </a:r>
          </a:p>
          <a:p>
            <a:r>
              <a:rPr lang="pt-BR" sz="2000" dirty="0"/>
              <a:t>Profa. Maria Amélia – fci.pesquisa@mackenzie.br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4599218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8BB0621-FA98-416B-A0A4-BE4A9345D386}" vid="{7E4FCFFC-E285-4C93-A7A7-F12A812FE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template_slides</Template>
  <TotalTime>20285</TotalTime>
  <Words>840</Words>
  <Application>Microsoft Office PowerPoint</Application>
  <PresentationFormat>Widescreen</PresentationFormat>
  <Paragraphs>108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Liberation Sans</vt:lpstr>
      <vt:lpstr>Roboto</vt:lpstr>
      <vt:lpstr>Symbol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SCALABRINI SAMPAIO</dc:creator>
  <cp:lastModifiedBy>Rogerio de Oliveira</cp:lastModifiedBy>
  <cp:revision>682</cp:revision>
  <dcterms:created xsi:type="dcterms:W3CDTF">2021-08-08T22:11:33Z</dcterms:created>
  <dcterms:modified xsi:type="dcterms:W3CDTF">2025-04-14T21:05:01Z</dcterms:modified>
</cp:coreProperties>
</file>