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4" r:id="rId3"/>
    <p:sldId id="275" r:id="rId4"/>
    <p:sldId id="258" r:id="rId5"/>
    <p:sldId id="271" r:id="rId6"/>
    <p:sldId id="272" r:id="rId7"/>
    <p:sldId id="273" r:id="rId8"/>
    <p:sldId id="261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E44"/>
    <a:srgbClr val="D3D3D3"/>
    <a:srgbClr val="C7FDD4"/>
    <a:srgbClr val="6AF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22BA-6A07-4B11-BE79-25E994D4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E6C89-3A74-48E3-B0B9-8C64006E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E8C0C-26C9-47BD-B694-38721CA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5C0F9-4842-484A-9BDC-2332D378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FDCB4-AB46-49B5-8750-5BFB20E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95293-EBF9-4A12-A138-DED6D331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F9F8C3-2FC9-450B-A4F3-D52670F7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45077-7670-4F9C-9A1A-E7F9AF58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252F3-9874-4B67-9274-058F643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8308E-388F-4936-8415-7C327276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E73D2-3946-45F0-86EB-650FF51B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0BE177-7874-4F90-806E-16BF25ED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F54CB-F024-4840-8A27-61178B9B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801D-77BB-47E0-B33B-94B7C387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3177C-46F0-4CC4-8E74-5506A7B3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DB947-828C-495E-BB27-23A84CE8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70902-6024-4780-B3D5-06DD8103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41F2B6-F531-4B63-9C9D-D3A2A6BC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17A7A-835E-4061-BB8D-2119D508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72F554-663F-4702-A9E6-758AA48A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36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51A-0807-47B1-83B6-C1C74BBB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3BCBD-6412-4869-A1D1-92CA3710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D6648-5FB6-4402-8D25-3DCF24A8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FE15A-D389-4EB4-807B-A346C66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A23-D928-4397-9A81-C0A8ACB3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200E-BC6D-4DEC-A376-C10E44D6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4FE42-9FF9-4DF3-B74E-F1055EF59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DBDEBF-E9A4-4098-B5BC-333CC792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2840D-F970-4A5C-9A2F-082D809A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970D8-262B-49C8-ADB9-DCEEED6A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28C505-F2BD-45E8-BBC5-2D45EFF0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B13E3-282A-4C96-BD89-5AC7361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C49E7-65F5-4481-AB6C-B564229A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C2605-C58F-40E4-8FE3-B74678D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996BB-E074-4CF8-95DC-8EB500D3D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D554E4-CC54-452B-AF6E-831E6969C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0CE43F-B275-4F87-97D4-AC5E3A3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96EA3B-8771-475D-B9C2-EEA66E76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73C88C-982E-4DA0-BB18-CE817CE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B0EC-8172-4468-B83F-F2369B25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380430-B058-4166-943A-83F673BE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D0950C-A436-4F7A-85B3-15CA8C91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5DBEA-1B86-46E3-92CB-7B743A50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369DBA-1B87-4E78-A080-9F04F57E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13D8A1-F37A-497A-9AC3-5AACBEC6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CF650E-C4F6-4412-BFB9-AD51A229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98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AE2E4-F102-456F-AA0A-88DBF0E9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A7A9D-27EC-468B-91B3-7DE6A2B3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2DAF09-EAE5-4A24-B0EF-582D323C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CF0DC-CD05-4D6A-A83F-609DA96C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68C25-AD64-4FE9-9F20-DC373F7E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BB4B5-A50E-46A5-A45F-33B85E94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84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FF65A-69DD-4A5B-BA73-E0ECB0B5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87C550-C51C-4900-B378-B76449D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F563E3-78C1-49FF-A6A2-64F212D1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0E099A-8645-450D-A0D9-C491BB4C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A33FF9-2119-480A-98D5-6DC3A7D4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F1CFF-09DD-4482-A4EF-23913EF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1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BEABF0-5B04-49EB-9CB6-E558076B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4BF3D0-ECEB-4A42-AF43-73DE9341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36C56-DA7F-414F-95E5-12A05B64B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6E37-8B01-4447-984B-72665584FD4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E743D-2FFA-49B1-8B0D-A34D8CE4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96EE1-9EFF-40FB-B35B-0F5D4D00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0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67DF2F3-E836-4B6D-86DB-576ACDA6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68" y="708006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C298B3-27AE-4E4A-BD4A-1DB782071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95" y="1469046"/>
            <a:ext cx="6571210" cy="24787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31F4AF-52E7-4E2E-89B3-C92638FC14B9}"/>
              </a:ext>
            </a:extLst>
          </p:cNvPr>
          <p:cNvSpPr txBox="1"/>
          <p:nvPr/>
        </p:nvSpPr>
        <p:spPr>
          <a:xfrm>
            <a:off x="3031823" y="3947832"/>
            <a:ext cx="612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rush Script MT" panose="03060802040406070304" pitchFamily="66" charset="0"/>
              </a:rPr>
              <a:t>Construindo um mundo melhor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94381C-C29D-4077-ABC9-BE2A58F54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6" y="59217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0267641-294D-4827-A399-BA226C70A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70" y="2114440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16F462-B802-4C50-A8D1-DC0067D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8" y="1465651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5C0C5C1-C509-441F-BF78-BFEDB310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70" y="3520873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31342C2-1165-41FD-9B71-E1CD2561C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8" y="2872084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0930B0C-D096-4572-93C1-24FFCBCC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71" y="4955430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244B29D-DC0A-4387-86E0-1220BDFB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9" y="4306641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B3A3D0-BC66-4CD6-913F-7F364B1D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799">
            <a:off x="-93773" y="6316000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97E7524-6C5B-4EF9-8349-D3A99324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11" y="5710756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30CFEF97-F247-43AF-B551-511083FC360B}"/>
              </a:ext>
            </a:extLst>
          </p:cNvPr>
          <p:cNvSpPr/>
          <p:nvPr/>
        </p:nvSpPr>
        <p:spPr>
          <a:xfrm>
            <a:off x="11025051" y="0"/>
            <a:ext cx="1166949" cy="6858000"/>
          </a:xfrm>
          <a:prstGeom prst="rect">
            <a:avLst/>
          </a:prstGeom>
          <a:solidFill>
            <a:srgbClr val="3F7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ECA6544-A35C-4771-ACBB-06B308EEE46A}"/>
              </a:ext>
            </a:extLst>
          </p:cNvPr>
          <p:cNvSpPr/>
          <p:nvPr/>
        </p:nvSpPr>
        <p:spPr>
          <a:xfrm rot="20056150">
            <a:off x="7869382" y="5963135"/>
            <a:ext cx="4201125" cy="1423857"/>
          </a:xfrm>
          <a:prstGeom prst="rect">
            <a:avLst/>
          </a:prstGeom>
          <a:solidFill>
            <a:srgbClr val="3F7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67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>
            <a:extLst>
              <a:ext uri="{FF2B5EF4-FFF2-40B4-BE49-F238E27FC236}">
                <a16:creationId xmlns:a16="http://schemas.microsoft.com/office/drawing/2014/main" id="{B47A35C0-526A-4BDD-A67B-0CA5D33CC2FA}"/>
              </a:ext>
            </a:extLst>
          </p:cNvPr>
          <p:cNvSpPr txBox="1"/>
          <p:nvPr/>
        </p:nvSpPr>
        <p:spPr>
          <a:xfrm>
            <a:off x="2941560" y="179038"/>
            <a:ext cx="6059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3F7E44"/>
                </a:solidFill>
                <a:latin typeface="Road Rage" pitchFamily="50" charset="0"/>
              </a:rPr>
              <a:t>História do Usuário</a:t>
            </a:r>
          </a:p>
        </p:txBody>
      </p:sp>
      <p:pic>
        <p:nvPicPr>
          <p:cNvPr id="64" name="História do usuário">
            <a:hlinkClick r:id="" action="ppaction://media"/>
            <a:extLst>
              <a:ext uri="{FF2B5EF4-FFF2-40B4-BE49-F238E27FC236}">
                <a16:creationId xmlns:a16="http://schemas.microsoft.com/office/drawing/2014/main" id="{F8662F65-422C-4D6C-BAF4-1DDADCB7CDA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18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12463" y="6283325"/>
            <a:ext cx="609600" cy="60960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460A800A-71C4-4CC6-947F-5B364A914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08" y="1444880"/>
            <a:ext cx="1485131" cy="1485131"/>
          </a:xfrm>
          <a:prstGeom prst="rect">
            <a:avLst/>
          </a:prstGeom>
        </p:spPr>
      </p:pic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C1ECFF2B-ECAF-42E3-9ACB-27A4C7A118A8}"/>
              </a:ext>
            </a:extLst>
          </p:cNvPr>
          <p:cNvSpPr/>
          <p:nvPr/>
        </p:nvSpPr>
        <p:spPr>
          <a:xfrm>
            <a:off x="2894464" y="1959180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de veículo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7B46AF5D-E687-4254-9B9D-26186DA59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74" y="1644996"/>
            <a:ext cx="1865236" cy="1865236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BB9795CE-579F-4A48-99FE-130373169834}"/>
              </a:ext>
            </a:extLst>
          </p:cNvPr>
          <p:cNvSpPr txBox="1"/>
          <p:nvPr/>
        </p:nvSpPr>
        <p:spPr>
          <a:xfrm>
            <a:off x="3268698" y="178525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2FF72EAD-2625-4131-A644-9F52051E8B3F}"/>
              </a:ext>
            </a:extLst>
          </p:cNvPr>
          <p:cNvSpPr/>
          <p:nvPr/>
        </p:nvSpPr>
        <p:spPr>
          <a:xfrm>
            <a:off x="7174493" y="1959181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Emissão de CO²</a:t>
            </a:r>
          </a:p>
        </p:txBody>
      </p:sp>
      <p:sp>
        <p:nvSpPr>
          <p:cNvPr id="75" name="Balão de Pensamento: Nuvem 74">
            <a:extLst>
              <a:ext uri="{FF2B5EF4-FFF2-40B4-BE49-F238E27FC236}">
                <a16:creationId xmlns:a16="http://schemas.microsoft.com/office/drawing/2014/main" id="{FF0C8E7F-A6D9-4FC3-B468-73CCC8EDA597}"/>
              </a:ext>
            </a:extLst>
          </p:cNvPr>
          <p:cNvSpPr/>
          <p:nvPr/>
        </p:nvSpPr>
        <p:spPr>
          <a:xfrm>
            <a:off x="9404304" y="1644996"/>
            <a:ext cx="1776548" cy="1081363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CO²</a:t>
            </a:r>
            <a:endParaRPr lang="pt-BR" b="1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069A706-4376-4948-A64A-24C72340F110}"/>
              </a:ext>
            </a:extLst>
          </p:cNvPr>
          <p:cNvSpPr txBox="1"/>
          <p:nvPr/>
        </p:nvSpPr>
        <p:spPr>
          <a:xfrm>
            <a:off x="4916856" y="1112835"/>
            <a:ext cx="211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PROBLEMA</a:t>
            </a:r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AA6C5CFE-FCD3-4D02-AEB2-D821D23E5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4" y="4680977"/>
            <a:ext cx="917202" cy="917202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18C36D79-DABF-4522-B0D7-14B9AE1B8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27" y="4791112"/>
            <a:ext cx="917202" cy="917202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2EBBAEE6-FD6C-4F80-BB00-4426C47F76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20" y="5218704"/>
            <a:ext cx="917202" cy="917202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66A7C5F2-E1F0-40F0-9F45-60D86EAE7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98" y="5249713"/>
            <a:ext cx="917202" cy="917202"/>
          </a:xfrm>
          <a:prstGeom prst="rect">
            <a:avLst/>
          </a:prstGeom>
        </p:spPr>
      </p:pic>
      <p:sp>
        <p:nvSpPr>
          <p:cNvPr id="89" name="Seta: para a Direita 88">
            <a:extLst>
              <a:ext uri="{FF2B5EF4-FFF2-40B4-BE49-F238E27FC236}">
                <a16:creationId xmlns:a16="http://schemas.microsoft.com/office/drawing/2014/main" id="{D2F04763-FFF5-48DA-AC9E-616E045DAC91}"/>
              </a:ext>
            </a:extLst>
          </p:cNvPr>
          <p:cNvSpPr/>
          <p:nvPr/>
        </p:nvSpPr>
        <p:spPr>
          <a:xfrm>
            <a:off x="6904110" y="5125117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Consome CO²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E34F267E-D0F6-4237-92C5-43C58973E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07" y="4681784"/>
            <a:ext cx="1485131" cy="1485131"/>
          </a:xfrm>
          <a:prstGeom prst="rect">
            <a:avLst/>
          </a:prstGeom>
        </p:spPr>
      </p:pic>
      <p:sp>
        <p:nvSpPr>
          <p:cNvPr id="92" name="Seta: para Baixo 91">
            <a:extLst>
              <a:ext uri="{FF2B5EF4-FFF2-40B4-BE49-F238E27FC236}">
                <a16:creationId xmlns:a16="http://schemas.microsoft.com/office/drawing/2014/main" id="{FD87E58C-730E-4EBE-A04A-D04EEBC9A85B}"/>
              </a:ext>
            </a:extLst>
          </p:cNvPr>
          <p:cNvSpPr/>
          <p:nvPr/>
        </p:nvSpPr>
        <p:spPr>
          <a:xfrm>
            <a:off x="1530169" y="3063332"/>
            <a:ext cx="513806" cy="14851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9B4EAAC6-B0AE-4802-9F5B-F43119E39FA7}"/>
              </a:ext>
            </a:extLst>
          </p:cNvPr>
          <p:cNvSpPr/>
          <p:nvPr/>
        </p:nvSpPr>
        <p:spPr>
          <a:xfrm>
            <a:off x="2894464" y="5125118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Reflorestamento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D993C716-4AF2-464C-A7EC-F571091157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02" y="4791112"/>
            <a:ext cx="1425351" cy="1425351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A762EA24-CD34-4B3E-8C6A-2593BA7416CB}"/>
              </a:ext>
            </a:extLst>
          </p:cNvPr>
          <p:cNvSpPr txBox="1"/>
          <p:nvPr/>
        </p:nvSpPr>
        <p:spPr>
          <a:xfrm>
            <a:off x="5038874" y="4071061"/>
            <a:ext cx="18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F7E44"/>
                </a:solidFill>
              </a:rPr>
              <a:t>SOLUÇÃO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DBF86EC-6237-4B73-A2F8-D22DA4E4238D}"/>
              </a:ext>
            </a:extLst>
          </p:cNvPr>
          <p:cNvSpPr txBox="1"/>
          <p:nvPr/>
        </p:nvSpPr>
        <p:spPr>
          <a:xfrm>
            <a:off x="1286798" y="1193554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3F7E44"/>
                </a:solidFill>
              </a:rPr>
              <a:t>Usuário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7B26B8A-0538-43EA-9EB4-75992DBE1752}"/>
              </a:ext>
            </a:extLst>
          </p:cNvPr>
          <p:cNvSpPr txBox="1"/>
          <p:nvPr/>
        </p:nvSpPr>
        <p:spPr>
          <a:xfrm>
            <a:off x="1367567" y="6031797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3F7E44"/>
                </a:solidFill>
              </a:rPr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1926565308"/>
      </p:ext>
    </p:extLst>
  </p:cSld>
  <p:clrMapOvr>
    <a:masterClrMapping/>
  </p:clrMapOvr>
  <p:transition advClick="0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>
            <a:extLst>
              <a:ext uri="{FF2B5EF4-FFF2-40B4-BE49-F238E27FC236}">
                <a16:creationId xmlns:a16="http://schemas.microsoft.com/office/drawing/2014/main" id="{B47A35C0-526A-4BDD-A67B-0CA5D33CC2FA}"/>
              </a:ext>
            </a:extLst>
          </p:cNvPr>
          <p:cNvSpPr txBox="1"/>
          <p:nvPr/>
        </p:nvSpPr>
        <p:spPr>
          <a:xfrm>
            <a:off x="2941560" y="179038"/>
            <a:ext cx="6059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3F7E44"/>
                </a:solidFill>
                <a:latin typeface="Road Rage" pitchFamily="50" charset="0"/>
              </a:rPr>
              <a:t>História do Usuário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460A800A-71C4-4CC6-947F-5B364A91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08" y="1444880"/>
            <a:ext cx="1485131" cy="1485131"/>
          </a:xfrm>
          <a:prstGeom prst="rect">
            <a:avLst/>
          </a:prstGeom>
        </p:spPr>
      </p:pic>
      <p:sp>
        <p:nvSpPr>
          <p:cNvPr id="69" name="Seta: para a Direita 68">
            <a:extLst>
              <a:ext uri="{FF2B5EF4-FFF2-40B4-BE49-F238E27FC236}">
                <a16:creationId xmlns:a16="http://schemas.microsoft.com/office/drawing/2014/main" id="{C1ECFF2B-ECAF-42E3-9ACB-27A4C7A118A8}"/>
              </a:ext>
            </a:extLst>
          </p:cNvPr>
          <p:cNvSpPr/>
          <p:nvPr/>
        </p:nvSpPr>
        <p:spPr>
          <a:xfrm>
            <a:off x="2894464" y="1959180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de veículo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7B46AF5D-E687-4254-9B9D-26186DA5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74" y="1644996"/>
            <a:ext cx="1865236" cy="1865236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BB9795CE-579F-4A48-99FE-130373169834}"/>
              </a:ext>
            </a:extLst>
          </p:cNvPr>
          <p:cNvSpPr txBox="1"/>
          <p:nvPr/>
        </p:nvSpPr>
        <p:spPr>
          <a:xfrm>
            <a:off x="3268698" y="178525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2FF72EAD-2625-4131-A644-9F52051E8B3F}"/>
              </a:ext>
            </a:extLst>
          </p:cNvPr>
          <p:cNvSpPr/>
          <p:nvPr/>
        </p:nvSpPr>
        <p:spPr>
          <a:xfrm>
            <a:off x="7174493" y="1959181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Emissão de CO²</a:t>
            </a:r>
          </a:p>
        </p:txBody>
      </p:sp>
      <p:sp>
        <p:nvSpPr>
          <p:cNvPr id="75" name="Balão de Pensamento: Nuvem 74">
            <a:extLst>
              <a:ext uri="{FF2B5EF4-FFF2-40B4-BE49-F238E27FC236}">
                <a16:creationId xmlns:a16="http://schemas.microsoft.com/office/drawing/2014/main" id="{FF0C8E7F-A6D9-4FC3-B468-73CCC8EDA597}"/>
              </a:ext>
            </a:extLst>
          </p:cNvPr>
          <p:cNvSpPr/>
          <p:nvPr/>
        </p:nvSpPr>
        <p:spPr>
          <a:xfrm>
            <a:off x="9404304" y="1644996"/>
            <a:ext cx="1776548" cy="1081363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CO²</a:t>
            </a:r>
            <a:endParaRPr lang="pt-BR" b="1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069A706-4376-4948-A64A-24C72340F110}"/>
              </a:ext>
            </a:extLst>
          </p:cNvPr>
          <p:cNvSpPr txBox="1"/>
          <p:nvPr/>
        </p:nvSpPr>
        <p:spPr>
          <a:xfrm>
            <a:off x="4916856" y="1112835"/>
            <a:ext cx="211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PROBLEMA</a:t>
            </a:r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AA6C5CFE-FCD3-4D02-AEB2-D821D23E5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4" y="4680977"/>
            <a:ext cx="917202" cy="917202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18C36D79-DABF-4522-B0D7-14B9AE1B8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27" y="4791112"/>
            <a:ext cx="917202" cy="917202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2EBBAEE6-FD6C-4F80-BB00-4426C47F7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20" y="5218704"/>
            <a:ext cx="917202" cy="917202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66A7C5F2-E1F0-40F0-9F45-60D86EAE7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98" y="5249713"/>
            <a:ext cx="917202" cy="917202"/>
          </a:xfrm>
          <a:prstGeom prst="rect">
            <a:avLst/>
          </a:prstGeom>
        </p:spPr>
      </p:pic>
      <p:sp>
        <p:nvSpPr>
          <p:cNvPr id="89" name="Seta: para a Direita 88">
            <a:extLst>
              <a:ext uri="{FF2B5EF4-FFF2-40B4-BE49-F238E27FC236}">
                <a16:creationId xmlns:a16="http://schemas.microsoft.com/office/drawing/2014/main" id="{D2F04763-FFF5-48DA-AC9E-616E045DAC91}"/>
              </a:ext>
            </a:extLst>
          </p:cNvPr>
          <p:cNvSpPr/>
          <p:nvPr/>
        </p:nvSpPr>
        <p:spPr>
          <a:xfrm>
            <a:off x="6904110" y="5125117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Consome CO²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E34F267E-D0F6-4237-92C5-43C58973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07" y="4681784"/>
            <a:ext cx="1485131" cy="1485131"/>
          </a:xfrm>
          <a:prstGeom prst="rect">
            <a:avLst/>
          </a:prstGeom>
        </p:spPr>
      </p:pic>
      <p:sp>
        <p:nvSpPr>
          <p:cNvPr id="92" name="Seta: para Baixo 91">
            <a:extLst>
              <a:ext uri="{FF2B5EF4-FFF2-40B4-BE49-F238E27FC236}">
                <a16:creationId xmlns:a16="http://schemas.microsoft.com/office/drawing/2014/main" id="{FD87E58C-730E-4EBE-A04A-D04EEBC9A85B}"/>
              </a:ext>
            </a:extLst>
          </p:cNvPr>
          <p:cNvSpPr/>
          <p:nvPr/>
        </p:nvSpPr>
        <p:spPr>
          <a:xfrm>
            <a:off x="1530169" y="3063332"/>
            <a:ext cx="513806" cy="14851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9B4EAAC6-B0AE-4802-9F5B-F43119E39FA7}"/>
              </a:ext>
            </a:extLst>
          </p:cNvPr>
          <p:cNvSpPr/>
          <p:nvPr/>
        </p:nvSpPr>
        <p:spPr>
          <a:xfrm>
            <a:off x="2894464" y="5125118"/>
            <a:ext cx="1959428" cy="6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Reflorestamento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D993C716-4AF2-464C-A7EC-F57109115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02" y="4791112"/>
            <a:ext cx="1425351" cy="1425351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A762EA24-CD34-4B3E-8C6A-2593BA7416CB}"/>
              </a:ext>
            </a:extLst>
          </p:cNvPr>
          <p:cNvSpPr txBox="1"/>
          <p:nvPr/>
        </p:nvSpPr>
        <p:spPr>
          <a:xfrm>
            <a:off x="5038874" y="4071061"/>
            <a:ext cx="18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F7E44"/>
                </a:solidFill>
              </a:rPr>
              <a:t>SOLUÇÃO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DBF86EC-6237-4B73-A2F8-D22DA4E4238D}"/>
              </a:ext>
            </a:extLst>
          </p:cNvPr>
          <p:cNvSpPr txBox="1"/>
          <p:nvPr/>
        </p:nvSpPr>
        <p:spPr>
          <a:xfrm>
            <a:off x="1286798" y="1193554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3F7E44"/>
                </a:solidFill>
              </a:rPr>
              <a:t>Usuário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7B26B8A-0538-43EA-9EB4-75992DBE1752}"/>
              </a:ext>
            </a:extLst>
          </p:cNvPr>
          <p:cNvSpPr txBox="1"/>
          <p:nvPr/>
        </p:nvSpPr>
        <p:spPr>
          <a:xfrm>
            <a:off x="1367567" y="6031797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3F7E44"/>
                </a:solidFill>
              </a:rPr>
              <a:t>Usuário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12067AF-2062-428B-80B0-DDB75D9272B8}"/>
              </a:ext>
            </a:extLst>
          </p:cNvPr>
          <p:cNvSpPr/>
          <p:nvPr/>
        </p:nvSpPr>
        <p:spPr>
          <a:xfrm>
            <a:off x="648388" y="1326406"/>
            <a:ext cx="10646208" cy="4840509"/>
          </a:xfrm>
          <a:custGeom>
            <a:avLst/>
            <a:gdLst>
              <a:gd name="connsiteX0" fmla="*/ 0 w 10250510"/>
              <a:gd name="connsiteY0" fmla="*/ 0 h 4840509"/>
              <a:gd name="connsiteX1" fmla="*/ 10250510 w 10250510"/>
              <a:gd name="connsiteY1" fmla="*/ 0 h 4840509"/>
              <a:gd name="connsiteX2" fmla="*/ 10250510 w 10250510"/>
              <a:gd name="connsiteY2" fmla="*/ 4840509 h 4840509"/>
              <a:gd name="connsiteX3" fmla="*/ 0 w 10250510"/>
              <a:gd name="connsiteY3" fmla="*/ 4840509 h 4840509"/>
              <a:gd name="connsiteX4" fmla="*/ 0 w 10250510"/>
              <a:gd name="connsiteY4" fmla="*/ 0 h 4840509"/>
              <a:gd name="connsiteX0" fmla="*/ 0 w 10250510"/>
              <a:gd name="connsiteY0" fmla="*/ 0 h 4840509"/>
              <a:gd name="connsiteX1" fmla="*/ 10250510 w 10250510"/>
              <a:gd name="connsiteY1" fmla="*/ 0 h 4840509"/>
              <a:gd name="connsiteX2" fmla="*/ 10250510 w 10250510"/>
              <a:gd name="connsiteY2" fmla="*/ 4840509 h 4840509"/>
              <a:gd name="connsiteX3" fmla="*/ 0 w 10250510"/>
              <a:gd name="connsiteY3" fmla="*/ 4831273 h 4840509"/>
              <a:gd name="connsiteX4" fmla="*/ 0 w 10250510"/>
              <a:gd name="connsiteY4" fmla="*/ 0 h 4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0510" h="4840509">
                <a:moveTo>
                  <a:pt x="0" y="0"/>
                </a:moveTo>
                <a:lnTo>
                  <a:pt x="10250510" y="0"/>
                </a:lnTo>
                <a:lnTo>
                  <a:pt x="10250510" y="4840509"/>
                </a:lnTo>
                <a:lnTo>
                  <a:pt x="0" y="4831273"/>
                </a:lnTo>
                <a:lnTo>
                  <a:pt x="0" y="0"/>
                </a:lnTo>
                <a:close/>
              </a:path>
            </a:pathLst>
          </a:custGeom>
          <a:solidFill>
            <a:srgbClr val="D3D3D3">
              <a:alpha val="92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Usuário: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acompanhar as emissões de gás carbônico que é emitido por meu veículo.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meu objetivo com essa ferramenta será contribuir para a conservação do meio ambiente, reduzindo as taxas de CO² emitido por meu veículo.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benefício, terei um ar mais puro pra poder respirar e também a possibilidade de ajudar ONGs no reflorestamento do meio ambiente.</a:t>
            </a:r>
            <a:endParaRPr lang="pt-B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24407"/>
      </p:ext>
    </p:extLst>
  </p:cSld>
  <p:clrMapOvr>
    <a:masterClrMapping/>
  </p:clrMapOvr>
  <p:transition advClick="0" advTm="3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07C80C-7B55-437C-97B4-337AF3953355}"/>
              </a:ext>
            </a:extLst>
          </p:cNvPr>
          <p:cNvSpPr txBox="1"/>
          <p:nvPr/>
        </p:nvSpPr>
        <p:spPr>
          <a:xfrm>
            <a:off x="2094411" y="400594"/>
            <a:ext cx="800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F7E44"/>
                </a:solidFill>
                <a:latin typeface="Road Rage" pitchFamily="50" charset="0"/>
              </a:rPr>
              <a:t>Requisitos Funcionais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736892-532E-443A-A8D9-0CA85056F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1666324"/>
            <a:ext cx="512653" cy="3187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2DD6ECC-BCA5-4214-B38C-0DDA42A8AEF8}"/>
              </a:ext>
            </a:extLst>
          </p:cNvPr>
          <p:cNvSpPr txBox="1"/>
          <p:nvPr/>
        </p:nvSpPr>
        <p:spPr>
          <a:xfrm>
            <a:off x="1097281" y="1416002"/>
            <a:ext cx="3344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RF001 - ACESSO AO SITE</a:t>
            </a:r>
            <a:endParaRPr lang="pt-BR" sz="20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26D6C2-2CF8-4749-954F-8924ED5038B6}"/>
              </a:ext>
            </a:extLst>
          </p:cNvPr>
          <p:cNvSpPr txBox="1"/>
          <p:nvPr/>
        </p:nvSpPr>
        <p:spPr>
          <a:xfrm>
            <a:off x="1097280" y="1825706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sistema deve estar sempre online e disponível para todo público.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77607A4-3B0B-4EFA-A333-DF11922D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2527844"/>
            <a:ext cx="512653" cy="31876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390730-FA81-40AD-8598-864122ED74FE}"/>
              </a:ext>
            </a:extLst>
          </p:cNvPr>
          <p:cNvSpPr txBox="1"/>
          <p:nvPr/>
        </p:nvSpPr>
        <p:spPr>
          <a:xfrm>
            <a:off x="1097281" y="2287116"/>
            <a:ext cx="4003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RF002 -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CADASTRO DE USUÁRIO</a:t>
            </a:r>
            <a:endParaRPr lang="pt-BR" sz="20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6F3D17-C49B-4FDD-B77F-75C322881FCA}"/>
              </a:ext>
            </a:extLst>
          </p:cNvPr>
          <p:cNvSpPr txBox="1"/>
          <p:nvPr/>
        </p:nvSpPr>
        <p:spPr>
          <a:xfrm>
            <a:off x="1097280" y="2696820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sistema deve ter um cadastro de usuários simples para o cliente fazer consultas.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B96D94F-5E08-4351-A452-A62CA6ED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3398958"/>
            <a:ext cx="512653" cy="31876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B75C7F-6BFD-4F62-8B22-F3211C9267C1}"/>
              </a:ext>
            </a:extLst>
          </p:cNvPr>
          <p:cNvSpPr txBox="1"/>
          <p:nvPr/>
        </p:nvSpPr>
        <p:spPr>
          <a:xfrm>
            <a:off x="1097281" y="3158230"/>
            <a:ext cx="5353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RF003 -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CALCULADORA DE EMISSÃO DE CO²</a:t>
            </a:r>
            <a:endParaRPr lang="pt-BR" sz="2000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5B204C-A279-44F4-8C02-82BB3FF264D3}"/>
              </a:ext>
            </a:extLst>
          </p:cNvPr>
          <p:cNvSpPr txBox="1"/>
          <p:nvPr/>
        </p:nvSpPr>
        <p:spPr>
          <a:xfrm>
            <a:off x="1097280" y="3567934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sistema deve ter uma calculadora de emissão de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² por veículos. 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A852DEC-6572-462B-BB18-1D53A22DA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4270072"/>
            <a:ext cx="512653" cy="31876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2FA0968-4DFD-41DD-9003-E347FF2EA3B7}"/>
              </a:ext>
            </a:extLst>
          </p:cNvPr>
          <p:cNvSpPr txBox="1"/>
          <p:nvPr/>
        </p:nvSpPr>
        <p:spPr>
          <a:xfrm>
            <a:off x="1097281" y="4029344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RF004 -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INTEGRAÇÃO COM O BANCO DE DADOS</a:t>
            </a:r>
            <a:endParaRPr lang="pt-BR" sz="20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76B1A3-5198-4307-A0AC-EB4399080BA4}"/>
              </a:ext>
            </a:extLst>
          </p:cNvPr>
          <p:cNvSpPr txBox="1"/>
          <p:nvPr/>
        </p:nvSpPr>
        <p:spPr>
          <a:xfrm>
            <a:off x="1097280" y="4439048"/>
            <a:ext cx="1040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sistema deve ter integração das informações geradas pelo usuário relacionados as sua consulta, 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doações e emissão de CO² </a:t>
            </a:r>
            <a:endParaRPr lang="pt-BR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43734CF-0427-493B-B0D3-F7FE128BA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5418185"/>
            <a:ext cx="512653" cy="31876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C4308E8-273A-45E3-8E9F-4D9BAE6AFD76}"/>
              </a:ext>
            </a:extLst>
          </p:cNvPr>
          <p:cNvSpPr txBox="1"/>
          <p:nvPr/>
        </p:nvSpPr>
        <p:spPr>
          <a:xfrm>
            <a:off x="1097281" y="517745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RF005 -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DOAÇÕES</a:t>
            </a:r>
            <a:endParaRPr lang="pt-BR" sz="2000" b="1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C080B00-5F30-43A8-AE83-332D04EA75F3}"/>
              </a:ext>
            </a:extLst>
          </p:cNvPr>
          <p:cNvSpPr txBox="1"/>
          <p:nvPr/>
        </p:nvSpPr>
        <p:spPr>
          <a:xfrm>
            <a:off x="1097280" y="5587161"/>
            <a:ext cx="102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sistema deve ter opções de doação para entidades filantrópicas relacionadas ao meio ambiente 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ou opção para doação para o próprio site para fins de manutenção. </a:t>
            </a:r>
            <a:endParaRPr lang="pt-BR" dirty="0"/>
          </a:p>
        </p:txBody>
      </p:sp>
      <p:pic>
        <p:nvPicPr>
          <p:cNvPr id="34" name="Audio Juliano">
            <a:hlinkClick r:id="" action="ppaction://media"/>
            <a:extLst>
              <a:ext uri="{FF2B5EF4-FFF2-40B4-BE49-F238E27FC236}">
                <a16:creationId xmlns:a16="http://schemas.microsoft.com/office/drawing/2014/main" id="{02CBF272-198B-4D79-896F-E263449431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82413" y="64500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5303"/>
      </p:ext>
    </p:extLst>
  </p:cSld>
  <p:clrMapOvr>
    <a:masterClrMapping/>
  </p:clrMapOvr>
  <p:transition spd="med" advClick="0" advTm="6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045C76-1786-450E-B717-319B759FC3E8}"/>
              </a:ext>
            </a:extLst>
          </p:cNvPr>
          <p:cNvSpPr txBox="1"/>
          <p:nvPr/>
        </p:nvSpPr>
        <p:spPr>
          <a:xfrm>
            <a:off x="1323703" y="400594"/>
            <a:ext cx="954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F7E44"/>
                </a:solidFill>
                <a:latin typeface="Road Rage" pitchFamily="50" charset="0"/>
              </a:rPr>
              <a:t>Requisitos não funcionais</a:t>
            </a:r>
          </a:p>
        </p:txBody>
      </p:sp>
      <p:graphicFrame>
        <p:nvGraphicFramePr>
          <p:cNvPr id="66" name="Tabela 66">
            <a:extLst>
              <a:ext uri="{FF2B5EF4-FFF2-40B4-BE49-F238E27FC236}">
                <a16:creationId xmlns:a16="http://schemas.microsoft.com/office/drawing/2014/main" id="{160A8098-FEA5-4910-99F0-CA4F6FCBE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39783"/>
              </p:ext>
            </p:extLst>
          </p:nvPr>
        </p:nvGraphicFramePr>
        <p:xfrm>
          <a:off x="444136" y="1428427"/>
          <a:ext cx="11495315" cy="5051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9063">
                  <a:extLst>
                    <a:ext uri="{9D8B030D-6E8A-4147-A177-3AD203B41FA5}">
                      <a16:colId xmlns:a16="http://schemas.microsoft.com/office/drawing/2014/main" val="3975178533"/>
                    </a:ext>
                  </a:extLst>
                </a:gridCol>
                <a:gridCol w="4038213">
                  <a:extLst>
                    <a:ext uri="{9D8B030D-6E8A-4147-A177-3AD203B41FA5}">
                      <a16:colId xmlns:a16="http://schemas.microsoft.com/office/drawing/2014/main" val="1381502860"/>
                    </a:ext>
                  </a:extLst>
                </a:gridCol>
                <a:gridCol w="1448188">
                  <a:extLst>
                    <a:ext uri="{9D8B030D-6E8A-4147-A177-3AD203B41FA5}">
                      <a16:colId xmlns:a16="http://schemas.microsoft.com/office/drawing/2014/main" val="3885783702"/>
                    </a:ext>
                  </a:extLst>
                </a:gridCol>
                <a:gridCol w="1976846">
                  <a:extLst>
                    <a:ext uri="{9D8B030D-6E8A-4147-A177-3AD203B41FA5}">
                      <a16:colId xmlns:a16="http://schemas.microsoft.com/office/drawing/2014/main" val="479831337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2583371715"/>
                    </a:ext>
                  </a:extLst>
                </a:gridCol>
              </a:tblGrid>
              <a:tr h="39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RESTRIÇÃO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OBRIGATORIEDADE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PERMANÊNCIA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829199"/>
                  </a:ext>
                </a:extLst>
              </a:tr>
              <a:tr h="10423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</a:rPr>
                        <a:t>RNF001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</a:rPr>
                        <a:t> – 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Visual do site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A interface do site deve ser objetiva e clara nas informações passadas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INTERFACE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() Desejável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 Obrigatório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()Permanente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 Transitório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483779"/>
                  </a:ext>
                </a:extLst>
              </a:tr>
              <a:tr h="10423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</a:rPr>
                        <a:t>RNF002 – 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Desempenho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O sistema deve garantir funcionalidade e desempenho para utilização do site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PERFORMANCE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 Desejável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() Obrigatório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(X)Permanente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() Transitório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16054"/>
                  </a:ext>
                </a:extLst>
              </a:tr>
              <a:tr h="10423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</a:rPr>
                        <a:t>RNF003 – 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Relatório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O sistema poderá imprimir um relatório constando as informações de emissão de CO²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FUNCIONAL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() Desejável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 Obrigatório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(X)Permanente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 ) Transitório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409531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</a:rPr>
                        <a:t>RNF004 – 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</a:rPr>
                        <a:t>Cadastro de Usuário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O usuário só terá acesso aos seus dados se estiver cadastrado com senha e e-mail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Segurança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() Desejável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 Obrigatório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(X)Permanente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  ) Transitório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579563"/>
                  </a:ext>
                </a:extLst>
              </a:tr>
              <a:tr h="6545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</a:rPr>
                        <a:t>RNF005 – 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</a:rPr>
                        <a:t>Confirmação de Cadastro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O sistema deve enviar um e-mail informando sobre o cadastro na empresa.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Segurança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() Desejável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 Obrigatório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(X)Permanente</a:t>
                      </a:r>
                      <a:endParaRPr lang="pt-BR" sz="16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(  ) Transitório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99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993956"/>
      </p:ext>
    </p:extLst>
  </p:cSld>
  <p:clrMapOvr>
    <a:masterClrMapping/>
  </p:clrMapOvr>
  <p:transition spd="med" advClick="0" advTm="50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5BEBA181-8ADF-45F0-91EB-EC4297DCD61A}"/>
              </a:ext>
            </a:extLst>
          </p:cNvPr>
          <p:cNvSpPr txBox="1"/>
          <p:nvPr/>
        </p:nvSpPr>
        <p:spPr>
          <a:xfrm>
            <a:off x="1323703" y="400594"/>
            <a:ext cx="954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F7E44"/>
                </a:solidFill>
                <a:latin typeface="Road Rage" pitchFamily="50" charset="0"/>
              </a:rPr>
              <a:t>Requisitos não funcionais</a:t>
            </a:r>
          </a:p>
        </p:txBody>
      </p:sp>
      <p:graphicFrame>
        <p:nvGraphicFramePr>
          <p:cNvPr id="36" name="Tabela 66">
            <a:extLst>
              <a:ext uri="{FF2B5EF4-FFF2-40B4-BE49-F238E27FC236}">
                <a16:creationId xmlns:a16="http://schemas.microsoft.com/office/drawing/2014/main" id="{6E5593BA-FFB0-400A-A4FA-841D6EB31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53069"/>
              </p:ext>
            </p:extLst>
          </p:nvPr>
        </p:nvGraphicFramePr>
        <p:xfrm>
          <a:off x="444136" y="1428427"/>
          <a:ext cx="11495315" cy="47807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9063">
                  <a:extLst>
                    <a:ext uri="{9D8B030D-6E8A-4147-A177-3AD203B41FA5}">
                      <a16:colId xmlns:a16="http://schemas.microsoft.com/office/drawing/2014/main" val="3975178533"/>
                    </a:ext>
                  </a:extLst>
                </a:gridCol>
                <a:gridCol w="4038213">
                  <a:extLst>
                    <a:ext uri="{9D8B030D-6E8A-4147-A177-3AD203B41FA5}">
                      <a16:colId xmlns:a16="http://schemas.microsoft.com/office/drawing/2014/main" val="1381502860"/>
                    </a:ext>
                  </a:extLst>
                </a:gridCol>
                <a:gridCol w="1448188">
                  <a:extLst>
                    <a:ext uri="{9D8B030D-6E8A-4147-A177-3AD203B41FA5}">
                      <a16:colId xmlns:a16="http://schemas.microsoft.com/office/drawing/2014/main" val="3885783702"/>
                    </a:ext>
                  </a:extLst>
                </a:gridCol>
                <a:gridCol w="1976846">
                  <a:extLst>
                    <a:ext uri="{9D8B030D-6E8A-4147-A177-3AD203B41FA5}">
                      <a16:colId xmlns:a16="http://schemas.microsoft.com/office/drawing/2014/main" val="479831337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2583371715"/>
                    </a:ext>
                  </a:extLst>
                </a:gridCol>
              </a:tblGrid>
              <a:tr h="4735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RESTRIÇÃO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OBRIGATORIEDADE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PERMANÊNCIA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829199"/>
                  </a:ext>
                </a:extLst>
              </a:tr>
              <a:tr h="7792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RNF006 – </a:t>
                      </a: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Identificação Usuário</a:t>
                      </a:r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usuário terá uma identificação por código gerado pelo banco de dados.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() Desejável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(X) Obrigatório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(X)Permanente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  ) Transitório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483779"/>
                  </a:ext>
                </a:extLst>
              </a:tr>
              <a:tr h="9847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RNF007 – 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Proteção de dados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deve garantir que não será vazado dados do usuário e garantir que os dados esteja sempre disponíveis para o usuário.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() Desejável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(X) Obrigatório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(X)Permanente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  ) Transitório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16054"/>
                  </a:ext>
                </a:extLst>
              </a:tr>
              <a:tr h="7792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RNF008 – 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Legislação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deve seguir as normas legais usando tudo dentro da lei vigente. 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() Desejável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(X) Obrigatório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(X)Permanente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  ) Transitório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409531"/>
                  </a:ext>
                </a:extLst>
              </a:tr>
              <a:tr h="9847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RNF009 – 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Doações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doações ficaram disponíveis sempre ao usuário onde terá opção de fazer doação de qualquer valor via PIX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Financeiro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(X) Desejável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() Obrigatório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()Permanente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 X) Transitório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579563"/>
                  </a:ext>
                </a:extLst>
              </a:tr>
              <a:tr h="7792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RNF010 – 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Atualização do Site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site deve ser atualizado conforme as tecnologias vigentes no mercado.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(X) Desejável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 Obrigatório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  ) Permanente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 X ) Transitório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99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85724"/>
      </p:ext>
    </p:extLst>
  </p:cSld>
  <p:clrMapOvr>
    <a:masterClrMapping/>
  </p:clrMapOvr>
  <p:transition spd="slow" advClick="0" advTm="46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5BEBA181-8ADF-45F0-91EB-EC4297DCD61A}"/>
              </a:ext>
            </a:extLst>
          </p:cNvPr>
          <p:cNvSpPr txBox="1"/>
          <p:nvPr/>
        </p:nvSpPr>
        <p:spPr>
          <a:xfrm>
            <a:off x="2542903" y="374468"/>
            <a:ext cx="710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F7E44"/>
                </a:solidFill>
                <a:latin typeface="Road Rage" pitchFamily="50" charset="0"/>
              </a:rPr>
              <a:t>Regras de negócio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CF7A92-25D7-45E1-B053-1020C6B27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1666324"/>
            <a:ext cx="512653" cy="3187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2B10AC-75BC-4EA5-9952-DF9744DFC078}"/>
              </a:ext>
            </a:extLst>
          </p:cNvPr>
          <p:cNvSpPr txBox="1"/>
          <p:nvPr/>
        </p:nvSpPr>
        <p:spPr>
          <a:xfrm>
            <a:off x="1097281" y="1416002"/>
            <a:ext cx="337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RN001 - ACESSO AO SITE</a:t>
            </a:r>
            <a:endParaRPr lang="pt-BR" sz="2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DF68DF-BCA3-4E6B-AA92-760CA0F5E028}"/>
              </a:ext>
            </a:extLst>
          </p:cNvPr>
          <p:cNvSpPr txBox="1"/>
          <p:nvPr/>
        </p:nvSpPr>
        <p:spPr>
          <a:xfrm>
            <a:off x="1097280" y="1825706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site estará disponível para todos os usuários acessarem.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53A30F-6942-4B4F-AE55-3DAB7A0F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2527844"/>
            <a:ext cx="512653" cy="3187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B1A768-71A6-4BC0-8FB4-302F9F806399}"/>
              </a:ext>
            </a:extLst>
          </p:cNvPr>
          <p:cNvSpPr txBox="1"/>
          <p:nvPr/>
        </p:nvSpPr>
        <p:spPr>
          <a:xfrm>
            <a:off x="1097281" y="228711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RN002 -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CADASTRO DE USUÁRIO</a:t>
            </a:r>
            <a:endParaRPr lang="pt-BR" sz="20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18BCF8-A37E-4361-A033-6D675A52AC40}"/>
              </a:ext>
            </a:extLst>
          </p:cNvPr>
          <p:cNvSpPr txBox="1"/>
          <p:nvPr/>
        </p:nvSpPr>
        <p:spPr>
          <a:xfrm>
            <a:off x="1097280" y="2696820"/>
            <a:ext cx="1014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cadastro de usuário só será realizado para quem quiser ter controle dos seus dados, referente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emissão de CO²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C835234-0A55-45A2-A988-F672B6E90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3531663"/>
            <a:ext cx="512653" cy="31876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57C803-792B-42AE-8BA4-F5FE0C03672F}"/>
              </a:ext>
            </a:extLst>
          </p:cNvPr>
          <p:cNvSpPr txBox="1"/>
          <p:nvPr/>
        </p:nvSpPr>
        <p:spPr>
          <a:xfrm>
            <a:off x="1097281" y="3290935"/>
            <a:ext cx="5353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RN003 -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CALCULADORA DE EMISSÃO DE CO²</a:t>
            </a:r>
            <a:endParaRPr lang="pt-BR" sz="20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270428-AEA1-4C3C-AB7A-9B7902EFE518}"/>
              </a:ext>
            </a:extLst>
          </p:cNvPr>
          <p:cNvSpPr txBox="1"/>
          <p:nvPr/>
        </p:nvSpPr>
        <p:spPr>
          <a:xfrm>
            <a:off x="1097280" y="3700639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Este recurso estará disponível na pagina inicial do site para todos acessarem. </a:t>
            </a:r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B9139A7-8D16-4262-8C8A-E721FA31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8" y="4305722"/>
            <a:ext cx="512653" cy="31876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3D3A82-A6AC-4AD2-8402-0EA72F7F0598}"/>
              </a:ext>
            </a:extLst>
          </p:cNvPr>
          <p:cNvSpPr txBox="1"/>
          <p:nvPr/>
        </p:nvSpPr>
        <p:spPr>
          <a:xfrm>
            <a:off x="1097280" y="4081860"/>
            <a:ext cx="577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RN004 -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INTEGRAÇÃO COM O BANCO DE DADOS</a:t>
            </a:r>
            <a:endParaRPr lang="pt-BR" sz="20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DF1BE9-C8AB-46D8-94EA-2CC7D5A51B4B}"/>
              </a:ext>
            </a:extLst>
          </p:cNvPr>
          <p:cNvSpPr txBox="1"/>
          <p:nvPr/>
        </p:nvSpPr>
        <p:spPr>
          <a:xfrm>
            <a:off x="1097280" y="4496436"/>
            <a:ext cx="91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site terá um banco de dados para armazenamento dos usuários e de suas consultas. </a:t>
            </a:r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5A8E5D4-0C42-42E5-A52B-0E856B95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5464">
            <a:off x="424347" y="5120962"/>
            <a:ext cx="512653" cy="318765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3AB59AE-5B4F-48B8-A99F-150439043E39}"/>
              </a:ext>
            </a:extLst>
          </p:cNvPr>
          <p:cNvSpPr txBox="1"/>
          <p:nvPr/>
        </p:nvSpPr>
        <p:spPr>
          <a:xfrm>
            <a:off x="1097280" y="4880234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RN005 - 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DOAÇÕES</a:t>
            </a:r>
            <a:endParaRPr lang="pt-BR" sz="2000" b="1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3A8E46-DF73-48C2-A805-9EA5741118BF}"/>
              </a:ext>
            </a:extLst>
          </p:cNvPr>
          <p:cNvSpPr txBox="1"/>
          <p:nvPr/>
        </p:nvSpPr>
        <p:spPr>
          <a:xfrm>
            <a:off x="1097279" y="5289938"/>
            <a:ext cx="102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usuário poderá escolher entre uma entidade e o site para poder fazer uma doação, referente ao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calculo realizado da sua emissão de CO².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697332"/>
      </p:ext>
    </p:extLst>
  </p:cSld>
  <p:clrMapOvr>
    <a:masterClrMapping/>
  </p:clrMapOvr>
  <p:transition spd="slow" advClick="0" advTm="60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07137D1-0B3D-4855-81FE-43935837F7BD}"/>
              </a:ext>
            </a:extLst>
          </p:cNvPr>
          <p:cNvSpPr/>
          <p:nvPr/>
        </p:nvSpPr>
        <p:spPr>
          <a:xfrm>
            <a:off x="0" y="2613892"/>
            <a:ext cx="12192000" cy="4244108"/>
          </a:xfrm>
          <a:prstGeom prst="rect">
            <a:avLst/>
          </a:prstGeom>
          <a:solidFill>
            <a:srgbClr val="3F7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0D2BD-2A88-D938-68F1-FE3EBF0D4A2B}"/>
              </a:ext>
            </a:extLst>
          </p:cNvPr>
          <p:cNvSpPr txBox="1"/>
          <p:nvPr/>
        </p:nvSpPr>
        <p:spPr>
          <a:xfrm>
            <a:off x="10208477" y="6092461"/>
            <a:ext cx="118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R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ogério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E2D043-0BD1-AE50-0FF3-409FCF5164F5}"/>
              </a:ext>
            </a:extLst>
          </p:cNvPr>
          <p:cNvSpPr txBox="1"/>
          <p:nvPr/>
        </p:nvSpPr>
        <p:spPr>
          <a:xfrm>
            <a:off x="5287593" y="6093943"/>
            <a:ext cx="118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Luciano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002DB3-F30D-DB27-0590-E0131A3DF46E}"/>
              </a:ext>
            </a:extLst>
          </p:cNvPr>
          <p:cNvSpPr txBox="1"/>
          <p:nvPr/>
        </p:nvSpPr>
        <p:spPr>
          <a:xfrm>
            <a:off x="7748035" y="6093943"/>
            <a:ext cx="118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AFD5EB-D467-357D-C1BC-937D39CF17A5}"/>
              </a:ext>
            </a:extLst>
          </p:cNvPr>
          <p:cNvSpPr txBox="1"/>
          <p:nvPr/>
        </p:nvSpPr>
        <p:spPr>
          <a:xfrm>
            <a:off x="699983" y="6092461"/>
            <a:ext cx="118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Deivid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05CD68-593D-4BE0-AF16-624CAA6F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85" y="175492"/>
            <a:ext cx="6464145" cy="2438399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BD07C972-D08F-4C88-AC7D-5472405E94A0}"/>
              </a:ext>
            </a:extLst>
          </p:cNvPr>
          <p:cNvSpPr/>
          <p:nvPr/>
        </p:nvSpPr>
        <p:spPr>
          <a:xfrm>
            <a:off x="434902" y="4133581"/>
            <a:ext cx="1781187" cy="162709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40B5697-BFDE-4645-8B8C-C620F655598F}"/>
              </a:ext>
            </a:extLst>
          </p:cNvPr>
          <p:cNvSpPr/>
          <p:nvPr/>
        </p:nvSpPr>
        <p:spPr>
          <a:xfrm>
            <a:off x="5022512" y="4133581"/>
            <a:ext cx="1781187" cy="162709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C1CF743-B977-47AB-A576-4F5CB458422A}"/>
              </a:ext>
            </a:extLst>
          </p:cNvPr>
          <p:cNvSpPr/>
          <p:nvPr/>
        </p:nvSpPr>
        <p:spPr>
          <a:xfrm>
            <a:off x="7482954" y="4167793"/>
            <a:ext cx="1781187" cy="162709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B688472-0183-4FD1-8309-6AC9C48C7B0C}"/>
              </a:ext>
            </a:extLst>
          </p:cNvPr>
          <p:cNvSpPr/>
          <p:nvPr/>
        </p:nvSpPr>
        <p:spPr>
          <a:xfrm>
            <a:off x="9943396" y="4133581"/>
            <a:ext cx="1781187" cy="1627091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0F090B-F0ED-446C-B141-F1B4666A8E35}"/>
              </a:ext>
            </a:extLst>
          </p:cNvPr>
          <p:cNvSpPr txBox="1"/>
          <p:nvPr/>
        </p:nvSpPr>
        <p:spPr>
          <a:xfrm>
            <a:off x="4223195" y="2833552"/>
            <a:ext cx="4490523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Road Rage" pitchFamily="50" charset="0"/>
              </a:rPr>
              <a:t>Nossa equipe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FEBF1B-A0E9-4449-A9A4-335BF025E37E}"/>
              </a:ext>
            </a:extLst>
          </p:cNvPr>
          <p:cNvSpPr txBox="1"/>
          <p:nvPr/>
        </p:nvSpPr>
        <p:spPr>
          <a:xfrm>
            <a:off x="2958708" y="6093943"/>
            <a:ext cx="118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Juliano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DEEE65-35A2-4CBF-B0C6-31E63B8A1DA0}"/>
              </a:ext>
            </a:extLst>
          </p:cNvPr>
          <p:cNvSpPr/>
          <p:nvPr/>
        </p:nvSpPr>
        <p:spPr>
          <a:xfrm>
            <a:off x="2693627" y="4133581"/>
            <a:ext cx="1781187" cy="162709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959F7D-2576-461C-8A65-B15166524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07" y="1111316"/>
            <a:ext cx="6494983" cy="24500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46459E-CD4C-4F6B-9691-D8F7D5DDD4D6}"/>
              </a:ext>
            </a:extLst>
          </p:cNvPr>
          <p:cNvSpPr txBox="1"/>
          <p:nvPr/>
        </p:nvSpPr>
        <p:spPr>
          <a:xfrm>
            <a:off x="3031820" y="3429000"/>
            <a:ext cx="612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rush Script MT" panose="03060802040406070304" pitchFamily="66" charset="0"/>
              </a:rPr>
              <a:t>Construindo um mundo melhor</a:t>
            </a:r>
          </a:p>
        </p:txBody>
      </p:sp>
      <p:pic>
        <p:nvPicPr>
          <p:cNvPr id="3" name="slogan">
            <a:hlinkClick r:id="" action="ppaction://media"/>
            <a:extLst>
              <a:ext uri="{FF2B5EF4-FFF2-40B4-BE49-F238E27FC236}">
                <a16:creationId xmlns:a16="http://schemas.microsoft.com/office/drawing/2014/main" id="{3F59CA58-019A-4F38-8EB6-BD39F063DF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7816" y="6002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2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0">
        <p15:prstTrans prst="drape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692</Words>
  <Application>Microsoft Office PowerPoint</Application>
  <PresentationFormat>Widescreen</PresentationFormat>
  <Paragraphs>143</Paragraphs>
  <Slides>9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Brush Script MT</vt:lpstr>
      <vt:lpstr>Calibri</vt:lpstr>
      <vt:lpstr>Calibri Light</vt:lpstr>
      <vt:lpstr>Road Rage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Silva</dc:creator>
  <cp:lastModifiedBy>Rogério Silva</cp:lastModifiedBy>
  <cp:revision>16</cp:revision>
  <dcterms:created xsi:type="dcterms:W3CDTF">2022-08-28T00:38:21Z</dcterms:created>
  <dcterms:modified xsi:type="dcterms:W3CDTF">2022-09-11T22:31:48Z</dcterms:modified>
</cp:coreProperties>
</file>