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62" r:id="rId4"/>
    <p:sldId id="258" r:id="rId5"/>
    <p:sldId id="261" r:id="rId6"/>
    <p:sldId id="257" r:id="rId7"/>
    <p:sldId id="259" r:id="rId8"/>
    <p:sldId id="260" r:id="rId9"/>
    <p:sldId id="263" r:id="rId10"/>
    <p:sldId id="264" r:id="rId11"/>
    <p:sldId id="265" r:id="rId12"/>
    <p:sldId id="26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ECFC1B-89E1-49FB-8D4F-78C448E411B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3D37388-7871-4330-8D76-DE30ADDEC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5A805A6-F180-4F35-957E-67FB8D8CEEDF}"/>
              </a:ext>
            </a:extLst>
          </p:cNvPr>
          <p:cNvSpPr>
            <a:spLocks noGrp="1"/>
          </p:cNvSpPr>
          <p:nvPr>
            <p:ph type="dt" sz="half" idx="10"/>
          </p:nvPr>
        </p:nvSpPr>
        <p:spPr/>
        <p:txBody>
          <a:bodyPr/>
          <a:lstStyle/>
          <a:p>
            <a:fld id="{0AE91BD4-36F4-41A4-BF22-9479A96C9FD8}" type="datetimeFigureOut">
              <a:rPr lang="pt-BR" smtClean="0"/>
              <a:t>29/10/2024</a:t>
            </a:fld>
            <a:endParaRPr lang="pt-BR"/>
          </a:p>
        </p:txBody>
      </p:sp>
      <p:sp>
        <p:nvSpPr>
          <p:cNvPr id="5" name="Espaço Reservado para Rodapé 4">
            <a:extLst>
              <a:ext uri="{FF2B5EF4-FFF2-40B4-BE49-F238E27FC236}">
                <a16:creationId xmlns:a16="http://schemas.microsoft.com/office/drawing/2014/main" id="{658ACEC8-E4B2-47CF-8EF3-AAF533BDF24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FF3BC91-5556-462E-BECA-FBCA746C4DDF}"/>
              </a:ext>
            </a:extLst>
          </p:cNvPr>
          <p:cNvSpPr>
            <a:spLocks noGrp="1"/>
          </p:cNvSpPr>
          <p:nvPr>
            <p:ph type="sldNum" sz="quarter" idx="12"/>
          </p:nvPr>
        </p:nvSpPr>
        <p:spPr/>
        <p:txBody>
          <a:bodyPr/>
          <a:lstStyle/>
          <a:p>
            <a:fld id="{8412D2B4-195A-4826-AA6B-151BCF00CF6B}" type="slidenum">
              <a:rPr lang="pt-BR" smtClean="0"/>
              <a:t>‹nº›</a:t>
            </a:fld>
            <a:endParaRPr lang="pt-BR"/>
          </a:p>
        </p:txBody>
      </p:sp>
    </p:spTree>
    <p:extLst>
      <p:ext uri="{BB962C8B-B14F-4D97-AF65-F5344CB8AC3E}">
        <p14:creationId xmlns:p14="http://schemas.microsoft.com/office/powerpoint/2010/main" val="147923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CFC18-4EDF-4DB2-B1BF-DD35FBB9388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D545F37-669C-42A5-90D1-F834414D94C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ACDB25C-A653-4413-933D-188F8F2D9205}"/>
              </a:ext>
            </a:extLst>
          </p:cNvPr>
          <p:cNvSpPr>
            <a:spLocks noGrp="1"/>
          </p:cNvSpPr>
          <p:nvPr>
            <p:ph type="dt" sz="half" idx="10"/>
          </p:nvPr>
        </p:nvSpPr>
        <p:spPr/>
        <p:txBody>
          <a:bodyPr/>
          <a:lstStyle/>
          <a:p>
            <a:fld id="{0AE91BD4-36F4-41A4-BF22-9479A96C9FD8}" type="datetimeFigureOut">
              <a:rPr lang="pt-BR" smtClean="0"/>
              <a:t>29/10/2024</a:t>
            </a:fld>
            <a:endParaRPr lang="pt-BR"/>
          </a:p>
        </p:txBody>
      </p:sp>
      <p:sp>
        <p:nvSpPr>
          <p:cNvPr id="5" name="Espaço Reservado para Rodapé 4">
            <a:extLst>
              <a:ext uri="{FF2B5EF4-FFF2-40B4-BE49-F238E27FC236}">
                <a16:creationId xmlns:a16="http://schemas.microsoft.com/office/drawing/2014/main" id="{F5852110-125F-4714-BAC4-794C76F29D7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38BB6C5-2BB3-43A7-9EED-D0E62F834DC2}"/>
              </a:ext>
            </a:extLst>
          </p:cNvPr>
          <p:cNvSpPr>
            <a:spLocks noGrp="1"/>
          </p:cNvSpPr>
          <p:nvPr>
            <p:ph type="sldNum" sz="quarter" idx="12"/>
          </p:nvPr>
        </p:nvSpPr>
        <p:spPr/>
        <p:txBody>
          <a:bodyPr/>
          <a:lstStyle/>
          <a:p>
            <a:fld id="{8412D2B4-195A-4826-AA6B-151BCF00CF6B}" type="slidenum">
              <a:rPr lang="pt-BR" smtClean="0"/>
              <a:t>‹nº›</a:t>
            </a:fld>
            <a:endParaRPr lang="pt-BR"/>
          </a:p>
        </p:txBody>
      </p:sp>
    </p:spTree>
    <p:extLst>
      <p:ext uri="{BB962C8B-B14F-4D97-AF65-F5344CB8AC3E}">
        <p14:creationId xmlns:p14="http://schemas.microsoft.com/office/powerpoint/2010/main" val="295994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D269CF-4D5D-449C-BFE0-C9C52BE313E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55069A2-3050-4C0C-AC80-692E1B3E88D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AC0581B-20DD-494A-944C-AA154974311E}"/>
              </a:ext>
            </a:extLst>
          </p:cNvPr>
          <p:cNvSpPr>
            <a:spLocks noGrp="1"/>
          </p:cNvSpPr>
          <p:nvPr>
            <p:ph type="dt" sz="half" idx="10"/>
          </p:nvPr>
        </p:nvSpPr>
        <p:spPr/>
        <p:txBody>
          <a:bodyPr/>
          <a:lstStyle/>
          <a:p>
            <a:fld id="{0AE91BD4-36F4-41A4-BF22-9479A96C9FD8}" type="datetimeFigureOut">
              <a:rPr lang="pt-BR" smtClean="0"/>
              <a:t>29/10/2024</a:t>
            </a:fld>
            <a:endParaRPr lang="pt-BR"/>
          </a:p>
        </p:txBody>
      </p:sp>
      <p:sp>
        <p:nvSpPr>
          <p:cNvPr id="5" name="Espaço Reservado para Rodapé 4">
            <a:extLst>
              <a:ext uri="{FF2B5EF4-FFF2-40B4-BE49-F238E27FC236}">
                <a16:creationId xmlns:a16="http://schemas.microsoft.com/office/drawing/2014/main" id="{56833EEB-629F-4BED-8C98-5D295CE413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6AB7751-D3D1-403E-90C0-43A69066444A}"/>
              </a:ext>
            </a:extLst>
          </p:cNvPr>
          <p:cNvSpPr>
            <a:spLocks noGrp="1"/>
          </p:cNvSpPr>
          <p:nvPr>
            <p:ph type="sldNum" sz="quarter" idx="12"/>
          </p:nvPr>
        </p:nvSpPr>
        <p:spPr/>
        <p:txBody>
          <a:bodyPr/>
          <a:lstStyle/>
          <a:p>
            <a:fld id="{8412D2B4-195A-4826-AA6B-151BCF00CF6B}" type="slidenum">
              <a:rPr lang="pt-BR" smtClean="0"/>
              <a:t>‹nº›</a:t>
            </a:fld>
            <a:endParaRPr lang="pt-BR"/>
          </a:p>
        </p:txBody>
      </p:sp>
    </p:spTree>
    <p:extLst>
      <p:ext uri="{BB962C8B-B14F-4D97-AF65-F5344CB8AC3E}">
        <p14:creationId xmlns:p14="http://schemas.microsoft.com/office/powerpoint/2010/main" val="258575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2D0568-A003-4AB2-A689-8DCD75F34EB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68C5BB4-C70F-41BF-AA54-38B1C5143F9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DB1AF50-63C7-4A52-8A5C-3FA96EE999B1}"/>
              </a:ext>
            </a:extLst>
          </p:cNvPr>
          <p:cNvSpPr>
            <a:spLocks noGrp="1"/>
          </p:cNvSpPr>
          <p:nvPr>
            <p:ph type="dt" sz="half" idx="10"/>
          </p:nvPr>
        </p:nvSpPr>
        <p:spPr/>
        <p:txBody>
          <a:bodyPr/>
          <a:lstStyle/>
          <a:p>
            <a:fld id="{0AE91BD4-36F4-41A4-BF22-9479A96C9FD8}" type="datetimeFigureOut">
              <a:rPr lang="pt-BR" smtClean="0"/>
              <a:t>29/10/2024</a:t>
            </a:fld>
            <a:endParaRPr lang="pt-BR"/>
          </a:p>
        </p:txBody>
      </p:sp>
      <p:sp>
        <p:nvSpPr>
          <p:cNvPr id="5" name="Espaço Reservado para Rodapé 4">
            <a:extLst>
              <a:ext uri="{FF2B5EF4-FFF2-40B4-BE49-F238E27FC236}">
                <a16:creationId xmlns:a16="http://schemas.microsoft.com/office/drawing/2014/main" id="{A2938387-99FA-464E-B1D0-8C2318AB7E2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D81033B-1CF2-45DA-8517-025A6A5A7193}"/>
              </a:ext>
            </a:extLst>
          </p:cNvPr>
          <p:cNvSpPr>
            <a:spLocks noGrp="1"/>
          </p:cNvSpPr>
          <p:nvPr>
            <p:ph type="sldNum" sz="quarter" idx="12"/>
          </p:nvPr>
        </p:nvSpPr>
        <p:spPr/>
        <p:txBody>
          <a:bodyPr/>
          <a:lstStyle/>
          <a:p>
            <a:fld id="{8412D2B4-195A-4826-AA6B-151BCF00CF6B}" type="slidenum">
              <a:rPr lang="pt-BR" smtClean="0"/>
              <a:t>‹nº›</a:t>
            </a:fld>
            <a:endParaRPr lang="pt-BR"/>
          </a:p>
        </p:txBody>
      </p:sp>
    </p:spTree>
    <p:extLst>
      <p:ext uri="{BB962C8B-B14F-4D97-AF65-F5344CB8AC3E}">
        <p14:creationId xmlns:p14="http://schemas.microsoft.com/office/powerpoint/2010/main" val="168585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C90E0-EB27-4A12-8C9F-D5076F3EA3F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15CBB51-5A35-49A9-B6E6-8A466B905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737EDD1-28F6-4CA1-9284-4693DD0027D7}"/>
              </a:ext>
            </a:extLst>
          </p:cNvPr>
          <p:cNvSpPr>
            <a:spLocks noGrp="1"/>
          </p:cNvSpPr>
          <p:nvPr>
            <p:ph type="dt" sz="half" idx="10"/>
          </p:nvPr>
        </p:nvSpPr>
        <p:spPr/>
        <p:txBody>
          <a:bodyPr/>
          <a:lstStyle/>
          <a:p>
            <a:fld id="{0AE91BD4-36F4-41A4-BF22-9479A96C9FD8}" type="datetimeFigureOut">
              <a:rPr lang="pt-BR" smtClean="0"/>
              <a:t>29/10/2024</a:t>
            </a:fld>
            <a:endParaRPr lang="pt-BR"/>
          </a:p>
        </p:txBody>
      </p:sp>
      <p:sp>
        <p:nvSpPr>
          <p:cNvPr id="5" name="Espaço Reservado para Rodapé 4">
            <a:extLst>
              <a:ext uri="{FF2B5EF4-FFF2-40B4-BE49-F238E27FC236}">
                <a16:creationId xmlns:a16="http://schemas.microsoft.com/office/drawing/2014/main" id="{C72C29E6-AC24-42B3-B2E7-AED3C15CB77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D0F431D-3840-41DA-A509-71CCF2E173DA}"/>
              </a:ext>
            </a:extLst>
          </p:cNvPr>
          <p:cNvSpPr>
            <a:spLocks noGrp="1"/>
          </p:cNvSpPr>
          <p:nvPr>
            <p:ph type="sldNum" sz="quarter" idx="12"/>
          </p:nvPr>
        </p:nvSpPr>
        <p:spPr/>
        <p:txBody>
          <a:bodyPr/>
          <a:lstStyle/>
          <a:p>
            <a:fld id="{8412D2B4-195A-4826-AA6B-151BCF00CF6B}" type="slidenum">
              <a:rPr lang="pt-BR" smtClean="0"/>
              <a:t>‹nº›</a:t>
            </a:fld>
            <a:endParaRPr lang="pt-BR"/>
          </a:p>
        </p:txBody>
      </p:sp>
    </p:spTree>
    <p:extLst>
      <p:ext uri="{BB962C8B-B14F-4D97-AF65-F5344CB8AC3E}">
        <p14:creationId xmlns:p14="http://schemas.microsoft.com/office/powerpoint/2010/main" val="696215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58A2E-47C4-4E81-9B3D-6794964ECFE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3B83033-58FA-4BBB-89E5-1D452B388513}"/>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F85A7D4-E2D1-45B5-917E-026457AA94D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AAF3A75-D909-4952-A978-4242C9621C31}"/>
              </a:ext>
            </a:extLst>
          </p:cNvPr>
          <p:cNvSpPr>
            <a:spLocks noGrp="1"/>
          </p:cNvSpPr>
          <p:nvPr>
            <p:ph type="dt" sz="half" idx="10"/>
          </p:nvPr>
        </p:nvSpPr>
        <p:spPr/>
        <p:txBody>
          <a:bodyPr/>
          <a:lstStyle/>
          <a:p>
            <a:fld id="{0AE91BD4-36F4-41A4-BF22-9479A96C9FD8}" type="datetimeFigureOut">
              <a:rPr lang="pt-BR" smtClean="0"/>
              <a:t>29/10/2024</a:t>
            </a:fld>
            <a:endParaRPr lang="pt-BR"/>
          </a:p>
        </p:txBody>
      </p:sp>
      <p:sp>
        <p:nvSpPr>
          <p:cNvPr id="6" name="Espaço Reservado para Rodapé 5">
            <a:extLst>
              <a:ext uri="{FF2B5EF4-FFF2-40B4-BE49-F238E27FC236}">
                <a16:creationId xmlns:a16="http://schemas.microsoft.com/office/drawing/2014/main" id="{EE49495C-13AC-4044-99B3-DBC2F241A13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D9AFCF8-CB75-483B-B3A8-281D13DECE2D}"/>
              </a:ext>
            </a:extLst>
          </p:cNvPr>
          <p:cNvSpPr>
            <a:spLocks noGrp="1"/>
          </p:cNvSpPr>
          <p:nvPr>
            <p:ph type="sldNum" sz="quarter" idx="12"/>
          </p:nvPr>
        </p:nvSpPr>
        <p:spPr/>
        <p:txBody>
          <a:bodyPr/>
          <a:lstStyle/>
          <a:p>
            <a:fld id="{8412D2B4-195A-4826-AA6B-151BCF00CF6B}" type="slidenum">
              <a:rPr lang="pt-BR" smtClean="0"/>
              <a:t>‹nº›</a:t>
            </a:fld>
            <a:endParaRPr lang="pt-BR"/>
          </a:p>
        </p:txBody>
      </p:sp>
    </p:spTree>
    <p:extLst>
      <p:ext uri="{BB962C8B-B14F-4D97-AF65-F5344CB8AC3E}">
        <p14:creationId xmlns:p14="http://schemas.microsoft.com/office/powerpoint/2010/main" val="94285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6E082-B10F-42FF-B1DE-A37D6DABE5C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C2083B4-3A3F-47A5-B99E-16F1105618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D799EB3-359C-480B-B6F0-003EE2DDCEC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ECB6A1A-6BEB-42CC-8DD5-555EB7D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D272E40-6DA9-49A6-B930-61A4BCB5569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C2D58F3-861B-41E9-AEEC-F0C0D06BB114}"/>
              </a:ext>
            </a:extLst>
          </p:cNvPr>
          <p:cNvSpPr>
            <a:spLocks noGrp="1"/>
          </p:cNvSpPr>
          <p:nvPr>
            <p:ph type="dt" sz="half" idx="10"/>
          </p:nvPr>
        </p:nvSpPr>
        <p:spPr/>
        <p:txBody>
          <a:bodyPr/>
          <a:lstStyle/>
          <a:p>
            <a:fld id="{0AE91BD4-36F4-41A4-BF22-9479A96C9FD8}" type="datetimeFigureOut">
              <a:rPr lang="pt-BR" smtClean="0"/>
              <a:t>29/10/2024</a:t>
            </a:fld>
            <a:endParaRPr lang="pt-BR"/>
          </a:p>
        </p:txBody>
      </p:sp>
      <p:sp>
        <p:nvSpPr>
          <p:cNvPr id="8" name="Espaço Reservado para Rodapé 7">
            <a:extLst>
              <a:ext uri="{FF2B5EF4-FFF2-40B4-BE49-F238E27FC236}">
                <a16:creationId xmlns:a16="http://schemas.microsoft.com/office/drawing/2014/main" id="{9C038C37-92AE-4187-9FB0-BF337843C39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041385B7-D1E6-4D8F-AD5C-F72D358EAF44}"/>
              </a:ext>
            </a:extLst>
          </p:cNvPr>
          <p:cNvSpPr>
            <a:spLocks noGrp="1"/>
          </p:cNvSpPr>
          <p:nvPr>
            <p:ph type="sldNum" sz="quarter" idx="12"/>
          </p:nvPr>
        </p:nvSpPr>
        <p:spPr/>
        <p:txBody>
          <a:bodyPr/>
          <a:lstStyle/>
          <a:p>
            <a:fld id="{8412D2B4-195A-4826-AA6B-151BCF00CF6B}" type="slidenum">
              <a:rPr lang="pt-BR" smtClean="0"/>
              <a:t>‹nº›</a:t>
            </a:fld>
            <a:endParaRPr lang="pt-BR"/>
          </a:p>
        </p:txBody>
      </p:sp>
    </p:spTree>
    <p:extLst>
      <p:ext uri="{BB962C8B-B14F-4D97-AF65-F5344CB8AC3E}">
        <p14:creationId xmlns:p14="http://schemas.microsoft.com/office/powerpoint/2010/main" val="133341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68DA0-C1A3-432A-BA80-93628DAFEF1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9AA6E60-F169-4E7D-A341-B68ABD9BA586}"/>
              </a:ext>
            </a:extLst>
          </p:cNvPr>
          <p:cNvSpPr>
            <a:spLocks noGrp="1"/>
          </p:cNvSpPr>
          <p:nvPr>
            <p:ph type="dt" sz="half" idx="10"/>
          </p:nvPr>
        </p:nvSpPr>
        <p:spPr/>
        <p:txBody>
          <a:bodyPr/>
          <a:lstStyle/>
          <a:p>
            <a:fld id="{0AE91BD4-36F4-41A4-BF22-9479A96C9FD8}" type="datetimeFigureOut">
              <a:rPr lang="pt-BR" smtClean="0"/>
              <a:t>29/10/2024</a:t>
            </a:fld>
            <a:endParaRPr lang="pt-BR"/>
          </a:p>
        </p:txBody>
      </p:sp>
      <p:sp>
        <p:nvSpPr>
          <p:cNvPr id="4" name="Espaço Reservado para Rodapé 3">
            <a:extLst>
              <a:ext uri="{FF2B5EF4-FFF2-40B4-BE49-F238E27FC236}">
                <a16:creationId xmlns:a16="http://schemas.microsoft.com/office/drawing/2014/main" id="{3F7848E1-F62E-469E-9458-D0046FDD632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2605A6F-B1CB-49D1-917D-48EB3C270D73}"/>
              </a:ext>
            </a:extLst>
          </p:cNvPr>
          <p:cNvSpPr>
            <a:spLocks noGrp="1"/>
          </p:cNvSpPr>
          <p:nvPr>
            <p:ph type="sldNum" sz="quarter" idx="12"/>
          </p:nvPr>
        </p:nvSpPr>
        <p:spPr/>
        <p:txBody>
          <a:bodyPr/>
          <a:lstStyle/>
          <a:p>
            <a:fld id="{8412D2B4-195A-4826-AA6B-151BCF00CF6B}" type="slidenum">
              <a:rPr lang="pt-BR" smtClean="0"/>
              <a:t>‹nº›</a:t>
            </a:fld>
            <a:endParaRPr lang="pt-BR"/>
          </a:p>
        </p:txBody>
      </p:sp>
    </p:spTree>
    <p:extLst>
      <p:ext uri="{BB962C8B-B14F-4D97-AF65-F5344CB8AC3E}">
        <p14:creationId xmlns:p14="http://schemas.microsoft.com/office/powerpoint/2010/main" val="408756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C4011DD-2FC3-47B3-9332-8EB132AF9C6D}"/>
              </a:ext>
            </a:extLst>
          </p:cNvPr>
          <p:cNvSpPr>
            <a:spLocks noGrp="1"/>
          </p:cNvSpPr>
          <p:nvPr>
            <p:ph type="dt" sz="half" idx="10"/>
          </p:nvPr>
        </p:nvSpPr>
        <p:spPr/>
        <p:txBody>
          <a:bodyPr/>
          <a:lstStyle/>
          <a:p>
            <a:fld id="{0AE91BD4-36F4-41A4-BF22-9479A96C9FD8}" type="datetimeFigureOut">
              <a:rPr lang="pt-BR" smtClean="0"/>
              <a:t>29/10/2024</a:t>
            </a:fld>
            <a:endParaRPr lang="pt-BR"/>
          </a:p>
        </p:txBody>
      </p:sp>
      <p:sp>
        <p:nvSpPr>
          <p:cNvPr id="3" name="Espaço Reservado para Rodapé 2">
            <a:extLst>
              <a:ext uri="{FF2B5EF4-FFF2-40B4-BE49-F238E27FC236}">
                <a16:creationId xmlns:a16="http://schemas.microsoft.com/office/drawing/2014/main" id="{2592FE10-9E75-4078-AE8C-5E4937A925E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45A66BB-F595-458F-9434-7B3AF460DCD9}"/>
              </a:ext>
            </a:extLst>
          </p:cNvPr>
          <p:cNvSpPr>
            <a:spLocks noGrp="1"/>
          </p:cNvSpPr>
          <p:nvPr>
            <p:ph type="sldNum" sz="quarter" idx="12"/>
          </p:nvPr>
        </p:nvSpPr>
        <p:spPr/>
        <p:txBody>
          <a:bodyPr/>
          <a:lstStyle/>
          <a:p>
            <a:fld id="{8412D2B4-195A-4826-AA6B-151BCF00CF6B}" type="slidenum">
              <a:rPr lang="pt-BR" smtClean="0"/>
              <a:t>‹nº›</a:t>
            </a:fld>
            <a:endParaRPr lang="pt-BR"/>
          </a:p>
        </p:txBody>
      </p:sp>
    </p:spTree>
    <p:extLst>
      <p:ext uri="{BB962C8B-B14F-4D97-AF65-F5344CB8AC3E}">
        <p14:creationId xmlns:p14="http://schemas.microsoft.com/office/powerpoint/2010/main" val="164886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A409C-1F69-4CE9-B118-340ED32B43E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0CC5068-5866-471C-BEF0-152E7B2ED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0347B1F-7F4F-4129-8441-8E163B49D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5242953-7C96-4D8E-9103-290419FE08FE}"/>
              </a:ext>
            </a:extLst>
          </p:cNvPr>
          <p:cNvSpPr>
            <a:spLocks noGrp="1"/>
          </p:cNvSpPr>
          <p:nvPr>
            <p:ph type="dt" sz="half" idx="10"/>
          </p:nvPr>
        </p:nvSpPr>
        <p:spPr/>
        <p:txBody>
          <a:bodyPr/>
          <a:lstStyle/>
          <a:p>
            <a:fld id="{0AE91BD4-36F4-41A4-BF22-9479A96C9FD8}" type="datetimeFigureOut">
              <a:rPr lang="pt-BR" smtClean="0"/>
              <a:t>29/10/2024</a:t>
            </a:fld>
            <a:endParaRPr lang="pt-BR"/>
          </a:p>
        </p:txBody>
      </p:sp>
      <p:sp>
        <p:nvSpPr>
          <p:cNvPr id="6" name="Espaço Reservado para Rodapé 5">
            <a:extLst>
              <a:ext uri="{FF2B5EF4-FFF2-40B4-BE49-F238E27FC236}">
                <a16:creationId xmlns:a16="http://schemas.microsoft.com/office/drawing/2014/main" id="{72FFB646-B449-4E48-9FD7-7A26C61D1AD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042B26C-1358-48F0-9F51-F95877CD7B0C}"/>
              </a:ext>
            </a:extLst>
          </p:cNvPr>
          <p:cNvSpPr>
            <a:spLocks noGrp="1"/>
          </p:cNvSpPr>
          <p:nvPr>
            <p:ph type="sldNum" sz="quarter" idx="12"/>
          </p:nvPr>
        </p:nvSpPr>
        <p:spPr/>
        <p:txBody>
          <a:bodyPr/>
          <a:lstStyle/>
          <a:p>
            <a:fld id="{8412D2B4-195A-4826-AA6B-151BCF00CF6B}" type="slidenum">
              <a:rPr lang="pt-BR" smtClean="0"/>
              <a:t>‹nº›</a:t>
            </a:fld>
            <a:endParaRPr lang="pt-BR"/>
          </a:p>
        </p:txBody>
      </p:sp>
    </p:spTree>
    <p:extLst>
      <p:ext uri="{BB962C8B-B14F-4D97-AF65-F5344CB8AC3E}">
        <p14:creationId xmlns:p14="http://schemas.microsoft.com/office/powerpoint/2010/main" val="67707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F12AF-068B-4DD1-835C-736A582EED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8152FF2-7E4D-4CFC-9AB6-E3D9EF575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529FB34-4FBF-438D-8F46-C8F0FD5AA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EDBD499-9242-4591-A681-F94663C7A0A0}"/>
              </a:ext>
            </a:extLst>
          </p:cNvPr>
          <p:cNvSpPr>
            <a:spLocks noGrp="1"/>
          </p:cNvSpPr>
          <p:nvPr>
            <p:ph type="dt" sz="half" idx="10"/>
          </p:nvPr>
        </p:nvSpPr>
        <p:spPr/>
        <p:txBody>
          <a:bodyPr/>
          <a:lstStyle/>
          <a:p>
            <a:fld id="{0AE91BD4-36F4-41A4-BF22-9479A96C9FD8}" type="datetimeFigureOut">
              <a:rPr lang="pt-BR" smtClean="0"/>
              <a:t>29/10/2024</a:t>
            </a:fld>
            <a:endParaRPr lang="pt-BR"/>
          </a:p>
        </p:txBody>
      </p:sp>
      <p:sp>
        <p:nvSpPr>
          <p:cNvPr id="6" name="Espaço Reservado para Rodapé 5">
            <a:extLst>
              <a:ext uri="{FF2B5EF4-FFF2-40B4-BE49-F238E27FC236}">
                <a16:creationId xmlns:a16="http://schemas.microsoft.com/office/drawing/2014/main" id="{266D9B8B-3C4D-4ACA-BA19-09D282C5EE7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841A0BB-5C34-4EDE-B2A3-DF4B0749C1F4}"/>
              </a:ext>
            </a:extLst>
          </p:cNvPr>
          <p:cNvSpPr>
            <a:spLocks noGrp="1"/>
          </p:cNvSpPr>
          <p:nvPr>
            <p:ph type="sldNum" sz="quarter" idx="12"/>
          </p:nvPr>
        </p:nvSpPr>
        <p:spPr/>
        <p:txBody>
          <a:bodyPr/>
          <a:lstStyle/>
          <a:p>
            <a:fld id="{8412D2B4-195A-4826-AA6B-151BCF00CF6B}" type="slidenum">
              <a:rPr lang="pt-BR" smtClean="0"/>
              <a:t>‹nº›</a:t>
            </a:fld>
            <a:endParaRPr lang="pt-BR"/>
          </a:p>
        </p:txBody>
      </p:sp>
    </p:spTree>
    <p:extLst>
      <p:ext uri="{BB962C8B-B14F-4D97-AF65-F5344CB8AC3E}">
        <p14:creationId xmlns:p14="http://schemas.microsoft.com/office/powerpoint/2010/main" val="218875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246CBC3-18EA-4F6B-96ED-344973951F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F61317E-EE8D-4159-99A9-7D9AAD20CE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858F1F6-9AC4-4683-8C25-0B0459C1E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91BD4-36F4-41A4-BF22-9479A96C9FD8}" type="datetimeFigureOut">
              <a:rPr lang="pt-BR" smtClean="0"/>
              <a:t>29/10/2024</a:t>
            </a:fld>
            <a:endParaRPr lang="pt-BR"/>
          </a:p>
        </p:txBody>
      </p:sp>
      <p:sp>
        <p:nvSpPr>
          <p:cNvPr id="5" name="Espaço Reservado para Rodapé 4">
            <a:extLst>
              <a:ext uri="{FF2B5EF4-FFF2-40B4-BE49-F238E27FC236}">
                <a16:creationId xmlns:a16="http://schemas.microsoft.com/office/drawing/2014/main" id="{54701421-ADDC-489A-8C2A-C5D4640991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E63A19B-167B-41C4-BF49-FE8803F71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2D2B4-195A-4826-AA6B-151BCF00CF6B}" type="slidenum">
              <a:rPr lang="pt-BR" smtClean="0"/>
              <a:t>‹nº›</a:t>
            </a:fld>
            <a:endParaRPr lang="pt-BR"/>
          </a:p>
        </p:txBody>
      </p:sp>
    </p:spTree>
    <p:extLst>
      <p:ext uri="{BB962C8B-B14F-4D97-AF65-F5344CB8AC3E}">
        <p14:creationId xmlns:p14="http://schemas.microsoft.com/office/powerpoint/2010/main" val="4186023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94AA5B0C-A709-4AFE-90AD-CB5185D636E7}"/>
              </a:ext>
            </a:extLst>
          </p:cNvPr>
          <p:cNvSpPr txBox="1"/>
          <p:nvPr/>
        </p:nvSpPr>
        <p:spPr>
          <a:xfrm>
            <a:off x="364836" y="667588"/>
            <a:ext cx="11462327" cy="483209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BR" sz="4400" dirty="0">
                <a:ln w="0"/>
                <a:effectLst>
                  <a:outerShdw blurRad="38100" dist="19050" dir="2700000" algn="tl" rotWithShape="0">
                    <a:schemeClr val="dk1">
                      <a:alpha val="40000"/>
                    </a:schemeClr>
                  </a:outerShdw>
                </a:effectLst>
                <a:latin typeface="Arial Black" panose="020B0A04020102020204" pitchFamily="34" charset="0"/>
              </a:rPr>
              <a:t>MÉTODOS E ESTRATÉGIAS</a:t>
            </a:r>
          </a:p>
          <a:p>
            <a:pPr algn="ctr"/>
            <a:endParaRPr lang="pt-BR" sz="4400" dirty="0">
              <a:ln w="0"/>
              <a:effectLst>
                <a:outerShdw blurRad="38100" dist="19050" dir="2700000" algn="tl" rotWithShape="0">
                  <a:schemeClr val="dk1">
                    <a:alpha val="40000"/>
                  </a:schemeClr>
                </a:outerShdw>
              </a:effectLst>
              <a:latin typeface="Arial Black" panose="020B0A04020102020204" pitchFamily="34" charset="0"/>
            </a:endParaRPr>
          </a:p>
          <a:p>
            <a:pPr algn="ctr"/>
            <a:r>
              <a:rPr lang="pt-BR" sz="4400" dirty="0">
                <a:ln w="0"/>
                <a:effectLst>
                  <a:outerShdw blurRad="38100" dist="19050" dir="2700000" algn="tl" rotWithShape="0">
                    <a:schemeClr val="dk1">
                      <a:alpha val="40000"/>
                    </a:schemeClr>
                  </a:outerShdw>
                </a:effectLst>
                <a:latin typeface="Arial Black" panose="020B0A04020102020204" pitchFamily="34" charset="0"/>
              </a:rPr>
              <a:t>PARA O PROCESSO DE</a:t>
            </a:r>
          </a:p>
          <a:p>
            <a:pPr algn="ctr"/>
            <a:endParaRPr lang="pt-BR" sz="4400" dirty="0">
              <a:ln w="0"/>
              <a:effectLst>
                <a:outerShdw blurRad="38100" dist="19050" dir="2700000" algn="tl" rotWithShape="0">
                  <a:schemeClr val="dk1">
                    <a:alpha val="40000"/>
                  </a:schemeClr>
                </a:outerShdw>
              </a:effectLst>
              <a:latin typeface="Arial Black" panose="020B0A04020102020204" pitchFamily="34" charset="0"/>
            </a:endParaRPr>
          </a:p>
          <a:p>
            <a:pPr algn="ctr"/>
            <a:r>
              <a:rPr lang="pt-BR" sz="4400" dirty="0">
                <a:ln w="0"/>
                <a:effectLst>
                  <a:outerShdw blurRad="38100" dist="19050" dir="2700000" algn="tl" rotWithShape="0">
                    <a:schemeClr val="dk1">
                      <a:alpha val="40000"/>
                    </a:schemeClr>
                  </a:outerShdw>
                </a:effectLst>
                <a:latin typeface="Arial Black" panose="020B0A04020102020204" pitchFamily="34" charset="0"/>
              </a:rPr>
              <a:t>LINKAGES / PAREAMENTO</a:t>
            </a:r>
          </a:p>
          <a:p>
            <a:pPr algn="ctr"/>
            <a:endParaRPr lang="pt-BR" sz="4400" dirty="0">
              <a:ln w="0"/>
              <a:effectLst>
                <a:outerShdw blurRad="38100" dist="19050" dir="2700000" algn="tl" rotWithShape="0">
                  <a:schemeClr val="dk1">
                    <a:alpha val="40000"/>
                  </a:schemeClr>
                </a:outerShdw>
              </a:effectLst>
              <a:latin typeface="Arial Black" panose="020B0A04020102020204" pitchFamily="34" charset="0"/>
            </a:endParaRPr>
          </a:p>
          <a:p>
            <a:pPr algn="ctr"/>
            <a:r>
              <a:rPr lang="pt-BR" sz="4400" dirty="0">
                <a:ln w="0"/>
                <a:effectLst>
                  <a:outerShdw blurRad="38100" dist="19050" dir="2700000" algn="tl" rotWithShape="0">
                    <a:schemeClr val="dk1">
                      <a:alpha val="40000"/>
                    </a:schemeClr>
                  </a:outerShdw>
                </a:effectLst>
                <a:latin typeface="Arial Black" panose="020B0A04020102020204" pitchFamily="34" charset="0"/>
              </a:rPr>
              <a:t> DE DADOS ENTRE BASES</a:t>
            </a:r>
          </a:p>
        </p:txBody>
      </p:sp>
      <p:sp>
        <p:nvSpPr>
          <p:cNvPr id="8" name="CaixaDeTexto 7">
            <a:extLst>
              <a:ext uri="{FF2B5EF4-FFF2-40B4-BE49-F238E27FC236}">
                <a16:creationId xmlns:a16="http://schemas.microsoft.com/office/drawing/2014/main" id="{91DF4D28-0203-473A-8EC5-F26C3817DC92}"/>
              </a:ext>
            </a:extLst>
          </p:cNvPr>
          <p:cNvSpPr txBox="1"/>
          <p:nvPr/>
        </p:nvSpPr>
        <p:spPr>
          <a:xfrm>
            <a:off x="129310" y="6170257"/>
            <a:ext cx="11970326" cy="584775"/>
          </a:xfrm>
          <a:prstGeom prst="rect">
            <a:avLst/>
          </a:prstGeom>
          <a:solidFill>
            <a:schemeClr val="bg1">
              <a:lumMod val="95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sz="1600" b="1" i="1" dirty="0">
                <a:solidFill>
                  <a:schemeClr val="tx1"/>
                </a:solidFill>
              </a:rPr>
              <a:t>Autor:</a:t>
            </a:r>
            <a:r>
              <a:rPr lang="pt-BR" sz="1600" i="1" dirty="0">
                <a:solidFill>
                  <a:schemeClr val="tx1"/>
                </a:solidFill>
              </a:rPr>
              <a:t> Rogério R Lima</a:t>
            </a:r>
          </a:p>
          <a:p>
            <a:pPr algn="ctr"/>
            <a:r>
              <a:rPr lang="pt-BR" sz="1600" b="1" i="1" dirty="0">
                <a:solidFill>
                  <a:schemeClr val="tx1"/>
                </a:solidFill>
              </a:rPr>
              <a:t>E-mail: </a:t>
            </a:r>
            <a:r>
              <a:rPr lang="pt-BR" sz="1600" i="1" dirty="0">
                <a:solidFill>
                  <a:schemeClr val="tx1"/>
                </a:solidFill>
              </a:rPr>
              <a:t>rogeriolima@prefeitura.sp.gov.br</a:t>
            </a:r>
          </a:p>
        </p:txBody>
      </p:sp>
    </p:spTree>
    <p:extLst>
      <p:ext uri="{BB962C8B-B14F-4D97-AF65-F5344CB8AC3E}">
        <p14:creationId xmlns:p14="http://schemas.microsoft.com/office/powerpoint/2010/main" val="38720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E85DD13-A440-428A-A136-7EE4B926A5CA}"/>
              </a:ext>
            </a:extLst>
          </p:cNvPr>
          <p:cNvSpPr txBox="1"/>
          <p:nvPr/>
        </p:nvSpPr>
        <p:spPr>
          <a:xfrm>
            <a:off x="0" y="0"/>
            <a:ext cx="12192000" cy="584775"/>
          </a:xfrm>
          <a:prstGeom prst="rect">
            <a:avLst/>
          </a:prstGeom>
          <a:solidFill>
            <a:schemeClr val="tx1"/>
          </a:solidFill>
        </p:spPr>
        <p:txBody>
          <a:bodyPr wrap="square" rtlCol="0">
            <a:spAutoFit/>
          </a:bodyPr>
          <a:lstStyle/>
          <a:p>
            <a:pPr algn="ctr"/>
            <a:r>
              <a:rPr lang="pt-BR" sz="3200" b="1" dirty="0">
                <a:solidFill>
                  <a:schemeClr val="bg1"/>
                </a:solidFill>
                <a:latin typeface="Arial Black" panose="020B0A04020102020204" pitchFamily="34" charset="0"/>
              </a:rPr>
              <a:t>LINKAGES – FILTROS DE ÍNDICES PARA BUSCA</a:t>
            </a:r>
          </a:p>
        </p:txBody>
      </p:sp>
      <p:sp>
        <p:nvSpPr>
          <p:cNvPr id="2" name="CaixaDeTexto 1">
            <a:extLst>
              <a:ext uri="{FF2B5EF4-FFF2-40B4-BE49-F238E27FC236}">
                <a16:creationId xmlns:a16="http://schemas.microsoft.com/office/drawing/2014/main" id="{D0E6306A-BD23-47CF-8FC2-554696F27FDA}"/>
              </a:ext>
            </a:extLst>
          </p:cNvPr>
          <p:cNvSpPr txBox="1"/>
          <p:nvPr/>
        </p:nvSpPr>
        <p:spPr>
          <a:xfrm>
            <a:off x="173915" y="731520"/>
            <a:ext cx="11844170" cy="2308324"/>
          </a:xfrm>
          <a:prstGeom prst="rect">
            <a:avLst/>
          </a:prstGeom>
          <a:noFill/>
        </p:spPr>
        <p:txBody>
          <a:bodyPr wrap="square" rtlCol="0">
            <a:spAutoFit/>
          </a:bodyPr>
          <a:lstStyle/>
          <a:p>
            <a:pPr algn="just"/>
            <a:r>
              <a:rPr lang="pt-BR" dirty="0"/>
              <a:t>Com certeza, haverá momentos que as bases a serem comparadas serão grandes (dezenas ou centenas de milhares) e será necessário usar um software especializado, e por isso, essa comparação deverá ser realizada através de scripts, como por exemplo: VBA Excel, R, Python, </a:t>
            </a:r>
            <a:r>
              <a:rPr lang="pt-BR" dirty="0" err="1"/>
              <a:t>JavaScript</a:t>
            </a:r>
            <a:r>
              <a:rPr lang="pt-BR" dirty="0"/>
              <a:t> entre outros. Nesses casos o número de cruzamentos de dados a serem processados chegariam facilmente a milhões, tornando inviável o processo de linkage devido ao demorado tempo dispendido.</a:t>
            </a:r>
          </a:p>
          <a:p>
            <a:pPr algn="just"/>
            <a:endParaRPr lang="pt-BR" dirty="0"/>
          </a:p>
          <a:p>
            <a:pPr algn="just"/>
            <a:r>
              <a:rPr lang="pt-BR" dirty="0"/>
              <a:t>Para minimizar esse problema, podemos buscar os registros de referente a um filtro especifico, de modo a diminuir a quantidade de iterações entre os índices que serão comparados:</a:t>
            </a:r>
          </a:p>
        </p:txBody>
      </p:sp>
      <p:sp>
        <p:nvSpPr>
          <p:cNvPr id="14" name="CaixaDeTexto 13">
            <a:extLst>
              <a:ext uri="{FF2B5EF4-FFF2-40B4-BE49-F238E27FC236}">
                <a16:creationId xmlns:a16="http://schemas.microsoft.com/office/drawing/2014/main" id="{79AB40EA-A124-48C5-8DFB-9F7BA9FCF349}"/>
              </a:ext>
            </a:extLst>
          </p:cNvPr>
          <p:cNvSpPr txBox="1"/>
          <p:nvPr/>
        </p:nvSpPr>
        <p:spPr>
          <a:xfrm>
            <a:off x="267085" y="4369796"/>
            <a:ext cx="4406267" cy="584775"/>
          </a:xfrm>
          <a:prstGeom prst="rect">
            <a:avLst/>
          </a:prstGeom>
          <a:solidFill>
            <a:schemeClr val="bg1">
              <a:lumMod val="95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sz="1600" b="1" i="1" u="sng" dirty="0">
                <a:solidFill>
                  <a:schemeClr val="tx1"/>
                </a:solidFill>
              </a:rPr>
              <a:t>Linkage de registro a registro sem filtragem:</a:t>
            </a:r>
          </a:p>
          <a:p>
            <a:pPr algn="ctr"/>
            <a:r>
              <a:rPr lang="pt-BR" sz="1600" i="1" dirty="0">
                <a:solidFill>
                  <a:schemeClr val="tx1"/>
                </a:solidFill>
              </a:rPr>
              <a:t>20.000 x 25.000 = </a:t>
            </a:r>
            <a:r>
              <a:rPr lang="pt-BR" sz="1600" b="1" i="1" dirty="0">
                <a:solidFill>
                  <a:srgbClr val="FF0000"/>
                </a:solidFill>
              </a:rPr>
              <a:t>500.000.000</a:t>
            </a:r>
            <a:r>
              <a:rPr lang="pt-BR" sz="1600" i="1" dirty="0">
                <a:solidFill>
                  <a:schemeClr val="tx1"/>
                </a:solidFill>
              </a:rPr>
              <a:t> cruzamentos</a:t>
            </a:r>
          </a:p>
        </p:txBody>
      </p:sp>
      <p:sp>
        <p:nvSpPr>
          <p:cNvPr id="15" name="CaixaDeTexto 14">
            <a:extLst>
              <a:ext uri="{FF2B5EF4-FFF2-40B4-BE49-F238E27FC236}">
                <a16:creationId xmlns:a16="http://schemas.microsoft.com/office/drawing/2014/main" id="{3C2805FE-7409-4F41-B0C4-61CD9B49E9F8}"/>
              </a:ext>
            </a:extLst>
          </p:cNvPr>
          <p:cNvSpPr txBox="1"/>
          <p:nvPr/>
        </p:nvSpPr>
        <p:spPr>
          <a:xfrm>
            <a:off x="267085" y="3166211"/>
            <a:ext cx="11751000" cy="1077218"/>
          </a:xfrm>
          <a:prstGeom prst="rect">
            <a:avLst/>
          </a:prstGeom>
          <a:solidFill>
            <a:schemeClr val="bg1">
              <a:lumMod val="95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sz="1600" b="1" i="1" u="sng" dirty="0">
                <a:solidFill>
                  <a:schemeClr val="tx1"/>
                </a:solidFill>
              </a:rPr>
              <a:t>Exemplo:</a:t>
            </a:r>
          </a:p>
          <a:p>
            <a:pPr algn="ctr"/>
            <a:endParaRPr lang="pt-BR" sz="1600" b="1" i="1" u="sng" dirty="0">
              <a:solidFill>
                <a:schemeClr val="tx1"/>
              </a:solidFill>
            </a:endParaRPr>
          </a:p>
          <a:p>
            <a:r>
              <a:rPr lang="pt-BR" sz="1600" dirty="0">
                <a:solidFill>
                  <a:schemeClr val="tx1"/>
                </a:solidFill>
              </a:rPr>
              <a:t>Vamos imaginar 2 tabelas, uma com 20 mil registros e a outra com 25 mil registros. As tabelas são compostas por 5 cidades diferentes e o cruzamento de dados está ocorrendo a uma velocidade de 1 milhão registros por hora</a:t>
            </a:r>
          </a:p>
        </p:txBody>
      </p:sp>
      <p:sp>
        <p:nvSpPr>
          <p:cNvPr id="16" name="CaixaDeTexto 15">
            <a:extLst>
              <a:ext uri="{FF2B5EF4-FFF2-40B4-BE49-F238E27FC236}">
                <a16:creationId xmlns:a16="http://schemas.microsoft.com/office/drawing/2014/main" id="{327DAAAE-614C-4817-9E0D-647350B417FC}"/>
              </a:ext>
            </a:extLst>
          </p:cNvPr>
          <p:cNvSpPr txBox="1"/>
          <p:nvPr/>
        </p:nvSpPr>
        <p:spPr>
          <a:xfrm>
            <a:off x="267085" y="5092078"/>
            <a:ext cx="4406267" cy="1569660"/>
          </a:xfrm>
          <a:prstGeom prst="rect">
            <a:avLst/>
          </a:prstGeom>
          <a:solidFill>
            <a:schemeClr val="bg1">
              <a:lumMod val="95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sz="1600" b="1" i="1" u="sng" dirty="0">
                <a:solidFill>
                  <a:schemeClr val="tx1"/>
                </a:solidFill>
              </a:rPr>
              <a:t>Linkage entre registros com o mesmo filtro:</a:t>
            </a:r>
          </a:p>
          <a:p>
            <a:pPr algn="ctr"/>
            <a:r>
              <a:rPr lang="pt-BR" sz="1600" i="1" dirty="0">
                <a:solidFill>
                  <a:schemeClr val="tx1"/>
                </a:solidFill>
              </a:rPr>
              <a:t>20.000 / 5 = 4.000 por cidade</a:t>
            </a:r>
          </a:p>
          <a:p>
            <a:pPr algn="ctr"/>
            <a:r>
              <a:rPr lang="pt-BR" sz="1600" i="1" dirty="0">
                <a:solidFill>
                  <a:schemeClr val="tx1"/>
                </a:solidFill>
              </a:rPr>
              <a:t>25.000 / 5 = 5.000 por cidade</a:t>
            </a:r>
          </a:p>
          <a:p>
            <a:pPr algn="ctr"/>
            <a:endParaRPr lang="pt-BR" sz="1600" i="1" dirty="0">
              <a:solidFill>
                <a:schemeClr val="tx1"/>
              </a:solidFill>
            </a:endParaRPr>
          </a:p>
          <a:p>
            <a:pPr algn="ctr"/>
            <a:r>
              <a:rPr lang="pt-BR" sz="1600" i="1" dirty="0">
                <a:solidFill>
                  <a:schemeClr val="tx1"/>
                </a:solidFill>
              </a:rPr>
              <a:t>4.000 x 5.000 = 20.000.000 cruzamentos</a:t>
            </a:r>
          </a:p>
          <a:p>
            <a:pPr algn="ctr"/>
            <a:r>
              <a:rPr lang="pt-BR" sz="1600" i="1" dirty="0">
                <a:solidFill>
                  <a:schemeClr val="tx1"/>
                </a:solidFill>
              </a:rPr>
              <a:t>20.000.000 x 5 cidades = </a:t>
            </a:r>
            <a:r>
              <a:rPr lang="pt-BR" sz="1600" b="1" i="1" dirty="0">
                <a:solidFill>
                  <a:srgbClr val="FF0000"/>
                </a:solidFill>
              </a:rPr>
              <a:t>100.000.000</a:t>
            </a:r>
            <a:r>
              <a:rPr lang="pt-BR" sz="1600" i="1" dirty="0">
                <a:solidFill>
                  <a:schemeClr val="tx1"/>
                </a:solidFill>
              </a:rPr>
              <a:t> cruzamentos</a:t>
            </a:r>
          </a:p>
        </p:txBody>
      </p:sp>
      <p:sp>
        <p:nvSpPr>
          <p:cNvPr id="5" name="Seta: para a Direita 4">
            <a:extLst>
              <a:ext uri="{FF2B5EF4-FFF2-40B4-BE49-F238E27FC236}">
                <a16:creationId xmlns:a16="http://schemas.microsoft.com/office/drawing/2014/main" id="{FB3EB6E3-34C0-4358-B4E1-02055991B904}"/>
              </a:ext>
            </a:extLst>
          </p:cNvPr>
          <p:cNvSpPr/>
          <p:nvPr/>
        </p:nvSpPr>
        <p:spPr>
          <a:xfrm>
            <a:off x="4807930" y="4532874"/>
            <a:ext cx="785091" cy="2586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8" name="Seta: para a Direita 17">
            <a:extLst>
              <a:ext uri="{FF2B5EF4-FFF2-40B4-BE49-F238E27FC236}">
                <a16:creationId xmlns:a16="http://schemas.microsoft.com/office/drawing/2014/main" id="{5F460E60-34F1-4F3B-A82E-E966A039474E}"/>
              </a:ext>
            </a:extLst>
          </p:cNvPr>
          <p:cNvSpPr/>
          <p:nvPr/>
        </p:nvSpPr>
        <p:spPr>
          <a:xfrm>
            <a:off x="4807929" y="5618290"/>
            <a:ext cx="785091" cy="2586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9" name="CaixaDeTexto 18">
            <a:extLst>
              <a:ext uri="{FF2B5EF4-FFF2-40B4-BE49-F238E27FC236}">
                <a16:creationId xmlns:a16="http://schemas.microsoft.com/office/drawing/2014/main" id="{6B2FA2C1-4661-4D4D-8137-AA22646269F5}"/>
              </a:ext>
            </a:extLst>
          </p:cNvPr>
          <p:cNvSpPr txBox="1"/>
          <p:nvPr/>
        </p:nvSpPr>
        <p:spPr>
          <a:xfrm>
            <a:off x="5727599" y="4498476"/>
            <a:ext cx="2880691" cy="338554"/>
          </a:xfrm>
          <a:prstGeom prst="rect">
            <a:avLst/>
          </a:prstGeom>
          <a:solidFill>
            <a:schemeClr val="bg1">
              <a:lumMod val="95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sz="1600" i="1" dirty="0">
                <a:solidFill>
                  <a:schemeClr val="tx1"/>
                </a:solidFill>
              </a:rPr>
              <a:t>Tempo necessário : 500 horas</a:t>
            </a:r>
          </a:p>
        </p:txBody>
      </p:sp>
      <p:sp>
        <p:nvSpPr>
          <p:cNvPr id="21" name="CaixaDeTexto 20">
            <a:extLst>
              <a:ext uri="{FF2B5EF4-FFF2-40B4-BE49-F238E27FC236}">
                <a16:creationId xmlns:a16="http://schemas.microsoft.com/office/drawing/2014/main" id="{57D46D09-A765-4081-B8C8-5C1ABED4DD09}"/>
              </a:ext>
            </a:extLst>
          </p:cNvPr>
          <p:cNvSpPr txBox="1"/>
          <p:nvPr/>
        </p:nvSpPr>
        <p:spPr>
          <a:xfrm>
            <a:off x="5727599" y="5578322"/>
            <a:ext cx="2880691" cy="338554"/>
          </a:xfrm>
          <a:prstGeom prst="rect">
            <a:avLst/>
          </a:prstGeom>
          <a:solidFill>
            <a:schemeClr val="bg1">
              <a:lumMod val="95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sz="1600" i="1" dirty="0">
                <a:solidFill>
                  <a:schemeClr val="tx1"/>
                </a:solidFill>
              </a:rPr>
              <a:t>Tempo necessário : 100 horas</a:t>
            </a:r>
          </a:p>
        </p:txBody>
      </p:sp>
      <p:sp>
        <p:nvSpPr>
          <p:cNvPr id="25" name="CaixaDeTexto 24">
            <a:extLst>
              <a:ext uri="{FF2B5EF4-FFF2-40B4-BE49-F238E27FC236}">
                <a16:creationId xmlns:a16="http://schemas.microsoft.com/office/drawing/2014/main" id="{588FCAEC-B284-4652-840F-8C129F4E4894}"/>
              </a:ext>
            </a:extLst>
          </p:cNvPr>
          <p:cNvSpPr txBox="1"/>
          <p:nvPr/>
        </p:nvSpPr>
        <p:spPr>
          <a:xfrm>
            <a:off x="5727599" y="6516599"/>
            <a:ext cx="6464401" cy="33855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pt-BR" sz="1600" b="1" dirty="0">
                <a:solidFill>
                  <a:schemeClr val="tx1"/>
                </a:solidFill>
              </a:rPr>
              <a:t>Obs.: É possível diminuir ainda mais se adicionarmos outros filtros</a:t>
            </a:r>
          </a:p>
        </p:txBody>
      </p:sp>
    </p:spTree>
    <p:extLst>
      <p:ext uri="{BB962C8B-B14F-4D97-AF65-F5344CB8AC3E}">
        <p14:creationId xmlns:p14="http://schemas.microsoft.com/office/powerpoint/2010/main" val="11025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E85DD13-A440-428A-A136-7EE4B926A5CA}"/>
              </a:ext>
            </a:extLst>
          </p:cNvPr>
          <p:cNvSpPr txBox="1"/>
          <p:nvPr/>
        </p:nvSpPr>
        <p:spPr>
          <a:xfrm>
            <a:off x="0" y="0"/>
            <a:ext cx="12192000" cy="584775"/>
          </a:xfrm>
          <a:prstGeom prst="rect">
            <a:avLst/>
          </a:prstGeom>
          <a:solidFill>
            <a:schemeClr val="tx1"/>
          </a:solidFill>
        </p:spPr>
        <p:txBody>
          <a:bodyPr wrap="square" rtlCol="0">
            <a:spAutoFit/>
          </a:bodyPr>
          <a:lstStyle/>
          <a:p>
            <a:pPr algn="ctr"/>
            <a:r>
              <a:rPr lang="pt-BR" sz="3200" b="1" dirty="0">
                <a:solidFill>
                  <a:schemeClr val="bg1"/>
                </a:solidFill>
                <a:latin typeface="Arial Black" panose="020B0A04020102020204" pitchFamily="34" charset="0"/>
              </a:rPr>
              <a:t>LINKAGES – ANINHAMENTO DE ESTRETÉGIAS</a:t>
            </a:r>
          </a:p>
        </p:txBody>
      </p:sp>
      <p:sp>
        <p:nvSpPr>
          <p:cNvPr id="2" name="CaixaDeTexto 1">
            <a:extLst>
              <a:ext uri="{FF2B5EF4-FFF2-40B4-BE49-F238E27FC236}">
                <a16:creationId xmlns:a16="http://schemas.microsoft.com/office/drawing/2014/main" id="{D0E6306A-BD23-47CF-8FC2-554696F27FDA}"/>
              </a:ext>
            </a:extLst>
          </p:cNvPr>
          <p:cNvSpPr txBox="1"/>
          <p:nvPr/>
        </p:nvSpPr>
        <p:spPr>
          <a:xfrm>
            <a:off x="173915" y="731520"/>
            <a:ext cx="11844170" cy="4481355"/>
          </a:xfrm>
          <a:prstGeom prst="rect">
            <a:avLst/>
          </a:prstGeom>
          <a:noFill/>
        </p:spPr>
        <p:txBody>
          <a:bodyPr wrap="square" rtlCol="0">
            <a:spAutoFit/>
          </a:bodyPr>
          <a:lstStyle/>
          <a:p>
            <a:pPr algn="just"/>
            <a:r>
              <a:rPr lang="pt-BR" dirty="0"/>
              <a:t>Linkage de bases de dados necessita de capacidade de processamento e o tempo dispendido para o processo deve ser considerado em todas as etapas. Uma das estratégias para minimizar o tempo dispendido, o processamento das bases e o falsos negativos é seguir o seguinte processo:</a:t>
            </a:r>
          </a:p>
          <a:p>
            <a:pPr algn="just"/>
            <a:endParaRPr lang="pt-BR" dirty="0"/>
          </a:p>
          <a:p>
            <a:pPr marL="342900" indent="-342900" algn="just">
              <a:lnSpc>
                <a:spcPct val="150000"/>
              </a:lnSpc>
              <a:buFont typeface="+mj-lt"/>
              <a:buAutoNum type="arabicPeriod"/>
            </a:pPr>
            <a:r>
              <a:rPr lang="pt-BR" dirty="0"/>
              <a:t>Limpeza e padronização da base </a:t>
            </a:r>
            <a:r>
              <a:rPr lang="pt-BR" sz="1600" dirty="0"/>
              <a:t>(Não é possível comparar dados sem padronização entre os campos principais);</a:t>
            </a:r>
          </a:p>
          <a:p>
            <a:pPr marL="342900" indent="-342900" algn="just">
              <a:lnSpc>
                <a:spcPct val="150000"/>
              </a:lnSpc>
              <a:buFont typeface="+mj-lt"/>
              <a:buAutoNum type="arabicPeriod"/>
            </a:pPr>
            <a:r>
              <a:rPr lang="pt-BR" dirty="0"/>
              <a:t>Eleição dos principais campos/variáveis para compor o índice de busca;</a:t>
            </a:r>
          </a:p>
          <a:p>
            <a:pPr marL="342900" indent="-342900" algn="just">
              <a:lnSpc>
                <a:spcPct val="150000"/>
              </a:lnSpc>
              <a:buFont typeface="+mj-lt"/>
              <a:buAutoNum type="arabicPeriod"/>
            </a:pPr>
            <a:r>
              <a:rPr lang="pt-BR" dirty="0"/>
              <a:t>Linkage Determinístico entre os campos;</a:t>
            </a:r>
          </a:p>
          <a:p>
            <a:pPr marL="342900" indent="-342900" algn="just">
              <a:lnSpc>
                <a:spcPct val="150000"/>
              </a:lnSpc>
              <a:buFont typeface="+mj-lt"/>
              <a:buAutoNum type="arabicPeriod"/>
            </a:pPr>
            <a:r>
              <a:rPr lang="pt-BR" dirty="0"/>
              <a:t>Linkage Determinístico Fonético entre os campos;</a:t>
            </a:r>
          </a:p>
          <a:p>
            <a:pPr marL="342900" indent="-342900" algn="just">
              <a:lnSpc>
                <a:spcPct val="150000"/>
              </a:lnSpc>
              <a:buFont typeface="+mj-lt"/>
              <a:buAutoNum type="arabicPeriod"/>
            </a:pPr>
            <a:r>
              <a:rPr lang="pt-BR" dirty="0"/>
              <a:t>Linkage Probabilístico Fonético com Cálculo de Similaridade ordenado decrescentemente;</a:t>
            </a:r>
          </a:p>
          <a:p>
            <a:pPr marL="342900" indent="-342900" algn="just">
              <a:lnSpc>
                <a:spcPct val="150000"/>
              </a:lnSpc>
              <a:buFont typeface="+mj-lt"/>
              <a:buAutoNum type="arabicPeriod"/>
            </a:pPr>
            <a:r>
              <a:rPr lang="pt-BR" dirty="0"/>
              <a:t>Análise dos resultados probabilísticos de modo a traçar uma linha de corte (</a:t>
            </a:r>
            <a:r>
              <a:rPr lang="pt-BR" sz="1600" dirty="0"/>
              <a:t>Se possível</a:t>
            </a:r>
            <a:r>
              <a:rPr lang="pt-BR" dirty="0"/>
              <a:t>);</a:t>
            </a:r>
          </a:p>
          <a:p>
            <a:pPr marL="342900" indent="-342900" algn="just">
              <a:lnSpc>
                <a:spcPct val="150000"/>
              </a:lnSpc>
              <a:buFont typeface="+mj-lt"/>
              <a:buAutoNum type="arabicPeriod"/>
            </a:pPr>
            <a:r>
              <a:rPr lang="pt-BR" dirty="0"/>
              <a:t>Exclusão/Adição de alguns campos/variáveis do índice de busca para que mais resultados sejam retornados;</a:t>
            </a:r>
          </a:p>
          <a:p>
            <a:pPr marL="342900" indent="-342900" algn="just">
              <a:lnSpc>
                <a:spcPct val="150000"/>
              </a:lnSpc>
              <a:buFont typeface="+mj-lt"/>
              <a:buAutoNum type="arabicPeriod"/>
            </a:pPr>
            <a:r>
              <a:rPr lang="pt-BR" dirty="0"/>
              <a:t>Verificação Manual </a:t>
            </a:r>
            <a:r>
              <a:rPr lang="pt-BR" sz="1600" dirty="0"/>
              <a:t>(Não automatizado) </a:t>
            </a:r>
            <a:r>
              <a:rPr lang="pt-BR" dirty="0"/>
              <a:t>de</a:t>
            </a:r>
            <a:r>
              <a:rPr lang="pt-BR" sz="1600" dirty="0"/>
              <a:t> </a:t>
            </a:r>
            <a:r>
              <a:rPr lang="pt-BR" dirty="0"/>
              <a:t>registro a registro resultante do linkage probabilístico. </a:t>
            </a:r>
          </a:p>
        </p:txBody>
      </p:sp>
      <p:sp>
        <p:nvSpPr>
          <p:cNvPr id="12" name="CaixaDeTexto 11">
            <a:extLst>
              <a:ext uri="{FF2B5EF4-FFF2-40B4-BE49-F238E27FC236}">
                <a16:creationId xmlns:a16="http://schemas.microsoft.com/office/drawing/2014/main" id="{9AAB2228-AFA1-443E-A768-F95C0862104C}"/>
              </a:ext>
            </a:extLst>
          </p:cNvPr>
          <p:cNvSpPr txBox="1"/>
          <p:nvPr/>
        </p:nvSpPr>
        <p:spPr>
          <a:xfrm>
            <a:off x="0" y="6519446"/>
            <a:ext cx="12192000" cy="33855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pt-BR" sz="1600" b="1" i="1" dirty="0"/>
              <a:t>Lembrando: A estratégia adotada deve ser coerente com os objetivos que se desejam alcançar.</a:t>
            </a:r>
          </a:p>
        </p:txBody>
      </p:sp>
    </p:spTree>
    <p:extLst>
      <p:ext uri="{BB962C8B-B14F-4D97-AF65-F5344CB8AC3E}">
        <p14:creationId xmlns:p14="http://schemas.microsoft.com/office/powerpoint/2010/main" val="407526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093B951-FBF4-4B17-947C-75EA1D58BD14}"/>
              </a:ext>
            </a:extLst>
          </p:cNvPr>
          <p:cNvSpPr txBox="1"/>
          <p:nvPr/>
        </p:nvSpPr>
        <p:spPr>
          <a:xfrm>
            <a:off x="1306285" y="783776"/>
            <a:ext cx="9554603" cy="7020512"/>
          </a:xfrm>
          <a:prstGeom prst="rect">
            <a:avLst/>
          </a:prstGeom>
          <a:noFill/>
        </p:spPr>
        <p:txBody>
          <a:bodyPr wrap="none" rtlCol="0">
            <a:spAutoFit/>
          </a:bodyPr>
          <a:lstStyle/>
          <a:p>
            <a:pPr marL="342900" indent="-342900">
              <a:lnSpc>
                <a:spcPct val="150000"/>
              </a:lnSpc>
              <a:buFont typeface="+mj-lt"/>
              <a:buAutoNum type="arabicPeriod"/>
            </a:pPr>
            <a:r>
              <a:rPr lang="pt-BR" sz="1600" b="1" dirty="0"/>
              <a:t>Buscar </a:t>
            </a:r>
            <a:r>
              <a:rPr lang="pt-BR" sz="1600" b="1" dirty="0">
                <a:solidFill>
                  <a:srgbClr val="FF0000"/>
                </a:solidFill>
              </a:rPr>
              <a:t>nome falecido fonético 100% iguais </a:t>
            </a:r>
            <a:r>
              <a:rPr lang="pt-BR" sz="1600" b="1" dirty="0"/>
              <a:t>e trazer todos em que </a:t>
            </a:r>
            <a:r>
              <a:rPr lang="pt-BR" sz="1600" b="1" dirty="0">
                <a:solidFill>
                  <a:srgbClr val="FF0000"/>
                </a:solidFill>
              </a:rPr>
              <a:t>nome da mãe fonético maior 75%;</a:t>
            </a:r>
          </a:p>
          <a:p>
            <a:pPr marL="342900" indent="-342900">
              <a:lnSpc>
                <a:spcPct val="150000"/>
              </a:lnSpc>
              <a:buFont typeface="+mj-lt"/>
              <a:buAutoNum type="arabicPeriod"/>
            </a:pPr>
            <a:r>
              <a:rPr lang="pt-BR" sz="1600" b="1" dirty="0"/>
              <a:t>Buscar </a:t>
            </a:r>
            <a:r>
              <a:rPr lang="pt-BR" sz="1600" b="1" dirty="0">
                <a:solidFill>
                  <a:srgbClr val="FF0000"/>
                </a:solidFill>
              </a:rPr>
              <a:t>nome mãe fonético 100% iguais </a:t>
            </a:r>
            <a:r>
              <a:rPr lang="pt-BR" sz="1600" b="1" dirty="0"/>
              <a:t>e trazer todos em que </a:t>
            </a:r>
            <a:r>
              <a:rPr lang="pt-BR" sz="1600" b="1" dirty="0">
                <a:solidFill>
                  <a:srgbClr val="FF0000"/>
                </a:solidFill>
              </a:rPr>
              <a:t>nome falecido fonético maior 75%;</a:t>
            </a:r>
          </a:p>
          <a:p>
            <a:pPr marL="342900" indent="-342900">
              <a:lnSpc>
                <a:spcPct val="150000"/>
              </a:lnSpc>
              <a:buFont typeface="+mj-lt"/>
              <a:buAutoNum type="arabicPeriod"/>
            </a:pPr>
            <a:r>
              <a:rPr lang="pt-BR" sz="1600" b="1" dirty="0"/>
              <a:t>Buscar todas as </a:t>
            </a:r>
            <a:r>
              <a:rPr lang="pt-BR" sz="1600" b="1" dirty="0">
                <a:solidFill>
                  <a:srgbClr val="FF0000"/>
                </a:solidFill>
              </a:rPr>
              <a:t>DT_Nasc idênticas </a:t>
            </a:r>
            <a:r>
              <a:rPr lang="pt-BR" sz="1600" b="1" dirty="0"/>
              <a:t>com </a:t>
            </a:r>
            <a:r>
              <a:rPr lang="pt-BR" sz="1600" b="1" dirty="0">
                <a:solidFill>
                  <a:srgbClr val="FF0000"/>
                </a:solidFill>
              </a:rPr>
              <a:t>nome do falecido fonético e nome mãe fonético maior 75%;</a:t>
            </a:r>
          </a:p>
          <a:p>
            <a:pPr marL="342900" indent="-342900">
              <a:lnSpc>
                <a:spcPct val="150000"/>
              </a:lnSpc>
              <a:buFont typeface="+mj-lt"/>
              <a:buAutoNum type="arabicPeriod"/>
            </a:pPr>
            <a:r>
              <a:rPr lang="pt-BR" sz="1600" b="1" dirty="0"/>
              <a:t>Separar os </a:t>
            </a:r>
            <a:r>
              <a:rPr lang="pt-BR" sz="1600" b="1" dirty="0" err="1">
                <a:solidFill>
                  <a:srgbClr val="FF0000"/>
                </a:solidFill>
              </a:rPr>
              <a:t>first_names</a:t>
            </a:r>
            <a:r>
              <a:rPr lang="pt-BR" sz="1600" b="1" dirty="0">
                <a:solidFill>
                  <a:srgbClr val="FF0000"/>
                </a:solidFill>
              </a:rPr>
              <a:t> fonéticos buscar os 100% iguais </a:t>
            </a:r>
            <a:r>
              <a:rPr lang="pt-BR" sz="1600" b="1" dirty="0"/>
              <a:t>com </a:t>
            </a:r>
            <a:r>
              <a:rPr lang="pt-BR" sz="1600" b="1" dirty="0" err="1">
                <a:solidFill>
                  <a:srgbClr val="FF0000"/>
                </a:solidFill>
              </a:rPr>
              <a:t>last_names</a:t>
            </a:r>
            <a:r>
              <a:rPr lang="pt-BR" sz="1600" b="1" dirty="0">
                <a:solidFill>
                  <a:srgbClr val="FF0000"/>
                </a:solidFill>
              </a:rPr>
              <a:t> e nome mãe fonético maior 75%;</a:t>
            </a:r>
          </a:p>
          <a:p>
            <a:pPr marL="342900" indent="-342900">
              <a:lnSpc>
                <a:spcPct val="150000"/>
              </a:lnSpc>
              <a:buFont typeface="+mj-lt"/>
              <a:buAutoNum type="arabicPeriod"/>
            </a:pPr>
            <a:endParaRPr lang="pt-BR" sz="1600" b="1" dirty="0"/>
          </a:p>
          <a:p>
            <a:pPr marL="342900" indent="-342900">
              <a:lnSpc>
                <a:spcPct val="150000"/>
              </a:lnSpc>
              <a:buFont typeface="+mj-lt"/>
              <a:buAutoNum type="arabicPeriod"/>
            </a:pPr>
            <a:r>
              <a:rPr lang="pt-BR" sz="1600" b="1" dirty="0"/>
              <a:t>Dar pesos as variáveis conforme importância;</a:t>
            </a:r>
          </a:p>
          <a:p>
            <a:pPr marL="342900" indent="-342900">
              <a:lnSpc>
                <a:spcPct val="150000"/>
              </a:lnSpc>
              <a:buFont typeface="+mj-lt"/>
              <a:buAutoNum type="arabicPeriod"/>
            </a:pPr>
            <a:r>
              <a:rPr lang="pt-BR" sz="1600" b="1" dirty="0"/>
              <a:t>Exclusão das combinações duplicadas. (através de chave composta NU_DO+NU_NOTIF);</a:t>
            </a:r>
          </a:p>
          <a:p>
            <a:pPr marL="342900" indent="-342900">
              <a:lnSpc>
                <a:spcPct val="150000"/>
              </a:lnSpc>
              <a:buFont typeface="+mj-lt"/>
              <a:buAutoNum type="arabicPeriod"/>
            </a:pPr>
            <a:r>
              <a:rPr lang="pt-BR" sz="1600" b="1" dirty="0">
                <a:solidFill>
                  <a:srgbClr val="FF0000"/>
                </a:solidFill>
              </a:rPr>
              <a:t>Separar combinações que apresentaram 100% de igualdade em todas as variáveis;</a:t>
            </a:r>
          </a:p>
          <a:p>
            <a:pPr marL="342900" indent="-342900">
              <a:lnSpc>
                <a:spcPct val="150000"/>
              </a:lnSpc>
              <a:buFont typeface="+mj-lt"/>
              <a:buAutoNum type="arabicPeriod"/>
            </a:pPr>
            <a:r>
              <a:rPr lang="pt-BR" sz="1600" b="1" dirty="0"/>
              <a:t>Excluir notificações já combinadas na etapa anterior das demais combinações probabilísticas (&lt;100%);</a:t>
            </a:r>
          </a:p>
          <a:p>
            <a:pPr marL="342900" indent="-342900">
              <a:lnSpc>
                <a:spcPct val="150000"/>
              </a:lnSpc>
              <a:buFont typeface="+mj-lt"/>
              <a:buAutoNum type="arabicPeriod"/>
            </a:pPr>
            <a:r>
              <a:rPr lang="pt-BR" sz="1600" b="1" dirty="0"/>
              <a:t>Separar combinações com </a:t>
            </a:r>
            <a:r>
              <a:rPr lang="pt-BR" sz="1600" b="1" dirty="0">
                <a:solidFill>
                  <a:srgbClr val="FF0000"/>
                </a:solidFill>
              </a:rPr>
              <a:t>igualdade acima de 80%</a:t>
            </a:r>
            <a:r>
              <a:rPr lang="pt-BR" sz="1600" b="1" dirty="0"/>
              <a:t> no total de variáveis com </a:t>
            </a:r>
            <a:r>
              <a:rPr lang="pt-BR" sz="1600" b="1" dirty="0" err="1">
                <a:solidFill>
                  <a:srgbClr val="FF0000"/>
                </a:solidFill>
              </a:rPr>
              <a:t>Dt_Nasc</a:t>
            </a:r>
            <a:r>
              <a:rPr lang="pt-BR" sz="1600" b="1" dirty="0">
                <a:solidFill>
                  <a:srgbClr val="FF0000"/>
                </a:solidFill>
              </a:rPr>
              <a:t> Idênticos</a:t>
            </a:r>
            <a:r>
              <a:rPr lang="pt-BR" sz="1600" b="1" dirty="0"/>
              <a:t>;</a:t>
            </a:r>
          </a:p>
          <a:p>
            <a:pPr marL="342900" indent="-342900">
              <a:lnSpc>
                <a:spcPct val="150000"/>
              </a:lnSpc>
              <a:buFont typeface="+mj-lt"/>
              <a:buAutoNum type="arabicPeriod"/>
            </a:pPr>
            <a:r>
              <a:rPr lang="pt-BR" sz="1600" b="1" dirty="0"/>
              <a:t>Excluir notificações já combinadas na etapa anterior das demais combinações probabilísticas (&lt;100%);</a:t>
            </a:r>
          </a:p>
          <a:p>
            <a:pPr marL="342900" indent="-342900">
              <a:lnSpc>
                <a:spcPct val="150000"/>
              </a:lnSpc>
              <a:buFont typeface="+mj-lt"/>
              <a:buAutoNum type="arabicPeriod"/>
            </a:pPr>
            <a:r>
              <a:rPr lang="pt-BR" sz="1600" b="1" dirty="0">
                <a:solidFill>
                  <a:srgbClr val="FF0000"/>
                </a:solidFill>
              </a:rPr>
              <a:t>Adicionar variáveis de endereçamento para ajudar na busca da demais combinações restantes;</a:t>
            </a:r>
          </a:p>
          <a:p>
            <a:pPr marL="342900" indent="-342900">
              <a:lnSpc>
                <a:spcPct val="150000"/>
              </a:lnSpc>
              <a:buFont typeface="+mj-lt"/>
              <a:buAutoNum type="arabicPeriod"/>
            </a:pPr>
            <a:r>
              <a:rPr lang="pt-BR" sz="1600" b="1" dirty="0">
                <a:solidFill>
                  <a:srgbClr val="FF0000"/>
                </a:solidFill>
              </a:rPr>
              <a:t>Padronizar variáveis (Rua, Avenida, faixa, CEP, Conversões de textos e números, </a:t>
            </a:r>
            <a:r>
              <a:rPr lang="pt-BR" sz="1600" b="1" dirty="0" err="1">
                <a:solidFill>
                  <a:srgbClr val="FF0000"/>
                </a:solidFill>
              </a:rPr>
              <a:t>etc</a:t>
            </a:r>
            <a:r>
              <a:rPr lang="pt-BR" sz="1600" b="1" dirty="0">
                <a:solidFill>
                  <a:srgbClr val="FF0000"/>
                </a:solidFill>
              </a:rPr>
              <a:t>);</a:t>
            </a:r>
          </a:p>
          <a:p>
            <a:pPr marL="342900" indent="-342900">
              <a:lnSpc>
                <a:spcPct val="150000"/>
              </a:lnSpc>
              <a:buFont typeface="+mj-lt"/>
              <a:buAutoNum type="arabicPeriod"/>
            </a:pPr>
            <a:r>
              <a:rPr lang="pt-BR" sz="1600" b="1" dirty="0"/>
              <a:t>Comparar igualdade das variáveis CEP e </a:t>
            </a:r>
            <a:r>
              <a:rPr lang="pt-BR" sz="1600" b="1" dirty="0" err="1"/>
              <a:t>Num_Res</a:t>
            </a:r>
            <a:r>
              <a:rPr lang="pt-BR" sz="1600" b="1" dirty="0"/>
              <a:t> e Similaridade Logradouro;</a:t>
            </a:r>
          </a:p>
          <a:p>
            <a:pPr marL="342900" indent="-342900">
              <a:lnSpc>
                <a:spcPct val="150000"/>
              </a:lnSpc>
              <a:buFont typeface="+mj-lt"/>
              <a:buAutoNum type="arabicPeriod"/>
            </a:pPr>
            <a:r>
              <a:rPr lang="pt-BR" sz="1600" b="1" dirty="0"/>
              <a:t>Separar as que possuem Logradouro, Numero e CEP idênticos;</a:t>
            </a:r>
          </a:p>
          <a:p>
            <a:pPr marL="342900" indent="-342900">
              <a:lnSpc>
                <a:spcPct val="150000"/>
              </a:lnSpc>
              <a:buFont typeface="+mj-lt"/>
              <a:buAutoNum type="arabicPeriod"/>
            </a:pPr>
            <a:r>
              <a:rPr lang="pt-BR" sz="1600" b="1" dirty="0">
                <a:solidFill>
                  <a:srgbClr val="FF0000"/>
                </a:solidFill>
              </a:rPr>
              <a:t>Separação Manual;</a:t>
            </a:r>
          </a:p>
          <a:p>
            <a:pPr marL="342900" indent="-342900">
              <a:lnSpc>
                <a:spcPct val="150000"/>
              </a:lnSpc>
              <a:buFont typeface="+mj-lt"/>
              <a:buAutoNum type="arabicPeriod"/>
            </a:pPr>
            <a:endParaRPr lang="pt-BR" b="1" dirty="0"/>
          </a:p>
          <a:p>
            <a:pPr marL="342900" indent="-342900">
              <a:lnSpc>
                <a:spcPct val="150000"/>
              </a:lnSpc>
              <a:buFont typeface="+mj-lt"/>
              <a:buAutoNum type="arabicPeriod"/>
            </a:pPr>
            <a:endParaRPr lang="pt-BR" b="1" dirty="0"/>
          </a:p>
        </p:txBody>
      </p:sp>
      <p:sp>
        <p:nvSpPr>
          <p:cNvPr id="2" name="Retângulo 1">
            <a:extLst>
              <a:ext uri="{FF2B5EF4-FFF2-40B4-BE49-F238E27FC236}">
                <a16:creationId xmlns:a16="http://schemas.microsoft.com/office/drawing/2014/main" id="{80FF7781-B878-4B17-B309-9BC767CD7DE6}"/>
              </a:ext>
            </a:extLst>
          </p:cNvPr>
          <p:cNvSpPr/>
          <p:nvPr/>
        </p:nvSpPr>
        <p:spPr>
          <a:xfrm>
            <a:off x="565334" y="680965"/>
            <a:ext cx="605642" cy="173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b="1" dirty="0"/>
              <a:t>LINKAGE</a:t>
            </a:r>
          </a:p>
        </p:txBody>
      </p:sp>
      <p:sp>
        <p:nvSpPr>
          <p:cNvPr id="5" name="Retângulo 4">
            <a:extLst>
              <a:ext uri="{FF2B5EF4-FFF2-40B4-BE49-F238E27FC236}">
                <a16:creationId xmlns:a16="http://schemas.microsoft.com/office/drawing/2014/main" id="{E2262671-41F5-4B50-A590-0E5910491B67}"/>
              </a:ext>
            </a:extLst>
          </p:cNvPr>
          <p:cNvSpPr/>
          <p:nvPr/>
        </p:nvSpPr>
        <p:spPr>
          <a:xfrm>
            <a:off x="570019" y="2660071"/>
            <a:ext cx="605642" cy="4114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b="1" dirty="0"/>
              <a:t>SELEÇÂO DAS COMBINAÇÔES</a:t>
            </a:r>
          </a:p>
        </p:txBody>
      </p:sp>
      <p:sp>
        <p:nvSpPr>
          <p:cNvPr id="3" name="Retângulo 2">
            <a:extLst>
              <a:ext uri="{FF2B5EF4-FFF2-40B4-BE49-F238E27FC236}">
                <a16:creationId xmlns:a16="http://schemas.microsoft.com/office/drawing/2014/main" id="{1DE310A5-0EEB-4482-9E37-DBED825AE999}"/>
              </a:ext>
            </a:extLst>
          </p:cNvPr>
          <p:cNvSpPr/>
          <p:nvPr/>
        </p:nvSpPr>
        <p:spPr>
          <a:xfrm>
            <a:off x="1170976" y="680965"/>
            <a:ext cx="10580914" cy="17337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6" name="Retângulo 5">
            <a:extLst>
              <a:ext uri="{FF2B5EF4-FFF2-40B4-BE49-F238E27FC236}">
                <a16:creationId xmlns:a16="http://schemas.microsoft.com/office/drawing/2014/main" id="{EB0F00AE-89C6-4E33-9679-1FD7AD535E74}"/>
              </a:ext>
            </a:extLst>
          </p:cNvPr>
          <p:cNvSpPr/>
          <p:nvPr/>
        </p:nvSpPr>
        <p:spPr>
          <a:xfrm>
            <a:off x="1170976" y="2660073"/>
            <a:ext cx="10580914" cy="411480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7" name="CaixaDeTexto 6">
            <a:extLst>
              <a:ext uri="{FF2B5EF4-FFF2-40B4-BE49-F238E27FC236}">
                <a16:creationId xmlns:a16="http://schemas.microsoft.com/office/drawing/2014/main" id="{94AA5B0C-A709-4AFE-90AD-CB5185D636E7}"/>
              </a:ext>
            </a:extLst>
          </p:cNvPr>
          <p:cNvSpPr txBox="1"/>
          <p:nvPr/>
        </p:nvSpPr>
        <p:spPr>
          <a:xfrm>
            <a:off x="0" y="0"/>
            <a:ext cx="12192000" cy="584775"/>
          </a:xfrm>
          <a:prstGeom prst="rect">
            <a:avLst/>
          </a:prstGeom>
          <a:solidFill>
            <a:schemeClr val="tx1"/>
          </a:solidFill>
        </p:spPr>
        <p:txBody>
          <a:bodyPr wrap="square" rtlCol="0">
            <a:spAutoFit/>
          </a:bodyPr>
          <a:lstStyle/>
          <a:p>
            <a:pPr algn="ctr"/>
            <a:r>
              <a:rPr lang="pt-BR" sz="3200" b="1" dirty="0">
                <a:solidFill>
                  <a:schemeClr val="bg1"/>
                </a:solidFill>
                <a:latin typeface="Arial Black" panose="020B0A04020102020204" pitchFamily="34" charset="0"/>
              </a:rPr>
              <a:t>LINKAGES – EXEMPLO SIM x SRAG</a:t>
            </a:r>
          </a:p>
        </p:txBody>
      </p:sp>
    </p:spTree>
    <p:extLst>
      <p:ext uri="{BB962C8B-B14F-4D97-AF65-F5344CB8AC3E}">
        <p14:creationId xmlns:p14="http://schemas.microsoft.com/office/powerpoint/2010/main" val="9360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E85DD13-A440-428A-A136-7EE4B926A5CA}"/>
              </a:ext>
            </a:extLst>
          </p:cNvPr>
          <p:cNvSpPr txBox="1"/>
          <p:nvPr/>
        </p:nvSpPr>
        <p:spPr>
          <a:xfrm>
            <a:off x="0" y="0"/>
            <a:ext cx="12192000" cy="584775"/>
          </a:xfrm>
          <a:prstGeom prst="rect">
            <a:avLst/>
          </a:prstGeom>
          <a:solidFill>
            <a:schemeClr val="tx1"/>
          </a:solidFill>
        </p:spPr>
        <p:txBody>
          <a:bodyPr wrap="square" rtlCol="0">
            <a:spAutoFit/>
          </a:bodyPr>
          <a:lstStyle/>
          <a:p>
            <a:pPr algn="ctr"/>
            <a:r>
              <a:rPr lang="pt-BR" sz="3200" b="1" dirty="0">
                <a:solidFill>
                  <a:schemeClr val="bg1"/>
                </a:solidFill>
                <a:latin typeface="Arial Black" panose="020B0A04020102020204" pitchFamily="34" charset="0"/>
              </a:rPr>
              <a:t>LINKAGES</a:t>
            </a:r>
          </a:p>
        </p:txBody>
      </p:sp>
      <p:sp>
        <p:nvSpPr>
          <p:cNvPr id="50" name="CaixaDeTexto 49">
            <a:extLst>
              <a:ext uri="{FF2B5EF4-FFF2-40B4-BE49-F238E27FC236}">
                <a16:creationId xmlns:a16="http://schemas.microsoft.com/office/drawing/2014/main" id="{DC07B554-22DA-43AB-A47A-7E1ACBEC8E78}"/>
              </a:ext>
            </a:extLst>
          </p:cNvPr>
          <p:cNvSpPr txBox="1"/>
          <p:nvPr/>
        </p:nvSpPr>
        <p:spPr>
          <a:xfrm>
            <a:off x="0" y="709819"/>
            <a:ext cx="12087922" cy="5355312"/>
          </a:xfrm>
          <a:prstGeom prst="rect">
            <a:avLst/>
          </a:prstGeom>
          <a:noFill/>
        </p:spPr>
        <p:txBody>
          <a:bodyPr wrap="square" rtlCol="0">
            <a:spAutoFit/>
          </a:bodyPr>
          <a:lstStyle/>
          <a:p>
            <a:pPr algn="just"/>
            <a:r>
              <a:rPr lang="pt-BR" dirty="0"/>
              <a:t>Linkage ou Pareamento é o termo técnico utilizado que se refere à manipulação de dados, de modo a encontrar pares de índices entre registros de arquivos, tabela, </a:t>
            </a:r>
            <a:r>
              <a:rPr lang="pt-BR" dirty="0" err="1"/>
              <a:t>BDs</a:t>
            </a:r>
            <a:r>
              <a:rPr lang="pt-BR" dirty="0"/>
              <a:t> entre outros, que resulte na identificação bilateral dos registros com objetivo de melhorar, complementar ou apenas confirmar uma informação existente.</a:t>
            </a:r>
          </a:p>
          <a:p>
            <a:pPr algn="just"/>
            <a:endParaRPr lang="pt-BR" dirty="0"/>
          </a:p>
          <a:p>
            <a:pPr algn="just"/>
            <a:r>
              <a:rPr lang="pt-BR" dirty="0"/>
              <a:t>Uma das grandes preocupações dos “</a:t>
            </a:r>
            <a:r>
              <a:rPr lang="pt-BR" i="1" dirty="0" err="1"/>
              <a:t>linkages</a:t>
            </a:r>
            <a:r>
              <a:rPr lang="pt-BR" i="1" dirty="0"/>
              <a:t>”</a:t>
            </a:r>
            <a:r>
              <a:rPr lang="pt-BR" dirty="0"/>
              <a:t> é encontrar o máximo de registros que </a:t>
            </a:r>
            <a:r>
              <a:rPr lang="pt-BR" dirty="0" err="1"/>
              <a:t>estajam</a:t>
            </a:r>
            <a:r>
              <a:rPr lang="pt-BR" dirty="0"/>
              <a:t> realmente pareadas entre si (referentes a mesma pessoa, assunto, campo, </a:t>
            </a:r>
            <a:r>
              <a:rPr lang="pt-BR" dirty="0" err="1"/>
              <a:t>etc</a:t>
            </a:r>
            <a:r>
              <a:rPr lang="pt-BR" dirty="0"/>
              <a:t>) considerando duas ou mais fontes de dados.</a:t>
            </a:r>
          </a:p>
          <a:p>
            <a:pPr algn="just"/>
            <a:endParaRPr lang="pt-BR" dirty="0"/>
          </a:p>
          <a:p>
            <a:pPr algn="just"/>
            <a:r>
              <a:rPr lang="pt-BR" dirty="0"/>
              <a:t>O método utilizado deve levar em conta trazer o máximo de pares reais e minimizar ou até mesmo zerar os falsos positivos*.</a:t>
            </a:r>
          </a:p>
          <a:p>
            <a:pPr algn="just"/>
            <a:endParaRPr lang="pt-BR" dirty="0"/>
          </a:p>
          <a:p>
            <a:pPr algn="just"/>
            <a:r>
              <a:rPr lang="pt-BR" dirty="0"/>
              <a:t>O técnico deve sempre levar em consideração os objetivos do pareamento para identificar se falsos positivos poderão ser aceitos e até que ponto serão tolerados</a:t>
            </a:r>
          </a:p>
          <a:p>
            <a:pPr algn="just"/>
            <a:endParaRPr lang="pt-BR" dirty="0"/>
          </a:p>
          <a:p>
            <a:pPr algn="just"/>
            <a:r>
              <a:rPr lang="pt-BR" b="1" dirty="0"/>
              <a:t>Lembrando:</a:t>
            </a:r>
          </a:p>
          <a:p>
            <a:pPr algn="just"/>
            <a:r>
              <a:rPr lang="pt-BR" dirty="0"/>
              <a:t>Quanto mais o linkage for permissivo, mais pares reais serão retornados juntamente com muitos  falsos positivos;</a:t>
            </a:r>
          </a:p>
          <a:p>
            <a:pPr algn="just"/>
            <a:r>
              <a:rPr lang="pt-BR" dirty="0"/>
              <a:t>Quanto mais o linkage for restritivo, mais pares reais serão perdidos, porém menos falsos positivos serão encontrados; </a:t>
            </a:r>
          </a:p>
          <a:p>
            <a:pPr algn="just"/>
            <a:endParaRPr lang="pt-BR" dirty="0"/>
          </a:p>
          <a:p>
            <a:pPr algn="just"/>
            <a:r>
              <a:rPr lang="pt-BR" b="1" dirty="0"/>
              <a:t>Exemplos:</a:t>
            </a:r>
          </a:p>
          <a:p>
            <a:pPr algn="just"/>
            <a:r>
              <a:rPr lang="pt-BR" dirty="0"/>
              <a:t>Linkage que deve ser restritivo </a:t>
            </a:r>
            <a:r>
              <a:rPr lang="pt-BR" dirty="0">
                <a:sym typeface="Wingdings" panose="05000000000000000000" pitchFamily="2" charset="2"/>
              </a:rPr>
              <a:t> </a:t>
            </a:r>
            <a:r>
              <a:rPr lang="pt-BR" dirty="0"/>
              <a:t>Fila de Espera de Cirurgia X Sistema de Mortalidade (Objetivo: Retirar pacientes da Fila).</a:t>
            </a:r>
          </a:p>
          <a:p>
            <a:pPr algn="just"/>
            <a:r>
              <a:rPr lang="pt-BR" dirty="0"/>
              <a:t>Linkage que pode ser permissivo </a:t>
            </a:r>
            <a:r>
              <a:rPr lang="pt-BR" dirty="0">
                <a:sym typeface="Wingdings" panose="05000000000000000000" pitchFamily="2" charset="2"/>
              </a:rPr>
              <a:t> AIH X Sistema de Nascidos Vivos (</a:t>
            </a:r>
            <a:r>
              <a:rPr lang="pt-BR" dirty="0"/>
              <a:t>Objetivo: </a:t>
            </a:r>
            <a:r>
              <a:rPr lang="pt-BR" dirty="0">
                <a:sym typeface="Wingdings" panose="05000000000000000000" pitchFamily="2" charset="2"/>
              </a:rPr>
              <a:t>Busca ativa de pacientes) </a:t>
            </a:r>
            <a:endParaRPr lang="pt-BR" dirty="0"/>
          </a:p>
        </p:txBody>
      </p:sp>
      <p:sp>
        <p:nvSpPr>
          <p:cNvPr id="51" name="CaixaDeTexto 50">
            <a:extLst>
              <a:ext uri="{FF2B5EF4-FFF2-40B4-BE49-F238E27FC236}">
                <a16:creationId xmlns:a16="http://schemas.microsoft.com/office/drawing/2014/main" id="{C39E7897-9131-47C6-BF3A-B4C848066351}"/>
              </a:ext>
            </a:extLst>
          </p:cNvPr>
          <p:cNvSpPr txBox="1"/>
          <p:nvPr/>
        </p:nvSpPr>
        <p:spPr>
          <a:xfrm>
            <a:off x="0" y="6519446"/>
            <a:ext cx="12192000" cy="33855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pt-BR" sz="1600" b="1" i="1" dirty="0"/>
              <a:t>*Falso Positivos </a:t>
            </a:r>
            <a:r>
              <a:rPr lang="pt-BR" sz="1600" b="1" i="1" dirty="0">
                <a:sym typeface="Wingdings" panose="05000000000000000000" pitchFamily="2" charset="2"/>
              </a:rPr>
              <a:t>  Pares encontrados, mas cuja informação entre ambas são divergentes.</a:t>
            </a:r>
            <a:endParaRPr lang="pt-BR" sz="1600" b="1" i="1" dirty="0"/>
          </a:p>
        </p:txBody>
      </p:sp>
    </p:spTree>
    <p:extLst>
      <p:ext uri="{BB962C8B-B14F-4D97-AF65-F5344CB8AC3E}">
        <p14:creationId xmlns:p14="http://schemas.microsoft.com/office/powerpoint/2010/main" val="394100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E85DD13-A440-428A-A136-7EE4B926A5CA}"/>
              </a:ext>
            </a:extLst>
          </p:cNvPr>
          <p:cNvSpPr txBox="1"/>
          <p:nvPr/>
        </p:nvSpPr>
        <p:spPr>
          <a:xfrm>
            <a:off x="0" y="0"/>
            <a:ext cx="12192000" cy="584775"/>
          </a:xfrm>
          <a:prstGeom prst="rect">
            <a:avLst/>
          </a:prstGeom>
          <a:solidFill>
            <a:schemeClr val="tx1"/>
          </a:solidFill>
        </p:spPr>
        <p:txBody>
          <a:bodyPr wrap="square" rtlCol="0">
            <a:spAutoFit/>
          </a:bodyPr>
          <a:lstStyle/>
          <a:p>
            <a:pPr algn="ctr"/>
            <a:r>
              <a:rPr lang="pt-BR" sz="3200" b="1" dirty="0">
                <a:solidFill>
                  <a:schemeClr val="bg1"/>
                </a:solidFill>
                <a:latin typeface="Arial Black" panose="020B0A04020102020204" pitchFamily="34" charset="0"/>
              </a:rPr>
              <a:t>LINKAGES – ÍNDICES</a:t>
            </a:r>
          </a:p>
        </p:txBody>
      </p:sp>
      <p:sp>
        <p:nvSpPr>
          <p:cNvPr id="50" name="CaixaDeTexto 49">
            <a:extLst>
              <a:ext uri="{FF2B5EF4-FFF2-40B4-BE49-F238E27FC236}">
                <a16:creationId xmlns:a16="http://schemas.microsoft.com/office/drawing/2014/main" id="{DC07B554-22DA-43AB-A47A-7E1ACBEC8E78}"/>
              </a:ext>
            </a:extLst>
          </p:cNvPr>
          <p:cNvSpPr txBox="1"/>
          <p:nvPr/>
        </p:nvSpPr>
        <p:spPr>
          <a:xfrm>
            <a:off x="0" y="709819"/>
            <a:ext cx="12087922" cy="5416868"/>
          </a:xfrm>
          <a:prstGeom prst="rect">
            <a:avLst/>
          </a:prstGeom>
          <a:noFill/>
        </p:spPr>
        <p:txBody>
          <a:bodyPr wrap="square" rtlCol="0">
            <a:spAutoFit/>
          </a:bodyPr>
          <a:lstStyle/>
          <a:p>
            <a:pPr algn="just"/>
            <a:r>
              <a:rPr lang="pt-BR" dirty="0"/>
              <a:t>Para que se possa parear registros entre si, deve existir, pelo menos um campo chave (Índice) para que seja possível identificar que um dado de uma base é o mesmo encontrado em outra base.</a:t>
            </a:r>
          </a:p>
          <a:p>
            <a:pPr algn="just"/>
            <a:endParaRPr lang="pt-BR" dirty="0"/>
          </a:p>
          <a:p>
            <a:pPr algn="just"/>
            <a:r>
              <a:rPr lang="pt-BR" b="1" dirty="0"/>
              <a:t>Por exemplo:</a:t>
            </a:r>
          </a:p>
          <a:p>
            <a:pPr algn="just"/>
            <a:endParaRPr lang="pt-BR" dirty="0"/>
          </a:p>
          <a:p>
            <a:pPr algn="just"/>
            <a:r>
              <a:rPr lang="pt-BR" dirty="0"/>
              <a:t>No Microsoft Excel fazemos isso através da função PROCV, onde o 1º argumento é o campo de índice com o valor que buscamos.</a:t>
            </a:r>
          </a:p>
          <a:p>
            <a:pPr algn="just"/>
            <a:endParaRPr lang="pt-BR" dirty="0"/>
          </a:p>
          <a:p>
            <a:pPr algn="just"/>
            <a:r>
              <a:rPr lang="pt-BR" dirty="0"/>
              <a:t>No SQL, usamos, normalmente, uma chave primária e outra estrangeira entre duas tabelas com o comando JOIN ou WHERE onde informamos os índices como tabela1.ChavePrimaria = Tabela2.ChaveEstrangeira</a:t>
            </a:r>
          </a:p>
          <a:p>
            <a:pPr algn="just"/>
            <a:endParaRPr lang="pt-BR" sz="1600" dirty="0"/>
          </a:p>
          <a:p>
            <a:pPr algn="just"/>
            <a:r>
              <a:rPr lang="pt-BR" dirty="0"/>
              <a:t>Ocorrerão situações que apenas um campo não conseguirá retornar os dados exclusivos, devendo o técnico eleger outros campos que ajudem na identificação única entre os registros e sua operacionalização vai depender do software utilizado e objetivos a serem atingidos, podendo serem concatenados ou separados, mas ainda assim analisados em conjunto.</a:t>
            </a:r>
          </a:p>
          <a:p>
            <a:pPr algn="just"/>
            <a:endParaRPr lang="pt-BR" dirty="0"/>
          </a:p>
          <a:p>
            <a:pPr algn="just"/>
            <a:r>
              <a:rPr lang="pt-BR" b="1" dirty="0"/>
              <a:t>Exemplo</a:t>
            </a:r>
            <a:r>
              <a:rPr lang="pt-BR" dirty="0"/>
              <a:t>: Nome, Nome da Mãe, Data de Nascimento entre outros:</a:t>
            </a:r>
          </a:p>
          <a:p>
            <a:pPr algn="just"/>
            <a:endParaRPr lang="pt-BR" dirty="0"/>
          </a:p>
          <a:p>
            <a:pPr algn="just"/>
            <a:r>
              <a:rPr lang="pt-BR" sz="1400" b="1" dirty="0"/>
              <a:t>Excel: </a:t>
            </a:r>
            <a:r>
              <a:rPr lang="pt-BR" sz="1400" dirty="0"/>
              <a:t>PROCV (Nome &amp; ”-” &amp; </a:t>
            </a:r>
            <a:r>
              <a:rPr lang="pt-BR" sz="1400" dirty="0" err="1"/>
              <a:t>DtNasc</a:t>
            </a:r>
            <a:r>
              <a:rPr lang="pt-BR" sz="1400" dirty="0"/>
              <a:t>; </a:t>
            </a:r>
            <a:r>
              <a:rPr lang="pt-BR" sz="1400" dirty="0" err="1"/>
              <a:t>TabelaConsultas</a:t>
            </a:r>
            <a:r>
              <a:rPr lang="pt-BR" sz="1400" dirty="0"/>
              <a:t>; </a:t>
            </a:r>
            <a:r>
              <a:rPr lang="pt-BR" sz="1400" dirty="0" err="1"/>
              <a:t>NumColuna</a:t>
            </a:r>
            <a:r>
              <a:rPr lang="pt-BR" sz="1400" dirty="0"/>
              <a:t>; 0)</a:t>
            </a:r>
          </a:p>
          <a:p>
            <a:pPr algn="just"/>
            <a:endParaRPr lang="pt-BR" sz="1400" dirty="0"/>
          </a:p>
          <a:p>
            <a:pPr algn="just"/>
            <a:r>
              <a:rPr lang="pt-BR" sz="1400" b="1" dirty="0"/>
              <a:t>SQL: </a:t>
            </a:r>
            <a:r>
              <a:rPr lang="pt-BR" sz="1400" dirty="0"/>
              <a:t>SELECT * FROM </a:t>
            </a:r>
            <a:r>
              <a:rPr lang="pt-BR" sz="1400" dirty="0" err="1"/>
              <a:t>tb_paciente</a:t>
            </a:r>
            <a:r>
              <a:rPr lang="pt-BR" sz="1400" dirty="0"/>
              <a:t> LEFT JOIN </a:t>
            </a:r>
            <a:r>
              <a:rPr lang="pt-BR" sz="1400" dirty="0" err="1"/>
              <a:t>tb_consultas</a:t>
            </a:r>
            <a:r>
              <a:rPr lang="pt-BR" sz="1400" dirty="0"/>
              <a:t> ON (</a:t>
            </a:r>
            <a:r>
              <a:rPr lang="pt-BR" sz="1400" dirty="0" err="1"/>
              <a:t>tb_paciente.Nome</a:t>
            </a:r>
            <a:r>
              <a:rPr lang="pt-BR" sz="1400" dirty="0"/>
              <a:t> = </a:t>
            </a:r>
            <a:r>
              <a:rPr lang="pt-BR" sz="1400" dirty="0" err="1"/>
              <a:t>tb_consultas.Nome</a:t>
            </a:r>
            <a:r>
              <a:rPr lang="pt-BR" sz="1400" dirty="0"/>
              <a:t> AND </a:t>
            </a:r>
            <a:r>
              <a:rPr lang="pt-BR" sz="1400" dirty="0" err="1"/>
              <a:t>tb_paciente.DtNasc</a:t>
            </a:r>
            <a:r>
              <a:rPr lang="pt-BR" sz="1400" dirty="0"/>
              <a:t> = </a:t>
            </a:r>
            <a:r>
              <a:rPr lang="pt-BR" sz="1400" dirty="0" err="1"/>
              <a:t>tb_consultas</a:t>
            </a:r>
            <a:r>
              <a:rPr lang="pt-BR" sz="1400" dirty="0"/>
              <a:t>. </a:t>
            </a:r>
            <a:r>
              <a:rPr lang="pt-BR" sz="1400" dirty="0" err="1"/>
              <a:t>DtNasc</a:t>
            </a:r>
            <a:r>
              <a:rPr lang="pt-BR" sz="1400" dirty="0"/>
              <a:t> )</a:t>
            </a:r>
          </a:p>
        </p:txBody>
      </p:sp>
    </p:spTree>
    <p:extLst>
      <p:ext uri="{BB962C8B-B14F-4D97-AF65-F5344CB8AC3E}">
        <p14:creationId xmlns:p14="http://schemas.microsoft.com/office/powerpoint/2010/main" val="169114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aixaDeTexto 48">
            <a:extLst>
              <a:ext uri="{FF2B5EF4-FFF2-40B4-BE49-F238E27FC236}">
                <a16:creationId xmlns:a16="http://schemas.microsoft.com/office/drawing/2014/main" id="{EA9EFBB7-19F3-4DC0-91BF-74E1C26CA7E8}"/>
              </a:ext>
            </a:extLst>
          </p:cNvPr>
          <p:cNvSpPr txBox="1"/>
          <p:nvPr/>
        </p:nvSpPr>
        <p:spPr>
          <a:xfrm>
            <a:off x="4047374" y="1455406"/>
            <a:ext cx="4012602" cy="4708981"/>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BR" sz="2000" b="1" dirty="0"/>
              <a:t>PROBLEMAS DOS LINKAGES</a:t>
            </a:r>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p:txBody>
      </p:sp>
      <p:sp>
        <p:nvSpPr>
          <p:cNvPr id="4" name="CaixaDeTexto 3">
            <a:extLst>
              <a:ext uri="{FF2B5EF4-FFF2-40B4-BE49-F238E27FC236}">
                <a16:creationId xmlns:a16="http://schemas.microsoft.com/office/drawing/2014/main" id="{6E85DD13-A440-428A-A136-7EE4B926A5CA}"/>
              </a:ext>
            </a:extLst>
          </p:cNvPr>
          <p:cNvSpPr txBox="1"/>
          <p:nvPr/>
        </p:nvSpPr>
        <p:spPr>
          <a:xfrm>
            <a:off x="0" y="0"/>
            <a:ext cx="12192000" cy="584775"/>
          </a:xfrm>
          <a:prstGeom prst="rect">
            <a:avLst/>
          </a:prstGeom>
          <a:solidFill>
            <a:schemeClr val="tx1"/>
          </a:solidFill>
        </p:spPr>
        <p:txBody>
          <a:bodyPr wrap="square" rtlCol="0">
            <a:spAutoFit/>
          </a:bodyPr>
          <a:lstStyle/>
          <a:p>
            <a:pPr algn="ctr"/>
            <a:r>
              <a:rPr lang="pt-BR" sz="3200" b="1" dirty="0">
                <a:solidFill>
                  <a:schemeClr val="bg1"/>
                </a:solidFill>
                <a:latin typeface="Arial Black" panose="020B0A04020102020204" pitchFamily="34" charset="0"/>
              </a:rPr>
              <a:t>LINKAGES – TIPOS E PROBLEMAS</a:t>
            </a:r>
          </a:p>
        </p:txBody>
      </p:sp>
      <p:sp>
        <p:nvSpPr>
          <p:cNvPr id="5" name="CaixaDeTexto 4">
            <a:extLst>
              <a:ext uri="{FF2B5EF4-FFF2-40B4-BE49-F238E27FC236}">
                <a16:creationId xmlns:a16="http://schemas.microsoft.com/office/drawing/2014/main" id="{C7A1902A-A3E4-415F-AAD4-9F3CEB4A9C3D}"/>
              </a:ext>
            </a:extLst>
          </p:cNvPr>
          <p:cNvSpPr txBox="1"/>
          <p:nvPr/>
        </p:nvSpPr>
        <p:spPr>
          <a:xfrm>
            <a:off x="397640" y="2228887"/>
            <a:ext cx="2060564" cy="461665"/>
          </a:xfrm>
          <a:prstGeom prst="rect">
            <a:avLst/>
          </a:prstGeom>
        </p:spPr>
        <p:style>
          <a:lnRef idx="0">
            <a:schemeClr val="accent6"/>
          </a:lnRef>
          <a:fillRef idx="3">
            <a:schemeClr val="accent6"/>
          </a:fillRef>
          <a:effectRef idx="3">
            <a:schemeClr val="accent6"/>
          </a:effectRef>
          <a:fontRef idx="minor">
            <a:schemeClr val="lt1"/>
          </a:fontRef>
        </p:style>
        <p:txBody>
          <a:bodyPr wrap="none" rtlCol="0" anchor="ctr" anchorCtr="0">
            <a:spAutoFit/>
          </a:bodyPr>
          <a:lstStyle/>
          <a:p>
            <a:pPr algn="ctr"/>
            <a:r>
              <a:rPr lang="pt-BR" sz="2400" b="1" dirty="0"/>
              <a:t>Determinístico</a:t>
            </a:r>
          </a:p>
        </p:txBody>
      </p:sp>
      <p:sp>
        <p:nvSpPr>
          <p:cNvPr id="6" name="CaixaDeTexto 5">
            <a:extLst>
              <a:ext uri="{FF2B5EF4-FFF2-40B4-BE49-F238E27FC236}">
                <a16:creationId xmlns:a16="http://schemas.microsoft.com/office/drawing/2014/main" id="{2CF0DBF2-0500-43F2-9E57-F889A2728CFA}"/>
              </a:ext>
            </a:extLst>
          </p:cNvPr>
          <p:cNvSpPr txBox="1"/>
          <p:nvPr/>
        </p:nvSpPr>
        <p:spPr>
          <a:xfrm>
            <a:off x="9782441" y="2228886"/>
            <a:ext cx="1921616" cy="46166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r>
              <a:rPr lang="pt-BR" sz="2400" b="1" dirty="0"/>
              <a:t>Probabilístico</a:t>
            </a:r>
          </a:p>
        </p:txBody>
      </p:sp>
      <p:sp>
        <p:nvSpPr>
          <p:cNvPr id="11" name="CaixaDeTexto 10">
            <a:extLst>
              <a:ext uri="{FF2B5EF4-FFF2-40B4-BE49-F238E27FC236}">
                <a16:creationId xmlns:a16="http://schemas.microsoft.com/office/drawing/2014/main" id="{CA3FB124-22D3-415F-AB7F-8E27ED6A149F}"/>
              </a:ext>
            </a:extLst>
          </p:cNvPr>
          <p:cNvSpPr txBox="1"/>
          <p:nvPr/>
        </p:nvSpPr>
        <p:spPr>
          <a:xfrm>
            <a:off x="0" y="2861797"/>
            <a:ext cx="2855845" cy="830997"/>
          </a:xfrm>
          <a:prstGeom prst="rect">
            <a:avLst/>
          </a:prstGeom>
          <a:noFill/>
        </p:spPr>
        <p:txBody>
          <a:bodyPr wrap="none" rtlCol="0">
            <a:spAutoFit/>
          </a:bodyPr>
          <a:lstStyle/>
          <a:p>
            <a:pPr algn="ctr"/>
            <a:r>
              <a:rPr lang="pt-BR" sz="1600" dirty="0"/>
              <a:t>Os pareamentos encontrados</a:t>
            </a:r>
          </a:p>
          <a:p>
            <a:pPr algn="ctr"/>
            <a:r>
              <a:rPr lang="pt-BR" sz="1600" dirty="0"/>
              <a:t> tem chaves com 100% de</a:t>
            </a:r>
          </a:p>
          <a:p>
            <a:pPr algn="ctr"/>
            <a:r>
              <a:rPr lang="pt-BR" sz="1600" dirty="0"/>
              <a:t> igualdade entre seus caracteres</a:t>
            </a:r>
          </a:p>
        </p:txBody>
      </p:sp>
      <p:sp>
        <p:nvSpPr>
          <p:cNvPr id="12" name="CaixaDeTexto 11">
            <a:extLst>
              <a:ext uri="{FF2B5EF4-FFF2-40B4-BE49-F238E27FC236}">
                <a16:creationId xmlns:a16="http://schemas.microsoft.com/office/drawing/2014/main" id="{6D34CED2-27FD-4074-BBF1-C74DCE163669}"/>
              </a:ext>
            </a:extLst>
          </p:cNvPr>
          <p:cNvSpPr txBox="1"/>
          <p:nvPr/>
        </p:nvSpPr>
        <p:spPr>
          <a:xfrm>
            <a:off x="9556963" y="2807081"/>
            <a:ext cx="2683683" cy="1107996"/>
          </a:xfrm>
          <a:prstGeom prst="rect">
            <a:avLst/>
          </a:prstGeom>
          <a:noFill/>
        </p:spPr>
        <p:txBody>
          <a:bodyPr wrap="none" rtlCol="0">
            <a:spAutoFit/>
          </a:bodyPr>
          <a:lstStyle/>
          <a:p>
            <a:pPr algn="ctr"/>
            <a:r>
              <a:rPr lang="pt-BR" sz="1600" dirty="0"/>
              <a:t>Os pareamentos encontrados </a:t>
            </a:r>
          </a:p>
          <a:p>
            <a:pPr algn="ctr"/>
            <a:r>
              <a:rPr lang="pt-BR" sz="1600" dirty="0"/>
              <a:t>tem chaves com menos </a:t>
            </a:r>
          </a:p>
          <a:p>
            <a:pPr algn="ctr"/>
            <a:r>
              <a:rPr lang="pt-BR" sz="1600" dirty="0"/>
              <a:t>de 100% de igualdade </a:t>
            </a:r>
          </a:p>
          <a:p>
            <a:pPr algn="ctr"/>
            <a:r>
              <a:rPr lang="pt-BR" sz="1600" dirty="0"/>
              <a:t>entre seus caracteres,</a:t>
            </a:r>
          </a:p>
        </p:txBody>
      </p:sp>
      <p:sp>
        <p:nvSpPr>
          <p:cNvPr id="14" name="CaixaDeTexto 13">
            <a:extLst>
              <a:ext uri="{FF2B5EF4-FFF2-40B4-BE49-F238E27FC236}">
                <a16:creationId xmlns:a16="http://schemas.microsoft.com/office/drawing/2014/main" id="{158D7A84-1571-4A7A-BEF1-CE3B62200B7B}"/>
              </a:ext>
            </a:extLst>
          </p:cNvPr>
          <p:cNvSpPr txBox="1"/>
          <p:nvPr/>
        </p:nvSpPr>
        <p:spPr>
          <a:xfrm>
            <a:off x="4420380" y="2013444"/>
            <a:ext cx="3266589" cy="89255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pt-BR" b="1" dirty="0"/>
              <a:t>Homônimos</a:t>
            </a:r>
          </a:p>
          <a:p>
            <a:pPr algn="ctr"/>
            <a:r>
              <a:rPr lang="pt-BR" sz="1600" dirty="0"/>
              <a:t>Cuidado com pessoas</a:t>
            </a:r>
          </a:p>
          <a:p>
            <a:pPr algn="ctr"/>
            <a:r>
              <a:rPr lang="pt-BR" sz="1600" dirty="0"/>
              <a:t>com nomes iguais</a:t>
            </a:r>
          </a:p>
        </p:txBody>
      </p:sp>
      <p:sp>
        <p:nvSpPr>
          <p:cNvPr id="15" name="CaixaDeTexto 14">
            <a:extLst>
              <a:ext uri="{FF2B5EF4-FFF2-40B4-BE49-F238E27FC236}">
                <a16:creationId xmlns:a16="http://schemas.microsoft.com/office/drawing/2014/main" id="{F71A2B08-2C8E-4D03-B9F8-F6C8BAEFE1B6}"/>
              </a:ext>
            </a:extLst>
          </p:cNvPr>
          <p:cNvSpPr txBox="1"/>
          <p:nvPr/>
        </p:nvSpPr>
        <p:spPr>
          <a:xfrm>
            <a:off x="4371737" y="5088566"/>
            <a:ext cx="3497176" cy="86177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pt-BR" b="1" dirty="0"/>
              <a:t>Taxa de corte</a:t>
            </a:r>
          </a:p>
          <a:p>
            <a:pPr algn="ctr"/>
            <a:r>
              <a:rPr lang="pt-BR" sz="1600" dirty="0"/>
              <a:t> Até qual porcentagem podemos </a:t>
            </a:r>
          </a:p>
          <a:p>
            <a:pPr algn="ctr"/>
            <a:r>
              <a:rPr lang="pt-BR" sz="1600" dirty="0"/>
              <a:t>afirmar que o pareamento está correto</a:t>
            </a:r>
          </a:p>
        </p:txBody>
      </p:sp>
      <p:sp>
        <p:nvSpPr>
          <p:cNvPr id="16" name="CaixaDeTexto 15">
            <a:extLst>
              <a:ext uri="{FF2B5EF4-FFF2-40B4-BE49-F238E27FC236}">
                <a16:creationId xmlns:a16="http://schemas.microsoft.com/office/drawing/2014/main" id="{EC166ACD-5BEE-41A4-AC1F-0ED9E334DFE6}"/>
              </a:ext>
            </a:extLst>
          </p:cNvPr>
          <p:cNvSpPr txBox="1"/>
          <p:nvPr/>
        </p:nvSpPr>
        <p:spPr>
          <a:xfrm>
            <a:off x="4420380" y="3538384"/>
            <a:ext cx="3266589" cy="89255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pt-BR" b="1" dirty="0"/>
              <a:t>Análise do Pareamento</a:t>
            </a:r>
          </a:p>
          <a:p>
            <a:pPr algn="ctr"/>
            <a:r>
              <a:rPr lang="pt-BR" sz="1600" dirty="0"/>
              <a:t>Algumas vezes demandam </a:t>
            </a:r>
          </a:p>
          <a:p>
            <a:pPr algn="ctr"/>
            <a:r>
              <a:rPr lang="pt-BR" sz="1600" dirty="0"/>
              <a:t>análise caso a caso</a:t>
            </a:r>
          </a:p>
        </p:txBody>
      </p:sp>
      <p:cxnSp>
        <p:nvCxnSpPr>
          <p:cNvPr id="18" name="Conector de Seta Reta 17">
            <a:extLst>
              <a:ext uri="{FF2B5EF4-FFF2-40B4-BE49-F238E27FC236}">
                <a16:creationId xmlns:a16="http://schemas.microsoft.com/office/drawing/2014/main" id="{A2CFE7C6-75EB-4CE5-AD5B-80887EF08DEA}"/>
              </a:ext>
            </a:extLst>
          </p:cNvPr>
          <p:cNvCxnSpPr>
            <a:cxnSpLocks/>
            <a:stCxn id="5" idx="3"/>
            <a:endCxn id="14" idx="1"/>
          </p:cNvCxnSpPr>
          <p:nvPr/>
        </p:nvCxnSpPr>
        <p:spPr>
          <a:xfrm>
            <a:off x="2458204" y="2459720"/>
            <a:ext cx="1962176"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9" name="Conector de Seta Reta 18">
            <a:extLst>
              <a:ext uri="{FF2B5EF4-FFF2-40B4-BE49-F238E27FC236}">
                <a16:creationId xmlns:a16="http://schemas.microsoft.com/office/drawing/2014/main" id="{7107C45A-9B9B-42EB-9DB4-8666B6A76A80}"/>
              </a:ext>
            </a:extLst>
          </p:cNvPr>
          <p:cNvCxnSpPr>
            <a:cxnSpLocks/>
            <a:stCxn id="5" idx="3"/>
            <a:endCxn id="16" idx="1"/>
          </p:cNvCxnSpPr>
          <p:nvPr/>
        </p:nvCxnSpPr>
        <p:spPr>
          <a:xfrm>
            <a:off x="2458204" y="2459720"/>
            <a:ext cx="1962176" cy="152494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2" name="Conector de Seta Reta 31">
            <a:extLst>
              <a:ext uri="{FF2B5EF4-FFF2-40B4-BE49-F238E27FC236}">
                <a16:creationId xmlns:a16="http://schemas.microsoft.com/office/drawing/2014/main" id="{B1262FDE-572C-4793-889A-08218FC4B205}"/>
              </a:ext>
            </a:extLst>
          </p:cNvPr>
          <p:cNvCxnSpPr>
            <a:cxnSpLocks/>
            <a:stCxn id="6" idx="1"/>
            <a:endCxn id="14" idx="3"/>
          </p:cNvCxnSpPr>
          <p:nvPr/>
        </p:nvCxnSpPr>
        <p:spPr>
          <a:xfrm flipH="1">
            <a:off x="7686969" y="2459719"/>
            <a:ext cx="2095472" cy="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39" name="Conector de Seta Reta 38">
            <a:extLst>
              <a:ext uri="{FF2B5EF4-FFF2-40B4-BE49-F238E27FC236}">
                <a16:creationId xmlns:a16="http://schemas.microsoft.com/office/drawing/2014/main" id="{F83C5DCE-7DB5-4E91-B8E6-F1BC4B26329F}"/>
              </a:ext>
            </a:extLst>
          </p:cNvPr>
          <p:cNvCxnSpPr>
            <a:cxnSpLocks/>
            <a:stCxn id="6" idx="1"/>
            <a:endCxn id="16" idx="3"/>
          </p:cNvCxnSpPr>
          <p:nvPr/>
        </p:nvCxnSpPr>
        <p:spPr>
          <a:xfrm flipH="1">
            <a:off x="7686969" y="2459719"/>
            <a:ext cx="2095472" cy="1524941"/>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2" name="Conector de Seta Reta 41">
            <a:extLst>
              <a:ext uri="{FF2B5EF4-FFF2-40B4-BE49-F238E27FC236}">
                <a16:creationId xmlns:a16="http://schemas.microsoft.com/office/drawing/2014/main" id="{38971FFC-307E-4CBB-B2F1-378CF9617955}"/>
              </a:ext>
            </a:extLst>
          </p:cNvPr>
          <p:cNvCxnSpPr>
            <a:cxnSpLocks/>
            <a:stCxn id="6" idx="1"/>
            <a:endCxn id="15" idx="3"/>
          </p:cNvCxnSpPr>
          <p:nvPr/>
        </p:nvCxnSpPr>
        <p:spPr>
          <a:xfrm flipH="1">
            <a:off x="7868913" y="2459719"/>
            <a:ext cx="1913528" cy="3059734"/>
          </a:xfrm>
          <a:prstGeom prst="straightConnector1">
            <a:avLst/>
          </a:prstGeom>
          <a:ln w="5715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5429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aixaDeTexto 48">
            <a:extLst>
              <a:ext uri="{FF2B5EF4-FFF2-40B4-BE49-F238E27FC236}">
                <a16:creationId xmlns:a16="http://schemas.microsoft.com/office/drawing/2014/main" id="{EA9EFBB7-19F3-4DC0-91BF-74E1C26CA7E8}"/>
              </a:ext>
            </a:extLst>
          </p:cNvPr>
          <p:cNvSpPr txBox="1"/>
          <p:nvPr/>
        </p:nvSpPr>
        <p:spPr>
          <a:xfrm>
            <a:off x="163862" y="907660"/>
            <a:ext cx="11779624" cy="5632311"/>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BR" sz="2000" b="1" dirty="0"/>
              <a:t>ESTRATÉGIAS PARA MELHORAR A ABRANGÊNCIA DOS DADOS</a:t>
            </a:r>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a:p>
            <a:pPr algn="ctr"/>
            <a:endParaRPr lang="pt-BR" sz="2000" b="1" dirty="0"/>
          </a:p>
        </p:txBody>
      </p:sp>
      <p:sp>
        <p:nvSpPr>
          <p:cNvPr id="4" name="CaixaDeTexto 3">
            <a:extLst>
              <a:ext uri="{FF2B5EF4-FFF2-40B4-BE49-F238E27FC236}">
                <a16:creationId xmlns:a16="http://schemas.microsoft.com/office/drawing/2014/main" id="{6E85DD13-A440-428A-A136-7EE4B926A5CA}"/>
              </a:ext>
            </a:extLst>
          </p:cNvPr>
          <p:cNvSpPr txBox="1"/>
          <p:nvPr/>
        </p:nvSpPr>
        <p:spPr>
          <a:xfrm>
            <a:off x="0" y="0"/>
            <a:ext cx="12192000" cy="584775"/>
          </a:xfrm>
          <a:prstGeom prst="rect">
            <a:avLst/>
          </a:prstGeom>
          <a:solidFill>
            <a:schemeClr val="tx1"/>
          </a:solidFill>
        </p:spPr>
        <p:txBody>
          <a:bodyPr wrap="square" rtlCol="0">
            <a:spAutoFit/>
          </a:bodyPr>
          <a:lstStyle/>
          <a:p>
            <a:pPr algn="ctr"/>
            <a:r>
              <a:rPr lang="pt-BR" sz="3200" b="1" dirty="0">
                <a:solidFill>
                  <a:schemeClr val="bg1"/>
                </a:solidFill>
                <a:latin typeface="Arial Black" panose="020B0A04020102020204" pitchFamily="34" charset="0"/>
              </a:rPr>
              <a:t>LINKAGES – ESTRATÉGIAS</a:t>
            </a:r>
          </a:p>
        </p:txBody>
      </p:sp>
      <p:sp>
        <p:nvSpPr>
          <p:cNvPr id="14" name="CaixaDeTexto 13">
            <a:extLst>
              <a:ext uri="{FF2B5EF4-FFF2-40B4-BE49-F238E27FC236}">
                <a16:creationId xmlns:a16="http://schemas.microsoft.com/office/drawing/2014/main" id="{158D7A84-1571-4A7A-BEF1-CE3B62200B7B}"/>
              </a:ext>
            </a:extLst>
          </p:cNvPr>
          <p:cNvSpPr txBox="1"/>
          <p:nvPr/>
        </p:nvSpPr>
        <p:spPr>
          <a:xfrm>
            <a:off x="269088" y="2737025"/>
            <a:ext cx="11521291" cy="113877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pt-BR" b="1" dirty="0"/>
              <a:t>Conversão Fonética:</a:t>
            </a:r>
          </a:p>
          <a:p>
            <a:endParaRPr lang="pt-BR" b="1" dirty="0"/>
          </a:p>
          <a:p>
            <a:r>
              <a:rPr lang="pt-BR" sz="1600" dirty="0"/>
              <a:t>Usado para encontrar palavras similares foneticamente. </a:t>
            </a:r>
          </a:p>
          <a:p>
            <a:r>
              <a:rPr lang="pt-BR" sz="1600" dirty="0"/>
              <a:t>Exemplo: Tereza, Teresa, Theresa, Thereza.</a:t>
            </a:r>
          </a:p>
        </p:txBody>
      </p:sp>
      <p:sp>
        <p:nvSpPr>
          <p:cNvPr id="15" name="CaixaDeTexto 14">
            <a:extLst>
              <a:ext uri="{FF2B5EF4-FFF2-40B4-BE49-F238E27FC236}">
                <a16:creationId xmlns:a16="http://schemas.microsoft.com/office/drawing/2014/main" id="{F71A2B08-2C8E-4D03-B9F8-F6C8BAEFE1B6}"/>
              </a:ext>
            </a:extLst>
          </p:cNvPr>
          <p:cNvSpPr txBox="1"/>
          <p:nvPr/>
        </p:nvSpPr>
        <p:spPr>
          <a:xfrm>
            <a:off x="269089" y="1483755"/>
            <a:ext cx="11521292" cy="11079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pt-BR" b="1" dirty="0"/>
              <a:t>Busca por índice simples ou composto:</a:t>
            </a:r>
          </a:p>
          <a:p>
            <a:r>
              <a:rPr lang="pt-BR" sz="1600" dirty="0"/>
              <a:t> </a:t>
            </a:r>
          </a:p>
          <a:p>
            <a:r>
              <a:rPr lang="pt-BR" sz="1600" dirty="0"/>
              <a:t>Realizar o pareamento por um campo especifico ou pela junção de 2 ou mais, como se fosse um PROCV do Excel.</a:t>
            </a:r>
          </a:p>
          <a:p>
            <a:r>
              <a:rPr lang="pt-BR" sz="1600" dirty="0"/>
              <a:t>Exemplo: Nome e Data de Nascimento</a:t>
            </a:r>
          </a:p>
        </p:txBody>
      </p:sp>
      <p:sp>
        <p:nvSpPr>
          <p:cNvPr id="16" name="CaixaDeTexto 15">
            <a:extLst>
              <a:ext uri="{FF2B5EF4-FFF2-40B4-BE49-F238E27FC236}">
                <a16:creationId xmlns:a16="http://schemas.microsoft.com/office/drawing/2014/main" id="{EC166ACD-5BEE-41A4-AC1F-0ED9E334DFE6}"/>
              </a:ext>
            </a:extLst>
          </p:cNvPr>
          <p:cNvSpPr txBox="1"/>
          <p:nvPr/>
        </p:nvSpPr>
        <p:spPr>
          <a:xfrm>
            <a:off x="269088" y="4021073"/>
            <a:ext cx="11521291" cy="113877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pt-BR" b="1" dirty="0"/>
              <a:t>Cálculo de Similaridade:</a:t>
            </a:r>
          </a:p>
          <a:p>
            <a:endParaRPr lang="pt-BR" b="1" dirty="0"/>
          </a:p>
          <a:p>
            <a:r>
              <a:rPr lang="pt-BR" sz="1600" dirty="0"/>
              <a:t>Usado no linkage probabilístico para verificar o quanto duas palavras são similares. </a:t>
            </a:r>
          </a:p>
          <a:p>
            <a:r>
              <a:rPr lang="pt-BR" sz="1600" dirty="0"/>
              <a:t>Exemplo: “Alguém” X “Ninguém” </a:t>
            </a:r>
            <a:r>
              <a:rPr lang="pt-BR" sz="1600" dirty="0">
                <a:sym typeface="Wingdings" panose="05000000000000000000" pitchFamily="2" charset="2"/>
              </a:rPr>
              <a:t> 50% similaridade</a:t>
            </a:r>
            <a:endParaRPr lang="pt-BR" sz="1600" dirty="0"/>
          </a:p>
        </p:txBody>
      </p:sp>
      <p:sp>
        <p:nvSpPr>
          <p:cNvPr id="17" name="CaixaDeTexto 16">
            <a:extLst>
              <a:ext uri="{FF2B5EF4-FFF2-40B4-BE49-F238E27FC236}">
                <a16:creationId xmlns:a16="http://schemas.microsoft.com/office/drawing/2014/main" id="{433B279A-27D0-4397-B0B5-FBC9601ACAC7}"/>
              </a:ext>
            </a:extLst>
          </p:cNvPr>
          <p:cNvSpPr txBox="1"/>
          <p:nvPr/>
        </p:nvSpPr>
        <p:spPr>
          <a:xfrm>
            <a:off x="248514" y="5305121"/>
            <a:ext cx="11521291" cy="11079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pt-BR" b="1" dirty="0"/>
              <a:t>Filtragem de Campos/Variáveis para minimizar cruzamentos de índices:</a:t>
            </a:r>
          </a:p>
          <a:p>
            <a:r>
              <a:rPr lang="pt-BR" sz="1600" dirty="0"/>
              <a:t> </a:t>
            </a:r>
          </a:p>
          <a:p>
            <a:r>
              <a:rPr lang="pt-BR" sz="1600" dirty="0"/>
              <a:t>Ao invés de comparar todos os dados entre as bases, dividir os dados em fatos menores e fazer cruzamentos apenas entres eles.</a:t>
            </a:r>
          </a:p>
          <a:p>
            <a:r>
              <a:rPr lang="pt-BR" sz="1600" dirty="0"/>
              <a:t>Exemplo: Buscar os nascidos em um ano respectivo e comparar apenas com os correspondentes deste ano na outra base.</a:t>
            </a:r>
          </a:p>
        </p:txBody>
      </p:sp>
    </p:spTree>
    <p:extLst>
      <p:ext uri="{BB962C8B-B14F-4D97-AF65-F5344CB8AC3E}">
        <p14:creationId xmlns:p14="http://schemas.microsoft.com/office/powerpoint/2010/main" val="131786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E85DD13-A440-428A-A136-7EE4B926A5CA}"/>
              </a:ext>
            </a:extLst>
          </p:cNvPr>
          <p:cNvSpPr txBox="1"/>
          <p:nvPr/>
        </p:nvSpPr>
        <p:spPr>
          <a:xfrm>
            <a:off x="0" y="0"/>
            <a:ext cx="12192000" cy="584775"/>
          </a:xfrm>
          <a:prstGeom prst="rect">
            <a:avLst/>
          </a:prstGeom>
          <a:solidFill>
            <a:schemeClr val="tx1"/>
          </a:solidFill>
        </p:spPr>
        <p:txBody>
          <a:bodyPr wrap="square" rtlCol="0">
            <a:spAutoFit/>
          </a:bodyPr>
          <a:lstStyle/>
          <a:p>
            <a:pPr algn="ctr"/>
            <a:r>
              <a:rPr lang="pt-BR" sz="3200" b="1" dirty="0">
                <a:solidFill>
                  <a:schemeClr val="bg1"/>
                </a:solidFill>
                <a:latin typeface="Arial Black" panose="020B0A04020102020204" pitchFamily="34" charset="0"/>
              </a:rPr>
              <a:t>LINKAGES – CONVERSÃO FONÉTICA</a:t>
            </a:r>
          </a:p>
        </p:txBody>
      </p:sp>
      <p:sp>
        <p:nvSpPr>
          <p:cNvPr id="2" name="CaixaDeTexto 1">
            <a:extLst>
              <a:ext uri="{FF2B5EF4-FFF2-40B4-BE49-F238E27FC236}">
                <a16:creationId xmlns:a16="http://schemas.microsoft.com/office/drawing/2014/main" id="{D0E6306A-BD23-47CF-8FC2-554696F27FDA}"/>
              </a:ext>
            </a:extLst>
          </p:cNvPr>
          <p:cNvSpPr txBox="1"/>
          <p:nvPr/>
        </p:nvSpPr>
        <p:spPr>
          <a:xfrm>
            <a:off x="204395" y="785308"/>
            <a:ext cx="11844170" cy="2308324"/>
          </a:xfrm>
          <a:prstGeom prst="rect">
            <a:avLst/>
          </a:prstGeom>
          <a:noFill/>
        </p:spPr>
        <p:txBody>
          <a:bodyPr wrap="square" rtlCol="0">
            <a:spAutoFit/>
          </a:bodyPr>
          <a:lstStyle/>
          <a:p>
            <a:pPr algn="just"/>
            <a:r>
              <a:rPr lang="pt-BR" dirty="0"/>
              <a:t>Converter foneticamente palavras, frases e nomes é uma técnica onde se generaliza caracteres ou grupos de caracteres com o objetivo de obter outros sinais, símbolos ou novos caracteres, padronizando os dados para corresponderem entre si, mesmo que um digitador tenha cometido um erro de grafia, seja por falta de entendimento, descuido ou outra razão.</a:t>
            </a:r>
          </a:p>
          <a:p>
            <a:pPr algn="just"/>
            <a:endParaRPr lang="pt-BR" dirty="0"/>
          </a:p>
          <a:p>
            <a:pPr algn="just"/>
            <a:r>
              <a:rPr lang="pt-BR" dirty="0"/>
              <a:t>Existem atualmente muitos algoritmos de conversão fonética, a maior parte feita para língua inglesa, uns muito abrangente e permissivos enquanto outros mais moderados, a escolha depende do objetivo do pareamento </a:t>
            </a:r>
          </a:p>
          <a:p>
            <a:pPr algn="just"/>
            <a:endParaRPr lang="pt-BR" dirty="0"/>
          </a:p>
          <a:p>
            <a:pPr algn="ctr"/>
            <a:r>
              <a:rPr lang="pt-BR" b="1" dirty="0"/>
              <a:t>Exemplo do BuscaFoneticaBR (Desenvolvido por Rogério R Lima – CEInfo)</a:t>
            </a:r>
          </a:p>
        </p:txBody>
      </p:sp>
      <p:pic>
        <p:nvPicPr>
          <p:cNvPr id="3" name="Imagem 2">
            <a:extLst>
              <a:ext uri="{FF2B5EF4-FFF2-40B4-BE49-F238E27FC236}">
                <a16:creationId xmlns:a16="http://schemas.microsoft.com/office/drawing/2014/main" id="{8CDB3A62-12A0-49AD-9BA1-1B049EC474DE}"/>
              </a:ext>
            </a:extLst>
          </p:cNvPr>
          <p:cNvPicPr>
            <a:picLocks noChangeAspect="1"/>
          </p:cNvPicPr>
          <p:nvPr/>
        </p:nvPicPr>
        <p:blipFill>
          <a:blip r:embed="rId2"/>
          <a:stretch>
            <a:fillRect/>
          </a:stretch>
        </p:blipFill>
        <p:spPr>
          <a:xfrm>
            <a:off x="473791" y="2853267"/>
            <a:ext cx="11305377" cy="4015491"/>
          </a:xfrm>
          <a:prstGeom prst="rect">
            <a:avLst/>
          </a:prstGeom>
        </p:spPr>
      </p:pic>
    </p:spTree>
    <p:extLst>
      <p:ext uri="{BB962C8B-B14F-4D97-AF65-F5344CB8AC3E}">
        <p14:creationId xmlns:p14="http://schemas.microsoft.com/office/powerpoint/2010/main" val="206846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E85DD13-A440-428A-A136-7EE4B926A5CA}"/>
              </a:ext>
            </a:extLst>
          </p:cNvPr>
          <p:cNvSpPr txBox="1"/>
          <p:nvPr/>
        </p:nvSpPr>
        <p:spPr>
          <a:xfrm>
            <a:off x="0" y="0"/>
            <a:ext cx="12192000" cy="584775"/>
          </a:xfrm>
          <a:prstGeom prst="rect">
            <a:avLst/>
          </a:prstGeom>
          <a:solidFill>
            <a:schemeClr val="tx1"/>
          </a:solidFill>
        </p:spPr>
        <p:txBody>
          <a:bodyPr wrap="square" rtlCol="0">
            <a:spAutoFit/>
          </a:bodyPr>
          <a:lstStyle/>
          <a:p>
            <a:pPr algn="ctr"/>
            <a:r>
              <a:rPr lang="pt-BR" sz="3200" b="1" dirty="0">
                <a:solidFill>
                  <a:schemeClr val="bg1"/>
                </a:solidFill>
                <a:latin typeface="Arial Black" panose="020B0A04020102020204" pitchFamily="34" charset="0"/>
              </a:rPr>
              <a:t>LINKAGES – COMPARANDO RESULTADOS</a:t>
            </a:r>
          </a:p>
        </p:txBody>
      </p:sp>
      <p:sp>
        <p:nvSpPr>
          <p:cNvPr id="2" name="CaixaDeTexto 1">
            <a:extLst>
              <a:ext uri="{FF2B5EF4-FFF2-40B4-BE49-F238E27FC236}">
                <a16:creationId xmlns:a16="http://schemas.microsoft.com/office/drawing/2014/main" id="{D0E6306A-BD23-47CF-8FC2-554696F27FDA}"/>
              </a:ext>
            </a:extLst>
          </p:cNvPr>
          <p:cNvSpPr txBox="1"/>
          <p:nvPr/>
        </p:nvSpPr>
        <p:spPr>
          <a:xfrm>
            <a:off x="204395" y="785308"/>
            <a:ext cx="11844170" cy="1754326"/>
          </a:xfrm>
          <a:prstGeom prst="rect">
            <a:avLst/>
          </a:prstGeom>
          <a:noFill/>
        </p:spPr>
        <p:txBody>
          <a:bodyPr wrap="square" rtlCol="0">
            <a:spAutoFit/>
          </a:bodyPr>
          <a:lstStyle/>
          <a:p>
            <a:pPr algn="just"/>
            <a:r>
              <a:rPr lang="pt-BR" b="1" dirty="0"/>
              <a:t>Porque usamos o BuscaFoneticaBR?</a:t>
            </a:r>
          </a:p>
          <a:p>
            <a:pPr algn="just"/>
            <a:endParaRPr lang="pt-BR" b="1" dirty="0"/>
          </a:p>
          <a:p>
            <a:pPr algn="just"/>
            <a:r>
              <a:rPr lang="pt-BR" dirty="0"/>
              <a:t>Os testes demonstraram equilíbrio adequado entre a abrangência dos resultados e diminuição dos falso positivos, bem como além de generalizar fonemas, corrige erros de português.</a:t>
            </a:r>
          </a:p>
          <a:p>
            <a:pPr algn="just"/>
            <a:endParaRPr lang="pt-BR" dirty="0"/>
          </a:p>
          <a:p>
            <a:pPr algn="just"/>
            <a:r>
              <a:rPr lang="pt-BR" b="1" dirty="0"/>
              <a:t>Exemplo de teste realizado em 100 palavras e frases aleatórias:</a:t>
            </a:r>
          </a:p>
        </p:txBody>
      </p:sp>
      <p:pic>
        <p:nvPicPr>
          <p:cNvPr id="8" name="Imagem 7">
            <a:extLst>
              <a:ext uri="{FF2B5EF4-FFF2-40B4-BE49-F238E27FC236}">
                <a16:creationId xmlns:a16="http://schemas.microsoft.com/office/drawing/2014/main" id="{95B9AF21-C617-454C-90EA-1FF4DD55F0F4}"/>
              </a:ext>
            </a:extLst>
          </p:cNvPr>
          <p:cNvPicPr>
            <a:picLocks noChangeAspect="1"/>
          </p:cNvPicPr>
          <p:nvPr/>
        </p:nvPicPr>
        <p:blipFill>
          <a:blip r:embed="rId2"/>
          <a:stretch>
            <a:fillRect/>
          </a:stretch>
        </p:blipFill>
        <p:spPr>
          <a:xfrm>
            <a:off x="204395" y="2539634"/>
            <a:ext cx="11844170" cy="4208328"/>
          </a:xfrm>
          <a:prstGeom prst="rect">
            <a:avLst/>
          </a:prstGeom>
        </p:spPr>
      </p:pic>
    </p:spTree>
    <p:extLst>
      <p:ext uri="{BB962C8B-B14F-4D97-AF65-F5344CB8AC3E}">
        <p14:creationId xmlns:p14="http://schemas.microsoft.com/office/powerpoint/2010/main" val="10856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E85DD13-A440-428A-A136-7EE4B926A5CA}"/>
              </a:ext>
            </a:extLst>
          </p:cNvPr>
          <p:cNvSpPr txBox="1"/>
          <p:nvPr/>
        </p:nvSpPr>
        <p:spPr>
          <a:xfrm>
            <a:off x="0" y="0"/>
            <a:ext cx="12192000" cy="584775"/>
          </a:xfrm>
          <a:prstGeom prst="rect">
            <a:avLst/>
          </a:prstGeom>
          <a:solidFill>
            <a:schemeClr val="tx1"/>
          </a:solidFill>
        </p:spPr>
        <p:txBody>
          <a:bodyPr wrap="square" rtlCol="0">
            <a:spAutoFit/>
          </a:bodyPr>
          <a:lstStyle/>
          <a:p>
            <a:pPr algn="ctr"/>
            <a:r>
              <a:rPr lang="pt-BR" sz="3200" b="1" dirty="0">
                <a:solidFill>
                  <a:schemeClr val="bg1"/>
                </a:solidFill>
                <a:latin typeface="Arial Black" panose="020B0A04020102020204" pitchFamily="34" charset="0"/>
              </a:rPr>
              <a:t>LINKAGES – FALSOS POSITIVOS</a:t>
            </a:r>
          </a:p>
        </p:txBody>
      </p:sp>
      <p:sp>
        <p:nvSpPr>
          <p:cNvPr id="2" name="CaixaDeTexto 1">
            <a:extLst>
              <a:ext uri="{FF2B5EF4-FFF2-40B4-BE49-F238E27FC236}">
                <a16:creationId xmlns:a16="http://schemas.microsoft.com/office/drawing/2014/main" id="{D0E6306A-BD23-47CF-8FC2-554696F27FDA}"/>
              </a:ext>
            </a:extLst>
          </p:cNvPr>
          <p:cNvSpPr txBox="1"/>
          <p:nvPr/>
        </p:nvSpPr>
        <p:spPr>
          <a:xfrm>
            <a:off x="173915" y="731520"/>
            <a:ext cx="11844170" cy="1477328"/>
          </a:xfrm>
          <a:prstGeom prst="rect">
            <a:avLst/>
          </a:prstGeom>
          <a:noFill/>
        </p:spPr>
        <p:txBody>
          <a:bodyPr wrap="square" rtlCol="0">
            <a:spAutoFit/>
          </a:bodyPr>
          <a:lstStyle/>
          <a:p>
            <a:pPr algn="just"/>
            <a:r>
              <a:rPr lang="pt-BR" b="1" dirty="0"/>
              <a:t>Resultados dos falsos positivos:</a:t>
            </a:r>
          </a:p>
          <a:p>
            <a:pPr algn="just"/>
            <a:endParaRPr lang="pt-BR" b="1" dirty="0"/>
          </a:p>
          <a:p>
            <a:pPr algn="just"/>
            <a:r>
              <a:rPr lang="pt-BR" dirty="0"/>
              <a:t>Foi realizado testes de abrangência de resultados, visando verificar o quanto de falsos positivos seriam retornados a partir da generalização de cada algoritmo, testado em um dicionário com mais 320 mil palavras, e ficou evidente que quanto menor o grupo de caracteres gerado pelo algoritmo, mais permissivo é a função de conversão e mais falsos positivos é retornado:</a:t>
            </a:r>
          </a:p>
        </p:txBody>
      </p:sp>
      <p:pic>
        <p:nvPicPr>
          <p:cNvPr id="5" name="Imagem 4">
            <a:extLst>
              <a:ext uri="{FF2B5EF4-FFF2-40B4-BE49-F238E27FC236}">
                <a16:creationId xmlns:a16="http://schemas.microsoft.com/office/drawing/2014/main" id="{185CFB36-F286-4A40-A64A-BFD6510D1F91}"/>
              </a:ext>
            </a:extLst>
          </p:cNvPr>
          <p:cNvPicPr>
            <a:picLocks noChangeAspect="1"/>
          </p:cNvPicPr>
          <p:nvPr/>
        </p:nvPicPr>
        <p:blipFill>
          <a:blip r:embed="rId2"/>
          <a:stretch>
            <a:fillRect/>
          </a:stretch>
        </p:blipFill>
        <p:spPr>
          <a:xfrm>
            <a:off x="560477" y="2656808"/>
            <a:ext cx="11071045" cy="4230776"/>
          </a:xfrm>
          <a:prstGeom prst="rect">
            <a:avLst/>
          </a:prstGeom>
        </p:spPr>
      </p:pic>
      <p:sp>
        <p:nvSpPr>
          <p:cNvPr id="6" name="CaixaDeTexto 5">
            <a:extLst>
              <a:ext uri="{FF2B5EF4-FFF2-40B4-BE49-F238E27FC236}">
                <a16:creationId xmlns:a16="http://schemas.microsoft.com/office/drawing/2014/main" id="{6F76EA51-8162-43C7-B487-BACFE95D9C3C}"/>
              </a:ext>
            </a:extLst>
          </p:cNvPr>
          <p:cNvSpPr txBox="1"/>
          <p:nvPr/>
        </p:nvSpPr>
        <p:spPr>
          <a:xfrm>
            <a:off x="1668329" y="5906914"/>
            <a:ext cx="1441525" cy="923330"/>
          </a:xfrm>
          <a:prstGeom prst="rect">
            <a:avLst/>
          </a:prstGeom>
          <a:solidFill>
            <a:srgbClr val="C00000"/>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b="1" dirty="0">
                <a:solidFill>
                  <a:srgbClr val="FFFF00"/>
                </a:solidFill>
              </a:rPr>
              <a:t>257 resultados</a:t>
            </a:r>
          </a:p>
          <a:p>
            <a:pPr algn="ctr"/>
            <a:r>
              <a:rPr lang="pt-BR" b="1" dirty="0">
                <a:solidFill>
                  <a:srgbClr val="FFFF00"/>
                </a:solidFill>
              </a:rPr>
              <a:t>encontrados</a:t>
            </a:r>
          </a:p>
        </p:txBody>
      </p:sp>
      <p:sp>
        <p:nvSpPr>
          <p:cNvPr id="9" name="CaixaDeTexto 8">
            <a:extLst>
              <a:ext uri="{FF2B5EF4-FFF2-40B4-BE49-F238E27FC236}">
                <a16:creationId xmlns:a16="http://schemas.microsoft.com/office/drawing/2014/main" id="{1D4AD406-1087-4C6A-8887-1947B0951A5D}"/>
              </a:ext>
            </a:extLst>
          </p:cNvPr>
          <p:cNvSpPr txBox="1"/>
          <p:nvPr/>
        </p:nvSpPr>
        <p:spPr>
          <a:xfrm>
            <a:off x="6064083" y="5934670"/>
            <a:ext cx="1441525" cy="923330"/>
          </a:xfrm>
          <a:prstGeom prst="rect">
            <a:avLst/>
          </a:prstGeom>
          <a:solidFill>
            <a:srgbClr val="C00000"/>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b="1" dirty="0">
                <a:solidFill>
                  <a:srgbClr val="FFFF00"/>
                </a:solidFill>
              </a:rPr>
              <a:t>5</a:t>
            </a:r>
          </a:p>
          <a:p>
            <a:pPr algn="ctr"/>
            <a:r>
              <a:rPr lang="pt-BR" b="1" dirty="0">
                <a:solidFill>
                  <a:srgbClr val="FFFF00"/>
                </a:solidFill>
              </a:rPr>
              <a:t> resultados</a:t>
            </a:r>
          </a:p>
          <a:p>
            <a:pPr algn="ctr"/>
            <a:r>
              <a:rPr lang="pt-BR" b="1" dirty="0">
                <a:solidFill>
                  <a:srgbClr val="FFFF00"/>
                </a:solidFill>
              </a:rPr>
              <a:t>encontrados</a:t>
            </a:r>
          </a:p>
        </p:txBody>
      </p:sp>
      <p:sp>
        <p:nvSpPr>
          <p:cNvPr id="10" name="CaixaDeTexto 9">
            <a:extLst>
              <a:ext uri="{FF2B5EF4-FFF2-40B4-BE49-F238E27FC236}">
                <a16:creationId xmlns:a16="http://schemas.microsoft.com/office/drawing/2014/main" id="{AFD60920-C2AE-4128-B4DC-69EE7ABF4124}"/>
              </a:ext>
            </a:extLst>
          </p:cNvPr>
          <p:cNvSpPr txBox="1"/>
          <p:nvPr/>
        </p:nvSpPr>
        <p:spPr>
          <a:xfrm>
            <a:off x="8600559" y="4983584"/>
            <a:ext cx="3030963" cy="923330"/>
          </a:xfrm>
          <a:prstGeom prst="rect">
            <a:avLst/>
          </a:prstGeom>
          <a:solidFill>
            <a:srgbClr val="C00000"/>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b="1" dirty="0">
                <a:solidFill>
                  <a:srgbClr val="FFFF00"/>
                </a:solidFill>
              </a:rPr>
              <a:t>Apenas 1</a:t>
            </a:r>
          </a:p>
          <a:p>
            <a:pPr algn="ctr"/>
            <a:r>
              <a:rPr lang="pt-BR" b="1" dirty="0">
                <a:solidFill>
                  <a:srgbClr val="FFFF00"/>
                </a:solidFill>
              </a:rPr>
              <a:t> resultado encontrado</a:t>
            </a:r>
          </a:p>
          <a:p>
            <a:pPr algn="ctr"/>
            <a:r>
              <a:rPr lang="pt-BR" b="1" dirty="0">
                <a:solidFill>
                  <a:srgbClr val="FFFF00"/>
                </a:solidFill>
              </a:rPr>
              <a:t>sem falsos positivos</a:t>
            </a:r>
          </a:p>
        </p:txBody>
      </p:sp>
      <p:sp>
        <p:nvSpPr>
          <p:cNvPr id="7" name="CaixaDeTexto 6">
            <a:extLst>
              <a:ext uri="{FF2B5EF4-FFF2-40B4-BE49-F238E27FC236}">
                <a16:creationId xmlns:a16="http://schemas.microsoft.com/office/drawing/2014/main" id="{C95DA2E5-EE47-43C5-B541-CEE3E9E180A4}"/>
              </a:ext>
            </a:extLst>
          </p:cNvPr>
          <p:cNvSpPr txBox="1"/>
          <p:nvPr/>
        </p:nvSpPr>
        <p:spPr>
          <a:xfrm>
            <a:off x="4238512" y="2208848"/>
            <a:ext cx="3360087"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pt-BR" b="1" dirty="0"/>
              <a:t>Generalização de cada algoritmo:</a:t>
            </a:r>
          </a:p>
        </p:txBody>
      </p:sp>
      <p:sp>
        <p:nvSpPr>
          <p:cNvPr id="19" name="Retângulo 18">
            <a:extLst>
              <a:ext uri="{FF2B5EF4-FFF2-40B4-BE49-F238E27FC236}">
                <a16:creationId xmlns:a16="http://schemas.microsoft.com/office/drawing/2014/main" id="{EFE05C88-25A1-477C-9135-FFAC75523457}"/>
              </a:ext>
            </a:extLst>
          </p:cNvPr>
          <p:cNvSpPr/>
          <p:nvPr/>
        </p:nvSpPr>
        <p:spPr>
          <a:xfrm>
            <a:off x="3227294" y="3429000"/>
            <a:ext cx="592485" cy="357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2FFB3F73-C8AF-4F5C-AB81-703D4BFDE6E5}"/>
              </a:ext>
            </a:extLst>
          </p:cNvPr>
          <p:cNvSpPr/>
          <p:nvPr/>
        </p:nvSpPr>
        <p:spPr>
          <a:xfrm>
            <a:off x="6790267" y="3429000"/>
            <a:ext cx="479487" cy="357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1ED45163-BD4B-459A-9786-991CB3D9D21E}"/>
              </a:ext>
            </a:extLst>
          </p:cNvPr>
          <p:cNvSpPr/>
          <p:nvPr/>
        </p:nvSpPr>
        <p:spPr>
          <a:xfrm>
            <a:off x="10239844" y="3461273"/>
            <a:ext cx="995424" cy="357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3" name="Conector: Angulado 22">
            <a:extLst>
              <a:ext uri="{FF2B5EF4-FFF2-40B4-BE49-F238E27FC236}">
                <a16:creationId xmlns:a16="http://schemas.microsoft.com/office/drawing/2014/main" id="{52A060A2-89D3-42EC-993E-3C26E3AA9045}"/>
              </a:ext>
            </a:extLst>
          </p:cNvPr>
          <p:cNvCxnSpPr>
            <a:cxnSpLocks/>
            <a:stCxn id="7" idx="1"/>
            <a:endCxn id="19" idx="1"/>
          </p:cNvCxnSpPr>
          <p:nvPr/>
        </p:nvCxnSpPr>
        <p:spPr>
          <a:xfrm rot="10800000" flipV="1">
            <a:off x="3227294" y="2393514"/>
            <a:ext cx="1011218" cy="1214332"/>
          </a:xfrm>
          <a:prstGeom prst="bentConnector3">
            <a:avLst>
              <a:gd name="adj1" fmla="val 122606"/>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5" name="Conector: Angulado 24">
            <a:extLst>
              <a:ext uri="{FF2B5EF4-FFF2-40B4-BE49-F238E27FC236}">
                <a16:creationId xmlns:a16="http://schemas.microsoft.com/office/drawing/2014/main" id="{4A1B10F5-F4D5-4C24-BADE-D25565A8A469}"/>
              </a:ext>
            </a:extLst>
          </p:cNvPr>
          <p:cNvCxnSpPr>
            <a:cxnSpLocks/>
            <a:stCxn id="7" idx="2"/>
            <a:endCxn id="20" idx="1"/>
          </p:cNvCxnSpPr>
          <p:nvPr/>
        </p:nvCxnSpPr>
        <p:spPr>
          <a:xfrm rot="16200000" flipH="1">
            <a:off x="5839578" y="2657157"/>
            <a:ext cx="1029666" cy="871711"/>
          </a:xfrm>
          <a:prstGeom prst="bentConnector2">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7" name="Conector: Angulado 26">
            <a:extLst>
              <a:ext uri="{FF2B5EF4-FFF2-40B4-BE49-F238E27FC236}">
                <a16:creationId xmlns:a16="http://schemas.microsoft.com/office/drawing/2014/main" id="{619BA2C6-21BB-4597-8E20-5D812541A1C8}"/>
              </a:ext>
            </a:extLst>
          </p:cNvPr>
          <p:cNvCxnSpPr>
            <a:cxnSpLocks/>
            <a:stCxn id="7" idx="3"/>
            <a:endCxn id="21" idx="3"/>
          </p:cNvCxnSpPr>
          <p:nvPr/>
        </p:nvCxnSpPr>
        <p:spPr>
          <a:xfrm>
            <a:off x="7598599" y="2393514"/>
            <a:ext cx="3636669" cy="1246605"/>
          </a:xfrm>
          <a:prstGeom prst="bentConnector3">
            <a:avLst>
              <a:gd name="adj1" fmla="val 106286"/>
            </a:avLst>
          </a:prstGeom>
          <a:ln w="5715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7365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E85DD13-A440-428A-A136-7EE4B926A5CA}"/>
              </a:ext>
            </a:extLst>
          </p:cNvPr>
          <p:cNvSpPr txBox="1"/>
          <p:nvPr/>
        </p:nvSpPr>
        <p:spPr>
          <a:xfrm>
            <a:off x="0" y="0"/>
            <a:ext cx="12192000" cy="584775"/>
          </a:xfrm>
          <a:prstGeom prst="rect">
            <a:avLst/>
          </a:prstGeom>
          <a:solidFill>
            <a:schemeClr val="tx1"/>
          </a:solidFill>
        </p:spPr>
        <p:txBody>
          <a:bodyPr wrap="square" rtlCol="0">
            <a:spAutoFit/>
          </a:bodyPr>
          <a:lstStyle/>
          <a:p>
            <a:pPr algn="ctr"/>
            <a:r>
              <a:rPr lang="pt-BR" sz="3200" b="1" dirty="0">
                <a:solidFill>
                  <a:schemeClr val="bg1"/>
                </a:solidFill>
                <a:latin typeface="Arial Black" panose="020B0A04020102020204" pitchFamily="34" charset="0"/>
              </a:rPr>
              <a:t>LINKAGES – CÁLCULO DE SIMILARIDADE</a:t>
            </a:r>
          </a:p>
        </p:txBody>
      </p:sp>
      <p:sp>
        <p:nvSpPr>
          <p:cNvPr id="2" name="CaixaDeTexto 1">
            <a:extLst>
              <a:ext uri="{FF2B5EF4-FFF2-40B4-BE49-F238E27FC236}">
                <a16:creationId xmlns:a16="http://schemas.microsoft.com/office/drawing/2014/main" id="{D0E6306A-BD23-47CF-8FC2-554696F27FDA}"/>
              </a:ext>
            </a:extLst>
          </p:cNvPr>
          <p:cNvSpPr txBox="1"/>
          <p:nvPr/>
        </p:nvSpPr>
        <p:spPr>
          <a:xfrm>
            <a:off x="173915" y="731520"/>
            <a:ext cx="11844170" cy="1477328"/>
          </a:xfrm>
          <a:prstGeom prst="rect">
            <a:avLst/>
          </a:prstGeom>
          <a:noFill/>
        </p:spPr>
        <p:txBody>
          <a:bodyPr wrap="square" rtlCol="0">
            <a:spAutoFit/>
          </a:bodyPr>
          <a:lstStyle/>
          <a:p>
            <a:pPr algn="just"/>
            <a:r>
              <a:rPr lang="pt-BR" dirty="0"/>
              <a:t>Muitas vezes, apesar da busca fonética, alguns caso se perderão devido a problemas de grafias, nomes incompletos, abreviações entre outros. Para tentar parear esse casos, recorremos ao cálculo de similaridade.</a:t>
            </a:r>
          </a:p>
          <a:p>
            <a:pPr algn="just"/>
            <a:endParaRPr lang="pt-BR" dirty="0"/>
          </a:p>
          <a:p>
            <a:pPr algn="just"/>
            <a:r>
              <a:rPr lang="pt-BR" dirty="0"/>
              <a:t>O cálculo de similaridade, nos informa o quanto uma palavra, frase ou nome é parecida com a outra, normalmente em porcentagem. Existem muitos algoritmos de similaridade, entretanto foi desenvolvido para a </a:t>
            </a:r>
            <a:r>
              <a:rPr lang="pt-BR" dirty="0" err="1"/>
              <a:t>CEInfo</a:t>
            </a:r>
            <a:r>
              <a:rPr lang="pt-BR" dirty="0"/>
              <a:t> um algoritmo próprio.</a:t>
            </a:r>
          </a:p>
        </p:txBody>
      </p:sp>
      <p:sp>
        <p:nvSpPr>
          <p:cNvPr id="7" name="CaixaDeTexto 6">
            <a:extLst>
              <a:ext uri="{FF2B5EF4-FFF2-40B4-BE49-F238E27FC236}">
                <a16:creationId xmlns:a16="http://schemas.microsoft.com/office/drawing/2014/main" id="{C95DA2E5-EE47-43C5-B541-CEE3E9E180A4}"/>
              </a:ext>
            </a:extLst>
          </p:cNvPr>
          <p:cNvSpPr txBox="1"/>
          <p:nvPr/>
        </p:nvSpPr>
        <p:spPr>
          <a:xfrm>
            <a:off x="106462" y="6298161"/>
            <a:ext cx="6787097"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pt-BR" sz="1400" i="1" dirty="0"/>
              <a:t>Desenvolvido por Rogério R. Lima para </a:t>
            </a:r>
            <a:r>
              <a:rPr lang="pt-BR" sz="1400" i="1" dirty="0" err="1"/>
              <a:t>CEInfo</a:t>
            </a:r>
            <a:endParaRPr lang="pt-BR" sz="1400" i="1" dirty="0"/>
          </a:p>
        </p:txBody>
      </p:sp>
      <p:pic>
        <p:nvPicPr>
          <p:cNvPr id="8" name="Imagem 7">
            <a:extLst>
              <a:ext uri="{FF2B5EF4-FFF2-40B4-BE49-F238E27FC236}">
                <a16:creationId xmlns:a16="http://schemas.microsoft.com/office/drawing/2014/main" id="{9D82AF92-F828-4CC9-A048-AAFC98F46BB9}"/>
              </a:ext>
            </a:extLst>
          </p:cNvPr>
          <p:cNvPicPr>
            <a:picLocks noChangeAspect="1"/>
          </p:cNvPicPr>
          <p:nvPr/>
        </p:nvPicPr>
        <p:blipFill>
          <a:blip r:embed="rId2"/>
          <a:stretch>
            <a:fillRect/>
          </a:stretch>
        </p:blipFill>
        <p:spPr>
          <a:xfrm>
            <a:off x="208066" y="2588247"/>
            <a:ext cx="6761555" cy="3741228"/>
          </a:xfrm>
          <a:prstGeom prst="rect">
            <a:avLst/>
          </a:prstGeom>
        </p:spPr>
        <p:style>
          <a:lnRef idx="2">
            <a:schemeClr val="dk1"/>
          </a:lnRef>
          <a:fillRef idx="1">
            <a:schemeClr val="lt1"/>
          </a:fillRef>
          <a:effectRef idx="0">
            <a:schemeClr val="dk1"/>
          </a:effectRef>
          <a:fontRef idx="minor">
            <a:schemeClr val="dk1"/>
          </a:fontRef>
        </p:style>
      </p:pic>
      <p:sp>
        <p:nvSpPr>
          <p:cNvPr id="22" name="CaixaDeTexto 21">
            <a:extLst>
              <a:ext uri="{FF2B5EF4-FFF2-40B4-BE49-F238E27FC236}">
                <a16:creationId xmlns:a16="http://schemas.microsoft.com/office/drawing/2014/main" id="{F79C47E6-BA8C-4AF7-8EF7-9C3AB4A5C6BE}"/>
              </a:ext>
            </a:extLst>
          </p:cNvPr>
          <p:cNvSpPr txBox="1"/>
          <p:nvPr/>
        </p:nvSpPr>
        <p:spPr>
          <a:xfrm>
            <a:off x="7577666" y="3859887"/>
            <a:ext cx="4406267" cy="830997"/>
          </a:xfrm>
          <a:prstGeom prst="rect">
            <a:avLst/>
          </a:prstGeom>
          <a:solidFill>
            <a:schemeClr val="bg1">
              <a:lumMod val="95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sz="1600" i="1" dirty="0">
                <a:solidFill>
                  <a:schemeClr val="tx1"/>
                </a:solidFill>
              </a:rPr>
              <a:t>Nesses casos, é necessário uma checagem registro a registro para identificar pares verdadeiros e falsos</a:t>
            </a:r>
          </a:p>
        </p:txBody>
      </p:sp>
      <p:sp>
        <p:nvSpPr>
          <p:cNvPr id="24" name="CaixaDeTexto 23">
            <a:extLst>
              <a:ext uri="{FF2B5EF4-FFF2-40B4-BE49-F238E27FC236}">
                <a16:creationId xmlns:a16="http://schemas.microsoft.com/office/drawing/2014/main" id="{D3CC0EAD-3E29-4D36-9AA6-2BE60AFAB350}"/>
              </a:ext>
            </a:extLst>
          </p:cNvPr>
          <p:cNvSpPr txBox="1"/>
          <p:nvPr/>
        </p:nvSpPr>
        <p:spPr>
          <a:xfrm>
            <a:off x="7577667" y="5006036"/>
            <a:ext cx="4406267" cy="1323439"/>
          </a:xfrm>
          <a:prstGeom prst="rect">
            <a:avLst/>
          </a:prstGeom>
          <a:solidFill>
            <a:schemeClr val="bg1">
              <a:lumMod val="95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sz="1600" i="1" dirty="0">
                <a:solidFill>
                  <a:schemeClr val="tx1"/>
                </a:solidFill>
              </a:rPr>
              <a:t>Depois de uma amostra considerável de registros checados, poderíamos, se o objetivo do linkage permitir, traçar uma linha de corte, por exemplo de 90%, onde inferiríamos que acima dessa margem os pares serão considerados verdadeiros</a:t>
            </a:r>
          </a:p>
        </p:txBody>
      </p:sp>
      <p:sp>
        <p:nvSpPr>
          <p:cNvPr id="26" name="CaixaDeTexto 25">
            <a:extLst>
              <a:ext uri="{FF2B5EF4-FFF2-40B4-BE49-F238E27FC236}">
                <a16:creationId xmlns:a16="http://schemas.microsoft.com/office/drawing/2014/main" id="{698E29D0-0AEB-407A-9D70-EB7546C733C5}"/>
              </a:ext>
            </a:extLst>
          </p:cNvPr>
          <p:cNvSpPr txBox="1"/>
          <p:nvPr/>
        </p:nvSpPr>
        <p:spPr>
          <a:xfrm>
            <a:off x="7577665" y="3268888"/>
            <a:ext cx="4406267" cy="3385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pt-BR"/>
            </a:defPPr>
            <a:lvl1pPr algn="ctr">
              <a:defRPr sz="1600" i="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BR" b="1" i="0" dirty="0"/>
              <a:t>Observações importantes:</a:t>
            </a:r>
          </a:p>
        </p:txBody>
      </p:sp>
    </p:spTree>
    <p:extLst>
      <p:ext uri="{BB962C8B-B14F-4D97-AF65-F5344CB8AC3E}">
        <p14:creationId xmlns:p14="http://schemas.microsoft.com/office/powerpoint/2010/main" val="12586481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398df9c-fd0c-4829-a003-c770a1c4a063}" enabled="0" method="" siteId="{f398df9c-fd0c-4829-a003-c770a1c4a063}" removed="1"/>
</clbl:labelList>
</file>

<file path=docProps/app.xml><?xml version="1.0" encoding="utf-8"?>
<Properties xmlns="http://schemas.openxmlformats.org/officeDocument/2006/extended-properties" xmlns:vt="http://schemas.openxmlformats.org/officeDocument/2006/docPropsVTypes">
  <TotalTime>524</TotalTime>
  <Words>1768</Words>
  <Application>Microsoft Office PowerPoint</Application>
  <PresentationFormat>Widescreen</PresentationFormat>
  <Paragraphs>189</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Arial Black</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Rogerio Lima</dc:creator>
  <cp:lastModifiedBy>Rogerio Lima</cp:lastModifiedBy>
  <cp:revision>21</cp:revision>
  <dcterms:created xsi:type="dcterms:W3CDTF">2024-10-25T14:42:04Z</dcterms:created>
  <dcterms:modified xsi:type="dcterms:W3CDTF">2024-10-29T16:47:18Z</dcterms:modified>
</cp:coreProperties>
</file>