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83C8E-1203-4CF9-BBED-02A076D498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EB3171-0F35-4A96-B759-35AB3FA330BA}">
      <dgm:prSet/>
      <dgm:spPr/>
      <dgm:t>
        <a:bodyPr/>
        <a:lstStyle/>
        <a:p>
          <a:r>
            <a:rPr lang="en-US"/>
            <a:t>Para exibir os dados, crie uma tabela HTML e preencha as linhas dinamicamente com os dados do banco.</a:t>
          </a:r>
        </a:p>
      </dgm:t>
    </dgm:pt>
    <dgm:pt modelId="{199F9012-4104-44C4-B674-63957906A572}" type="parTrans" cxnId="{6C4A7EA2-6325-4556-ACA5-2E23741E8B71}">
      <dgm:prSet/>
      <dgm:spPr/>
      <dgm:t>
        <a:bodyPr/>
        <a:lstStyle/>
        <a:p>
          <a:endParaRPr lang="en-US"/>
        </a:p>
      </dgm:t>
    </dgm:pt>
    <dgm:pt modelId="{260AE20B-F3FA-4896-8399-222C066F9232}" type="sibTrans" cxnId="{6C4A7EA2-6325-4556-ACA5-2E23741E8B71}">
      <dgm:prSet/>
      <dgm:spPr/>
      <dgm:t>
        <a:bodyPr/>
        <a:lstStyle/>
        <a:p>
          <a:endParaRPr lang="en-US"/>
        </a:p>
      </dgm:t>
    </dgm:pt>
    <dgm:pt modelId="{1DF98E78-7DF8-42B5-A3D5-67EEB73C34ED}">
      <dgm:prSet/>
      <dgm:spPr/>
      <dgm:t>
        <a:bodyPr/>
        <a:lstStyle/>
        <a:p>
          <a:r>
            <a:rPr lang="en-US"/>
            <a:t>Para exportar para Excel, use a biblioteca Pandas:</a:t>
          </a:r>
        </a:p>
      </dgm:t>
    </dgm:pt>
    <dgm:pt modelId="{1F7E4DB7-66EC-4EA0-AB2F-D725ECFCD75B}" type="parTrans" cxnId="{DBA5645E-50F4-4A0A-95F9-B0BDE2B6A1AF}">
      <dgm:prSet/>
      <dgm:spPr/>
      <dgm:t>
        <a:bodyPr/>
        <a:lstStyle/>
        <a:p>
          <a:endParaRPr lang="en-US"/>
        </a:p>
      </dgm:t>
    </dgm:pt>
    <dgm:pt modelId="{9B7FBB62-7808-40E8-931C-CC39284A8576}" type="sibTrans" cxnId="{DBA5645E-50F4-4A0A-95F9-B0BDE2B6A1AF}">
      <dgm:prSet/>
      <dgm:spPr/>
      <dgm:t>
        <a:bodyPr/>
        <a:lstStyle/>
        <a:p>
          <a:endParaRPr lang="en-US"/>
        </a:p>
      </dgm:t>
    </dgm:pt>
    <dgm:pt modelId="{3BE43206-DC25-4C1B-9EB2-EEC1513F5544}">
      <dgm:prSet/>
      <dgm:spPr/>
      <dgm:t>
        <a:bodyPr/>
        <a:lstStyle/>
        <a:p>
          <a:r>
            <a:rPr lang="en-US"/>
            <a:t>- Crie um DataFrame com os dados e use df.to_excel() para exportar.</a:t>
          </a:r>
        </a:p>
      </dgm:t>
    </dgm:pt>
    <dgm:pt modelId="{CED5A74E-EDC4-4659-B7B7-F481AAF0B112}" type="parTrans" cxnId="{9C0D7E92-CE80-4A00-BE67-986E95F6F066}">
      <dgm:prSet/>
      <dgm:spPr/>
      <dgm:t>
        <a:bodyPr/>
        <a:lstStyle/>
        <a:p>
          <a:endParaRPr lang="en-US"/>
        </a:p>
      </dgm:t>
    </dgm:pt>
    <dgm:pt modelId="{F0B42004-9256-42F5-8DA4-E3601C10426F}" type="sibTrans" cxnId="{9C0D7E92-CE80-4A00-BE67-986E95F6F066}">
      <dgm:prSet/>
      <dgm:spPr/>
      <dgm:t>
        <a:bodyPr/>
        <a:lstStyle/>
        <a:p>
          <a:endParaRPr lang="en-US"/>
        </a:p>
      </dgm:t>
    </dgm:pt>
    <dgm:pt modelId="{6BADAEF5-072A-4E51-91E1-DCC7B634BA8D}" type="pres">
      <dgm:prSet presAssocID="{74983C8E-1203-4CF9-BBED-02A076D498C2}" presName="root" presStyleCnt="0">
        <dgm:presLayoutVars>
          <dgm:dir/>
          <dgm:resizeHandles val="exact"/>
        </dgm:presLayoutVars>
      </dgm:prSet>
      <dgm:spPr/>
    </dgm:pt>
    <dgm:pt modelId="{1EA21C24-3C5A-4183-9BA4-9F7FF6D2D10D}" type="pres">
      <dgm:prSet presAssocID="{E4EB3171-0F35-4A96-B759-35AB3FA330BA}" presName="compNode" presStyleCnt="0"/>
      <dgm:spPr/>
    </dgm:pt>
    <dgm:pt modelId="{D0159A33-25F7-49A2-9EF0-58072DD66B11}" type="pres">
      <dgm:prSet presAssocID="{E4EB3171-0F35-4A96-B759-35AB3FA330BA}" presName="bgRect" presStyleLbl="bgShp" presStyleIdx="0" presStyleCnt="3"/>
      <dgm:spPr/>
    </dgm:pt>
    <dgm:pt modelId="{B57848EB-8662-4EC8-AA25-D5D70232A894}" type="pres">
      <dgm:prSet presAssocID="{E4EB3171-0F35-4A96-B759-35AB3FA330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DC9F639E-3BA0-4F3C-9D23-420070FB7169}" type="pres">
      <dgm:prSet presAssocID="{E4EB3171-0F35-4A96-B759-35AB3FA330BA}" presName="spaceRect" presStyleCnt="0"/>
      <dgm:spPr/>
    </dgm:pt>
    <dgm:pt modelId="{0A87180B-5F6A-4896-B060-EFA6A6F99C1B}" type="pres">
      <dgm:prSet presAssocID="{E4EB3171-0F35-4A96-B759-35AB3FA330BA}" presName="parTx" presStyleLbl="revTx" presStyleIdx="0" presStyleCnt="3">
        <dgm:presLayoutVars>
          <dgm:chMax val="0"/>
          <dgm:chPref val="0"/>
        </dgm:presLayoutVars>
      </dgm:prSet>
      <dgm:spPr/>
    </dgm:pt>
    <dgm:pt modelId="{64C0B9C3-9AD4-491F-B9E8-5DFF31E85635}" type="pres">
      <dgm:prSet presAssocID="{260AE20B-F3FA-4896-8399-222C066F9232}" presName="sibTrans" presStyleCnt="0"/>
      <dgm:spPr/>
    </dgm:pt>
    <dgm:pt modelId="{51240050-F4A1-4705-B611-40F4FE5D5869}" type="pres">
      <dgm:prSet presAssocID="{1DF98E78-7DF8-42B5-A3D5-67EEB73C34ED}" presName="compNode" presStyleCnt="0"/>
      <dgm:spPr/>
    </dgm:pt>
    <dgm:pt modelId="{F165087C-4FB7-45F4-911A-AB4AA477C2CC}" type="pres">
      <dgm:prSet presAssocID="{1DF98E78-7DF8-42B5-A3D5-67EEB73C34ED}" presName="bgRect" presStyleLbl="bgShp" presStyleIdx="1" presStyleCnt="3"/>
      <dgm:spPr/>
    </dgm:pt>
    <dgm:pt modelId="{8B0FC94A-B3BD-4170-8580-E207DD5FCE21}" type="pres">
      <dgm:prSet presAssocID="{1DF98E78-7DF8-42B5-A3D5-67EEB73C34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87DEBF1-DF8F-49E0-9264-E37C28CA703E}" type="pres">
      <dgm:prSet presAssocID="{1DF98E78-7DF8-42B5-A3D5-67EEB73C34ED}" presName="spaceRect" presStyleCnt="0"/>
      <dgm:spPr/>
    </dgm:pt>
    <dgm:pt modelId="{C452186B-6E7A-4824-BE34-81DCB806198F}" type="pres">
      <dgm:prSet presAssocID="{1DF98E78-7DF8-42B5-A3D5-67EEB73C34ED}" presName="parTx" presStyleLbl="revTx" presStyleIdx="1" presStyleCnt="3">
        <dgm:presLayoutVars>
          <dgm:chMax val="0"/>
          <dgm:chPref val="0"/>
        </dgm:presLayoutVars>
      </dgm:prSet>
      <dgm:spPr/>
    </dgm:pt>
    <dgm:pt modelId="{086133A6-15F6-4FF7-9E50-507E275C935B}" type="pres">
      <dgm:prSet presAssocID="{9B7FBB62-7808-40E8-931C-CC39284A8576}" presName="sibTrans" presStyleCnt="0"/>
      <dgm:spPr/>
    </dgm:pt>
    <dgm:pt modelId="{7EED07FE-D4AE-4D46-BF80-ABBB0426F52E}" type="pres">
      <dgm:prSet presAssocID="{3BE43206-DC25-4C1B-9EB2-EEC1513F5544}" presName="compNode" presStyleCnt="0"/>
      <dgm:spPr/>
    </dgm:pt>
    <dgm:pt modelId="{0EB9ED9B-3F0C-4009-94D5-6660A79D082A}" type="pres">
      <dgm:prSet presAssocID="{3BE43206-DC25-4C1B-9EB2-EEC1513F5544}" presName="bgRect" presStyleLbl="bgShp" presStyleIdx="2" presStyleCnt="3"/>
      <dgm:spPr/>
    </dgm:pt>
    <dgm:pt modelId="{EAC68889-8769-4EF8-8826-A69A75FD9F5D}" type="pres">
      <dgm:prSet presAssocID="{3BE43206-DC25-4C1B-9EB2-EEC1513F55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rtilhar"/>
        </a:ext>
      </dgm:extLst>
    </dgm:pt>
    <dgm:pt modelId="{8C9E5578-2DC5-4353-9762-494317A5565C}" type="pres">
      <dgm:prSet presAssocID="{3BE43206-DC25-4C1B-9EB2-EEC1513F5544}" presName="spaceRect" presStyleCnt="0"/>
      <dgm:spPr/>
    </dgm:pt>
    <dgm:pt modelId="{3B3510ED-1C88-4AB4-9409-4CE161D25680}" type="pres">
      <dgm:prSet presAssocID="{3BE43206-DC25-4C1B-9EB2-EEC1513F55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D5B73F-A015-4C46-A5B9-50D2896D16DE}" type="presOf" srcId="{3BE43206-DC25-4C1B-9EB2-EEC1513F5544}" destId="{3B3510ED-1C88-4AB4-9409-4CE161D25680}" srcOrd="0" destOrd="0" presId="urn:microsoft.com/office/officeart/2018/2/layout/IconVerticalSolidList"/>
    <dgm:cxn modelId="{DBA5645E-50F4-4A0A-95F9-B0BDE2B6A1AF}" srcId="{74983C8E-1203-4CF9-BBED-02A076D498C2}" destId="{1DF98E78-7DF8-42B5-A3D5-67EEB73C34ED}" srcOrd="1" destOrd="0" parTransId="{1F7E4DB7-66EC-4EA0-AB2F-D725ECFCD75B}" sibTransId="{9B7FBB62-7808-40E8-931C-CC39284A8576}"/>
    <dgm:cxn modelId="{9C0D7E92-CE80-4A00-BE67-986E95F6F066}" srcId="{74983C8E-1203-4CF9-BBED-02A076D498C2}" destId="{3BE43206-DC25-4C1B-9EB2-EEC1513F5544}" srcOrd="2" destOrd="0" parTransId="{CED5A74E-EDC4-4659-B7B7-F481AAF0B112}" sibTransId="{F0B42004-9256-42F5-8DA4-E3601C10426F}"/>
    <dgm:cxn modelId="{90DD0B95-6329-4253-8209-F59921D985BE}" type="presOf" srcId="{1DF98E78-7DF8-42B5-A3D5-67EEB73C34ED}" destId="{C452186B-6E7A-4824-BE34-81DCB806198F}" srcOrd="0" destOrd="0" presId="urn:microsoft.com/office/officeart/2018/2/layout/IconVerticalSolidList"/>
    <dgm:cxn modelId="{BCAD0C9D-6DD7-4DBE-AADF-E05C14068A16}" type="presOf" srcId="{74983C8E-1203-4CF9-BBED-02A076D498C2}" destId="{6BADAEF5-072A-4E51-91E1-DCC7B634BA8D}" srcOrd="0" destOrd="0" presId="urn:microsoft.com/office/officeart/2018/2/layout/IconVerticalSolidList"/>
    <dgm:cxn modelId="{6C4A7EA2-6325-4556-ACA5-2E23741E8B71}" srcId="{74983C8E-1203-4CF9-BBED-02A076D498C2}" destId="{E4EB3171-0F35-4A96-B759-35AB3FA330BA}" srcOrd="0" destOrd="0" parTransId="{199F9012-4104-44C4-B674-63957906A572}" sibTransId="{260AE20B-F3FA-4896-8399-222C066F9232}"/>
    <dgm:cxn modelId="{72BFD9ED-ECFB-45F3-B062-1B9289A337A5}" type="presOf" srcId="{E4EB3171-0F35-4A96-B759-35AB3FA330BA}" destId="{0A87180B-5F6A-4896-B060-EFA6A6F99C1B}" srcOrd="0" destOrd="0" presId="urn:microsoft.com/office/officeart/2018/2/layout/IconVerticalSolidList"/>
    <dgm:cxn modelId="{29EBAB6C-9072-4201-A121-C028D99A42F0}" type="presParOf" srcId="{6BADAEF5-072A-4E51-91E1-DCC7B634BA8D}" destId="{1EA21C24-3C5A-4183-9BA4-9F7FF6D2D10D}" srcOrd="0" destOrd="0" presId="urn:microsoft.com/office/officeart/2018/2/layout/IconVerticalSolidList"/>
    <dgm:cxn modelId="{C2972FAB-E955-4167-8CDD-A1382C258583}" type="presParOf" srcId="{1EA21C24-3C5A-4183-9BA4-9F7FF6D2D10D}" destId="{D0159A33-25F7-49A2-9EF0-58072DD66B11}" srcOrd="0" destOrd="0" presId="urn:microsoft.com/office/officeart/2018/2/layout/IconVerticalSolidList"/>
    <dgm:cxn modelId="{5110DEB8-1F47-436B-8D66-41B14AB83656}" type="presParOf" srcId="{1EA21C24-3C5A-4183-9BA4-9F7FF6D2D10D}" destId="{B57848EB-8662-4EC8-AA25-D5D70232A894}" srcOrd="1" destOrd="0" presId="urn:microsoft.com/office/officeart/2018/2/layout/IconVerticalSolidList"/>
    <dgm:cxn modelId="{B5D99970-B579-4C10-92C4-974AC32AC0D2}" type="presParOf" srcId="{1EA21C24-3C5A-4183-9BA4-9F7FF6D2D10D}" destId="{DC9F639E-3BA0-4F3C-9D23-420070FB7169}" srcOrd="2" destOrd="0" presId="urn:microsoft.com/office/officeart/2018/2/layout/IconVerticalSolidList"/>
    <dgm:cxn modelId="{2527F901-6E9E-4020-9B0F-9F2C7871401D}" type="presParOf" srcId="{1EA21C24-3C5A-4183-9BA4-9F7FF6D2D10D}" destId="{0A87180B-5F6A-4896-B060-EFA6A6F99C1B}" srcOrd="3" destOrd="0" presId="urn:microsoft.com/office/officeart/2018/2/layout/IconVerticalSolidList"/>
    <dgm:cxn modelId="{E257816E-85EA-4F93-8835-451BB9AA5979}" type="presParOf" srcId="{6BADAEF5-072A-4E51-91E1-DCC7B634BA8D}" destId="{64C0B9C3-9AD4-491F-B9E8-5DFF31E85635}" srcOrd="1" destOrd="0" presId="urn:microsoft.com/office/officeart/2018/2/layout/IconVerticalSolidList"/>
    <dgm:cxn modelId="{A6A67573-4FE7-4754-BAC8-46FD9FCEF591}" type="presParOf" srcId="{6BADAEF5-072A-4E51-91E1-DCC7B634BA8D}" destId="{51240050-F4A1-4705-B611-40F4FE5D5869}" srcOrd="2" destOrd="0" presId="urn:microsoft.com/office/officeart/2018/2/layout/IconVerticalSolidList"/>
    <dgm:cxn modelId="{40ADFCBA-54F8-4955-A8DC-76CE5CCEB1B7}" type="presParOf" srcId="{51240050-F4A1-4705-B611-40F4FE5D5869}" destId="{F165087C-4FB7-45F4-911A-AB4AA477C2CC}" srcOrd="0" destOrd="0" presId="urn:microsoft.com/office/officeart/2018/2/layout/IconVerticalSolidList"/>
    <dgm:cxn modelId="{30E5DEC6-0936-4430-A119-17C6AF38B117}" type="presParOf" srcId="{51240050-F4A1-4705-B611-40F4FE5D5869}" destId="{8B0FC94A-B3BD-4170-8580-E207DD5FCE21}" srcOrd="1" destOrd="0" presId="urn:microsoft.com/office/officeart/2018/2/layout/IconVerticalSolidList"/>
    <dgm:cxn modelId="{913F276C-0925-4424-BFD4-B0E52186DCF2}" type="presParOf" srcId="{51240050-F4A1-4705-B611-40F4FE5D5869}" destId="{F87DEBF1-DF8F-49E0-9264-E37C28CA703E}" srcOrd="2" destOrd="0" presId="urn:microsoft.com/office/officeart/2018/2/layout/IconVerticalSolidList"/>
    <dgm:cxn modelId="{73388C40-A78C-4F65-B4EE-24BBDE18433C}" type="presParOf" srcId="{51240050-F4A1-4705-B611-40F4FE5D5869}" destId="{C452186B-6E7A-4824-BE34-81DCB806198F}" srcOrd="3" destOrd="0" presId="urn:microsoft.com/office/officeart/2018/2/layout/IconVerticalSolidList"/>
    <dgm:cxn modelId="{BECDA237-68E7-4056-9268-C282B83482C8}" type="presParOf" srcId="{6BADAEF5-072A-4E51-91E1-DCC7B634BA8D}" destId="{086133A6-15F6-4FF7-9E50-507E275C935B}" srcOrd="3" destOrd="0" presId="urn:microsoft.com/office/officeart/2018/2/layout/IconVerticalSolidList"/>
    <dgm:cxn modelId="{3B0034AF-B1AF-4945-A3FE-ECB164B7744E}" type="presParOf" srcId="{6BADAEF5-072A-4E51-91E1-DCC7B634BA8D}" destId="{7EED07FE-D4AE-4D46-BF80-ABBB0426F52E}" srcOrd="4" destOrd="0" presId="urn:microsoft.com/office/officeart/2018/2/layout/IconVerticalSolidList"/>
    <dgm:cxn modelId="{7EF3C05C-ED48-4AA5-9191-E4D20349BD38}" type="presParOf" srcId="{7EED07FE-D4AE-4D46-BF80-ABBB0426F52E}" destId="{0EB9ED9B-3F0C-4009-94D5-6660A79D082A}" srcOrd="0" destOrd="0" presId="urn:microsoft.com/office/officeart/2018/2/layout/IconVerticalSolidList"/>
    <dgm:cxn modelId="{9958CA86-E51A-40CA-A685-AB33E56645DD}" type="presParOf" srcId="{7EED07FE-D4AE-4D46-BF80-ABBB0426F52E}" destId="{EAC68889-8769-4EF8-8826-A69A75FD9F5D}" srcOrd="1" destOrd="0" presId="urn:microsoft.com/office/officeart/2018/2/layout/IconVerticalSolidList"/>
    <dgm:cxn modelId="{146E3DF5-6AF6-43D5-BE17-E402830D3A75}" type="presParOf" srcId="{7EED07FE-D4AE-4D46-BF80-ABBB0426F52E}" destId="{8C9E5578-2DC5-4353-9762-494317A5565C}" srcOrd="2" destOrd="0" presId="urn:microsoft.com/office/officeart/2018/2/layout/IconVerticalSolidList"/>
    <dgm:cxn modelId="{0132DF16-E929-476B-A704-1DC10F41CE94}" type="presParOf" srcId="{7EED07FE-D4AE-4D46-BF80-ABBB0426F52E}" destId="{3B3510ED-1C88-4AB4-9409-4CE161D256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06418-A14A-49DF-9AF0-2137F9ED3B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5F040B-B33B-4675-8B85-4C3263C8AEE6}">
      <dgm:prSet/>
      <dgm:spPr/>
      <dgm:t>
        <a:bodyPr/>
        <a:lstStyle/>
        <a:p>
          <a:r>
            <a:rPr lang="en-US"/>
            <a:t>Git é um sistema de controle de versão que permite acompanhar mudanças no código ao longo do tempo.</a:t>
          </a:r>
        </a:p>
      </dgm:t>
    </dgm:pt>
    <dgm:pt modelId="{89BFAE11-A780-4576-BF9D-4E323ECE7261}" type="parTrans" cxnId="{ECF7357C-B007-432A-8BA8-5D7524B394BF}">
      <dgm:prSet/>
      <dgm:spPr/>
      <dgm:t>
        <a:bodyPr/>
        <a:lstStyle/>
        <a:p>
          <a:endParaRPr lang="en-US"/>
        </a:p>
      </dgm:t>
    </dgm:pt>
    <dgm:pt modelId="{437352EB-A049-44C3-AAC9-6591993C41AD}" type="sibTrans" cxnId="{ECF7357C-B007-432A-8BA8-5D7524B394BF}">
      <dgm:prSet/>
      <dgm:spPr/>
      <dgm:t>
        <a:bodyPr/>
        <a:lstStyle/>
        <a:p>
          <a:endParaRPr lang="en-US"/>
        </a:p>
      </dgm:t>
    </dgm:pt>
    <dgm:pt modelId="{C35420DB-872B-4A54-8732-255B4C33E21A}">
      <dgm:prSet/>
      <dgm:spPr/>
      <dgm:t>
        <a:bodyPr/>
        <a:lstStyle/>
        <a:p>
          <a:r>
            <a:rPr lang="en-US"/>
            <a:t>GitHub é uma plataforma de hospedagem de repositórios Git, usada para colaborar em projetos e armazenar código remotamente.</a:t>
          </a:r>
        </a:p>
      </dgm:t>
    </dgm:pt>
    <dgm:pt modelId="{428B91B4-BC3E-40DC-B95D-FC8069F340D0}" type="parTrans" cxnId="{9D25615E-E6A6-484A-94CF-44B36A499919}">
      <dgm:prSet/>
      <dgm:spPr/>
      <dgm:t>
        <a:bodyPr/>
        <a:lstStyle/>
        <a:p>
          <a:endParaRPr lang="en-US"/>
        </a:p>
      </dgm:t>
    </dgm:pt>
    <dgm:pt modelId="{9F9A62AF-4B33-4A56-8DAD-EC296C01469B}" type="sibTrans" cxnId="{9D25615E-E6A6-484A-94CF-44B36A499919}">
      <dgm:prSet/>
      <dgm:spPr/>
      <dgm:t>
        <a:bodyPr/>
        <a:lstStyle/>
        <a:p>
          <a:endParaRPr lang="en-US"/>
        </a:p>
      </dgm:t>
    </dgm:pt>
    <dgm:pt modelId="{3D4B85B0-32BB-48DC-90C1-7E4DEC34E07D}" type="pres">
      <dgm:prSet presAssocID="{19806418-A14A-49DF-9AF0-2137F9ED3B7E}" presName="root" presStyleCnt="0">
        <dgm:presLayoutVars>
          <dgm:dir/>
          <dgm:resizeHandles val="exact"/>
        </dgm:presLayoutVars>
      </dgm:prSet>
      <dgm:spPr/>
    </dgm:pt>
    <dgm:pt modelId="{E1C7B0A1-702A-43A7-979D-C76C38DAD950}" type="pres">
      <dgm:prSet presAssocID="{785F040B-B33B-4675-8B85-4C3263C8AEE6}" presName="compNode" presStyleCnt="0"/>
      <dgm:spPr/>
    </dgm:pt>
    <dgm:pt modelId="{650BB0DC-EA1D-4838-ACB5-8B5554CF8219}" type="pres">
      <dgm:prSet presAssocID="{785F040B-B33B-4675-8B85-4C3263C8AEE6}" presName="bgRect" presStyleLbl="bgShp" presStyleIdx="0" presStyleCnt="2"/>
      <dgm:spPr/>
    </dgm:pt>
    <dgm:pt modelId="{A17A3E08-CA8D-4855-9E9C-4421298728A5}" type="pres">
      <dgm:prSet presAssocID="{785F040B-B33B-4675-8B85-4C3263C8AE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102E02D9-9005-4F9E-AF82-FF45EF8D3A0C}" type="pres">
      <dgm:prSet presAssocID="{785F040B-B33B-4675-8B85-4C3263C8AEE6}" presName="spaceRect" presStyleCnt="0"/>
      <dgm:spPr/>
    </dgm:pt>
    <dgm:pt modelId="{97C5CBF4-E94A-4126-A7A2-F5DB84F747CC}" type="pres">
      <dgm:prSet presAssocID="{785F040B-B33B-4675-8B85-4C3263C8AEE6}" presName="parTx" presStyleLbl="revTx" presStyleIdx="0" presStyleCnt="2">
        <dgm:presLayoutVars>
          <dgm:chMax val="0"/>
          <dgm:chPref val="0"/>
        </dgm:presLayoutVars>
      </dgm:prSet>
      <dgm:spPr/>
    </dgm:pt>
    <dgm:pt modelId="{CE4ACADA-4333-492A-BA06-A8697EFF4D9C}" type="pres">
      <dgm:prSet presAssocID="{437352EB-A049-44C3-AAC9-6591993C41AD}" presName="sibTrans" presStyleCnt="0"/>
      <dgm:spPr/>
    </dgm:pt>
    <dgm:pt modelId="{260F4C71-142E-4E44-A989-58FBEE174904}" type="pres">
      <dgm:prSet presAssocID="{C35420DB-872B-4A54-8732-255B4C33E21A}" presName="compNode" presStyleCnt="0"/>
      <dgm:spPr/>
    </dgm:pt>
    <dgm:pt modelId="{C9F9CD99-355A-457A-9CE9-91E60677612D}" type="pres">
      <dgm:prSet presAssocID="{C35420DB-872B-4A54-8732-255B4C33E21A}" presName="bgRect" presStyleLbl="bgShp" presStyleIdx="1" presStyleCnt="2"/>
      <dgm:spPr/>
    </dgm:pt>
    <dgm:pt modelId="{8B9BAEA8-8D3D-44D2-A7BC-12F02AF1449C}" type="pres">
      <dgm:prSet presAssocID="{C35420DB-872B-4A54-8732-255B4C33E2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EEAE2670-7268-4075-AFEE-7BC2AFD5E2E3}" type="pres">
      <dgm:prSet presAssocID="{C35420DB-872B-4A54-8732-255B4C33E21A}" presName="spaceRect" presStyleCnt="0"/>
      <dgm:spPr/>
    </dgm:pt>
    <dgm:pt modelId="{688F8823-8EB3-4EB5-981E-26434B0DB836}" type="pres">
      <dgm:prSet presAssocID="{C35420DB-872B-4A54-8732-255B4C33E21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416E1A-36B9-4BF7-A0BB-44F4346447E4}" type="presOf" srcId="{785F040B-B33B-4675-8B85-4C3263C8AEE6}" destId="{97C5CBF4-E94A-4126-A7A2-F5DB84F747CC}" srcOrd="0" destOrd="0" presId="urn:microsoft.com/office/officeart/2018/2/layout/IconVerticalSolidList"/>
    <dgm:cxn modelId="{9D25615E-E6A6-484A-94CF-44B36A499919}" srcId="{19806418-A14A-49DF-9AF0-2137F9ED3B7E}" destId="{C35420DB-872B-4A54-8732-255B4C33E21A}" srcOrd="1" destOrd="0" parTransId="{428B91B4-BC3E-40DC-B95D-FC8069F340D0}" sibTransId="{9F9A62AF-4B33-4A56-8DAD-EC296C01469B}"/>
    <dgm:cxn modelId="{ECF7357C-B007-432A-8BA8-5D7524B394BF}" srcId="{19806418-A14A-49DF-9AF0-2137F9ED3B7E}" destId="{785F040B-B33B-4675-8B85-4C3263C8AEE6}" srcOrd="0" destOrd="0" parTransId="{89BFAE11-A780-4576-BF9D-4E323ECE7261}" sibTransId="{437352EB-A049-44C3-AAC9-6591993C41AD}"/>
    <dgm:cxn modelId="{2948D18D-1AEB-455D-B14A-A039A24FAAE5}" type="presOf" srcId="{C35420DB-872B-4A54-8732-255B4C33E21A}" destId="{688F8823-8EB3-4EB5-981E-26434B0DB836}" srcOrd="0" destOrd="0" presId="urn:microsoft.com/office/officeart/2018/2/layout/IconVerticalSolidList"/>
    <dgm:cxn modelId="{FF62B9B2-33D9-4D1C-88C1-7B8D1BAD7946}" type="presOf" srcId="{19806418-A14A-49DF-9AF0-2137F9ED3B7E}" destId="{3D4B85B0-32BB-48DC-90C1-7E4DEC34E07D}" srcOrd="0" destOrd="0" presId="urn:microsoft.com/office/officeart/2018/2/layout/IconVerticalSolidList"/>
    <dgm:cxn modelId="{34637BE4-AF70-4AB5-B72F-260FE61785F1}" type="presParOf" srcId="{3D4B85B0-32BB-48DC-90C1-7E4DEC34E07D}" destId="{E1C7B0A1-702A-43A7-979D-C76C38DAD950}" srcOrd="0" destOrd="0" presId="urn:microsoft.com/office/officeart/2018/2/layout/IconVerticalSolidList"/>
    <dgm:cxn modelId="{E788417D-BE67-4046-A68A-76486A3FAF9B}" type="presParOf" srcId="{E1C7B0A1-702A-43A7-979D-C76C38DAD950}" destId="{650BB0DC-EA1D-4838-ACB5-8B5554CF8219}" srcOrd="0" destOrd="0" presId="urn:microsoft.com/office/officeart/2018/2/layout/IconVerticalSolidList"/>
    <dgm:cxn modelId="{88756A66-FD1E-4FBB-A802-A4D03F8DF2B8}" type="presParOf" srcId="{E1C7B0A1-702A-43A7-979D-C76C38DAD950}" destId="{A17A3E08-CA8D-4855-9E9C-4421298728A5}" srcOrd="1" destOrd="0" presId="urn:microsoft.com/office/officeart/2018/2/layout/IconVerticalSolidList"/>
    <dgm:cxn modelId="{2D3BD3E2-0CEE-40D1-86F6-EEA327FB49D1}" type="presParOf" srcId="{E1C7B0A1-702A-43A7-979D-C76C38DAD950}" destId="{102E02D9-9005-4F9E-AF82-FF45EF8D3A0C}" srcOrd="2" destOrd="0" presId="urn:microsoft.com/office/officeart/2018/2/layout/IconVerticalSolidList"/>
    <dgm:cxn modelId="{412574B2-B16A-4AC3-BCFD-C7D9DC2BC8EA}" type="presParOf" srcId="{E1C7B0A1-702A-43A7-979D-C76C38DAD950}" destId="{97C5CBF4-E94A-4126-A7A2-F5DB84F747CC}" srcOrd="3" destOrd="0" presId="urn:microsoft.com/office/officeart/2018/2/layout/IconVerticalSolidList"/>
    <dgm:cxn modelId="{EB64E445-B30C-4393-B461-8F27506811BE}" type="presParOf" srcId="{3D4B85B0-32BB-48DC-90C1-7E4DEC34E07D}" destId="{CE4ACADA-4333-492A-BA06-A8697EFF4D9C}" srcOrd="1" destOrd="0" presId="urn:microsoft.com/office/officeart/2018/2/layout/IconVerticalSolidList"/>
    <dgm:cxn modelId="{8ADB818A-3247-4847-9F32-48A73A7A2183}" type="presParOf" srcId="{3D4B85B0-32BB-48DC-90C1-7E4DEC34E07D}" destId="{260F4C71-142E-4E44-A989-58FBEE174904}" srcOrd="2" destOrd="0" presId="urn:microsoft.com/office/officeart/2018/2/layout/IconVerticalSolidList"/>
    <dgm:cxn modelId="{1B482A99-7097-4790-9580-5FA5A7315F17}" type="presParOf" srcId="{260F4C71-142E-4E44-A989-58FBEE174904}" destId="{C9F9CD99-355A-457A-9CE9-91E60677612D}" srcOrd="0" destOrd="0" presId="urn:microsoft.com/office/officeart/2018/2/layout/IconVerticalSolidList"/>
    <dgm:cxn modelId="{4416F02A-98FD-4118-939C-2334D929B08F}" type="presParOf" srcId="{260F4C71-142E-4E44-A989-58FBEE174904}" destId="{8B9BAEA8-8D3D-44D2-A7BC-12F02AF1449C}" srcOrd="1" destOrd="0" presId="urn:microsoft.com/office/officeart/2018/2/layout/IconVerticalSolidList"/>
    <dgm:cxn modelId="{37AD74F2-BD08-47ED-B639-E883AE777717}" type="presParOf" srcId="{260F4C71-142E-4E44-A989-58FBEE174904}" destId="{EEAE2670-7268-4075-AFEE-7BC2AFD5E2E3}" srcOrd="2" destOrd="0" presId="urn:microsoft.com/office/officeart/2018/2/layout/IconVerticalSolidList"/>
    <dgm:cxn modelId="{83DA37DB-75D8-4982-81D8-2ABF22BD4770}" type="presParOf" srcId="{260F4C71-142E-4E44-A989-58FBEE174904}" destId="{688F8823-8EB3-4EB5-981E-26434B0DB8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59A33-25F7-49A2-9EF0-58072DD66B11}">
      <dsp:nvSpPr>
        <dsp:cNvPr id="0" name=""/>
        <dsp:cNvSpPr/>
      </dsp:nvSpPr>
      <dsp:spPr>
        <a:xfrm>
          <a:off x="0" y="582"/>
          <a:ext cx="4642845" cy="13621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848EB-8662-4EC8-AA25-D5D70232A894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7180B-5F6A-4896-B060-EFA6A6F99C1B}">
      <dsp:nvSpPr>
        <dsp:cNvPr id="0" name=""/>
        <dsp:cNvSpPr/>
      </dsp:nvSpPr>
      <dsp:spPr>
        <a:xfrm>
          <a:off x="1573291" y="582"/>
          <a:ext cx="3069553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Para exibir os dados, crie uma tabela HTML e preencha as linhas dinamicamente com os dados do banco.</a:t>
          </a:r>
        </a:p>
      </dsp:txBody>
      <dsp:txXfrm>
        <a:off x="1573291" y="582"/>
        <a:ext cx="3069553" cy="1362156"/>
      </dsp:txXfrm>
    </dsp:sp>
    <dsp:sp modelId="{F165087C-4FB7-45F4-911A-AB4AA477C2CC}">
      <dsp:nvSpPr>
        <dsp:cNvPr id="0" name=""/>
        <dsp:cNvSpPr/>
      </dsp:nvSpPr>
      <dsp:spPr>
        <a:xfrm>
          <a:off x="0" y="1703278"/>
          <a:ext cx="4642845" cy="13621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FC94A-B3BD-4170-8580-E207DD5FCE21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186B-6E7A-4824-BE34-81DCB806198F}">
      <dsp:nvSpPr>
        <dsp:cNvPr id="0" name=""/>
        <dsp:cNvSpPr/>
      </dsp:nvSpPr>
      <dsp:spPr>
        <a:xfrm>
          <a:off x="1573291" y="1703278"/>
          <a:ext cx="3069553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Para exportar para Excel, use a biblioteca Pandas:</a:t>
          </a:r>
        </a:p>
      </dsp:txBody>
      <dsp:txXfrm>
        <a:off x="1573291" y="1703278"/>
        <a:ext cx="3069553" cy="1362156"/>
      </dsp:txXfrm>
    </dsp:sp>
    <dsp:sp modelId="{0EB9ED9B-3F0C-4009-94D5-6660A79D082A}">
      <dsp:nvSpPr>
        <dsp:cNvPr id="0" name=""/>
        <dsp:cNvSpPr/>
      </dsp:nvSpPr>
      <dsp:spPr>
        <a:xfrm>
          <a:off x="0" y="3405974"/>
          <a:ext cx="4642845" cy="1362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68889-8769-4EF8-8826-A69A75FD9F5D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510ED-1C88-4AB4-9409-4CE161D25680}">
      <dsp:nvSpPr>
        <dsp:cNvPr id="0" name=""/>
        <dsp:cNvSpPr/>
      </dsp:nvSpPr>
      <dsp:spPr>
        <a:xfrm>
          <a:off x="1573291" y="3405974"/>
          <a:ext cx="3069553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Crie um DataFrame com os dados e use df.to_excel() para exportar.</a:t>
          </a:r>
        </a:p>
      </dsp:txBody>
      <dsp:txXfrm>
        <a:off x="1573291" y="3405974"/>
        <a:ext cx="3069553" cy="1362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BB0DC-EA1D-4838-ACB5-8B5554CF8219}">
      <dsp:nvSpPr>
        <dsp:cNvPr id="0" name=""/>
        <dsp:cNvSpPr/>
      </dsp:nvSpPr>
      <dsp:spPr>
        <a:xfrm>
          <a:off x="0" y="774915"/>
          <a:ext cx="4642845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A3E08-CA8D-4855-9E9C-4421298728A5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5CBF4-E94A-4126-A7A2-F5DB84F747CC}">
      <dsp:nvSpPr>
        <dsp:cNvPr id="0" name=""/>
        <dsp:cNvSpPr/>
      </dsp:nvSpPr>
      <dsp:spPr>
        <a:xfrm>
          <a:off x="1652359" y="774915"/>
          <a:ext cx="2990485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Git é um sistema de controle de versão que permite acompanhar mudanças no código ao longo do tempo.</a:t>
          </a:r>
        </a:p>
      </dsp:txBody>
      <dsp:txXfrm>
        <a:off x="1652359" y="774915"/>
        <a:ext cx="2990485" cy="1430613"/>
      </dsp:txXfrm>
    </dsp:sp>
    <dsp:sp modelId="{C9F9CD99-355A-457A-9CE9-91E60677612D}">
      <dsp:nvSpPr>
        <dsp:cNvPr id="0" name=""/>
        <dsp:cNvSpPr/>
      </dsp:nvSpPr>
      <dsp:spPr>
        <a:xfrm>
          <a:off x="0" y="2563183"/>
          <a:ext cx="4642845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BAEA8-8D3D-44D2-A7BC-12F02AF1449C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F8823-8EB3-4EB5-981E-26434B0DB836}">
      <dsp:nvSpPr>
        <dsp:cNvPr id="0" name=""/>
        <dsp:cNvSpPr/>
      </dsp:nvSpPr>
      <dsp:spPr>
        <a:xfrm>
          <a:off x="1652359" y="2563183"/>
          <a:ext cx="2990485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GitHub é uma plataforma de hospedagem de repositórios Git, usada para colaborar em projetos e armazenar código remotamente.</a:t>
          </a:r>
        </a:p>
      </dsp:txBody>
      <dsp:txXfrm>
        <a:off x="1652359" y="2563183"/>
        <a:ext cx="2990485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75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72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1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E4DF32-CD11-3624-6487-8306C795868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59945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ímbolos amarelos e azuis">
            <a:extLst>
              <a:ext uri="{FF2B5EF4-FFF2-40B4-BE49-F238E27FC236}">
                <a16:creationId xmlns:a16="http://schemas.microsoft.com/office/drawing/2014/main" id="{9FA4B055-B4F4-906E-A22A-8410A240D0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654" b="1307"/>
          <a:stretch/>
        </p:blipFill>
        <p:spPr>
          <a:xfrm>
            <a:off x="-2381" y="10"/>
            <a:ext cx="9143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799"/>
            <a:ext cx="6000750" cy="2971801"/>
          </a:xfrm>
        </p:spPr>
        <p:txBody>
          <a:bodyPr>
            <a:normAutofit/>
          </a:bodyPr>
          <a:lstStyle/>
          <a:p>
            <a:r>
              <a:t>Desenvolvimento de Sistema Web - FAQ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7"/>
            <a:ext cx="5073825" cy="194733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Criação de Formulário de Cadastro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3" y="2"/>
            <a:ext cx="9143307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2"/>
                </a:solidFill>
              </a:rPr>
              <a:t>1. Criar uma página de formulário no Front-end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Para criar uma página de formulário no Front-end, é comum utilizar HTML para a estrutura básica, CSS para o estilo e frameworks como Bootstrap para facilitar a responsividade.</a:t>
            </a:r>
          </a:p>
          <a:p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Escolha de tecnologias:</a:t>
            </a:r>
          </a:p>
          <a:p>
            <a:r>
              <a:rPr lang="pt-BR">
                <a:solidFill>
                  <a:schemeClr val="tx1"/>
                </a:solidFill>
              </a:rPr>
              <a:t>- HTML e CSS pela simplicidade e flexibilidade.</a:t>
            </a:r>
          </a:p>
          <a:p>
            <a:r>
              <a:rPr lang="pt-BR">
                <a:solidFill>
                  <a:schemeClr val="tx1"/>
                </a:solidFill>
              </a:rPr>
              <a:t>- Bootstrap garante responsividade sem a necessidade de muito código CSS manual.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3" y="2"/>
            <a:ext cx="9143307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chemeClr val="tx2"/>
                </a:solidFill>
              </a:rPr>
              <a:t>2. Criar campos de entrada e botão Enviar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Os campos de entrada podem ser criados com a tag &lt;input&gt; em HTML e configurados para diferentes tipos de dados como 'text', 'email', 'tel' para validar as informações no navegador.</a:t>
            </a:r>
          </a:p>
          <a:p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O botão de envio pode ser criado com a tag &lt;button&gt; ou &lt;input type='submit'&gt;.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3" y="2"/>
            <a:ext cx="9143307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chemeClr val="tx2"/>
                </a:solidFill>
              </a:rPr>
              <a:t>3. Conexão com Banco de Dados e Gravação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A conexão com o banco de dados pode ser estabelecida com a biblioteca SQLite ou SQLAlchemy no Python.</a:t>
            </a:r>
          </a:p>
          <a:p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Exemplo com SQLite:</a:t>
            </a:r>
          </a:p>
          <a:p>
            <a:r>
              <a:rPr lang="pt-BR">
                <a:solidFill>
                  <a:schemeClr val="tx1"/>
                </a:solidFill>
              </a:rPr>
              <a:t>- Use sqlite3.connect('database.db') para abrir a conexão.</a:t>
            </a:r>
          </a:p>
          <a:p>
            <a:r>
              <a:rPr lang="pt-BR">
                <a:solidFill>
                  <a:schemeClr val="tx1"/>
                </a:solidFill>
              </a:rPr>
              <a:t>- Use cursor.execute() para executar a inserção dos dados do formulário no banco.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3" y="2"/>
            <a:ext cx="9143307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chemeClr val="tx2"/>
                </a:solidFill>
              </a:rPr>
              <a:t>4. Página de consulta e exibição de clientes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Para criar a página de consulta, receba o nome do cliente via formulário e utilize uma query SQL para buscar o cliente no banco de dados.</a:t>
            </a:r>
          </a:p>
          <a:p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Para exibir as informações, use uma tabela HTML e itere sobre os resultados para preencher a tabela.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7404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5" y="941424"/>
            <a:ext cx="2282922" cy="3248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>
                <a:solidFill>
                  <a:srgbClr val="FFFFFF"/>
                </a:solidFill>
              </a:rPr>
              <a:t>5. Exibir dados em tabela e exportar para Excel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2F773E-5DFA-A6E5-DD9A-8EBD2E7A6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570025"/>
              </p:ext>
            </p:extLst>
          </p:nvPr>
        </p:nvGraphicFramePr>
        <p:xfrm>
          <a:off x="705483" y="941424"/>
          <a:ext cx="464284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3" y="2"/>
            <a:ext cx="9143307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chemeClr val="tx2"/>
                </a:solidFill>
              </a:rPr>
              <a:t>6. Melhores práticas para responsividade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Utilize CSS flexbox e grid para layouts responsivos.</a:t>
            </a:r>
          </a:p>
          <a:p>
            <a:r>
              <a:rPr lang="pt-BR">
                <a:solidFill>
                  <a:schemeClr val="tx1"/>
                </a:solidFill>
              </a:rPr>
              <a:t>Frameworks como Bootstrap oferecem classes que tornam o design adaptável a diferentes dispositivos.</a:t>
            </a:r>
          </a:p>
          <a:p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Teste o sistema em diferentes tamanhos de tela (mobile, tablet, desktop) e utilize media queries para ajustar os estilos.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7404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5" y="941424"/>
            <a:ext cx="2282922" cy="324861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7. O que é Git e GitHub?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6E927E-2116-5E2A-D4E8-7568AA3B2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482371"/>
              </p:ext>
            </p:extLst>
          </p:nvPr>
        </p:nvGraphicFramePr>
        <p:xfrm>
          <a:off x="705483" y="941424"/>
          <a:ext cx="464284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421</Words>
  <Application>Microsoft Office PowerPoint</Application>
  <PresentationFormat>Apresentação na tela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Century Gothic</vt:lpstr>
      <vt:lpstr>Trebuchet MS</vt:lpstr>
      <vt:lpstr>Wingdings 3</vt:lpstr>
      <vt:lpstr>Fatia</vt:lpstr>
      <vt:lpstr>Desenvolvimento de Sistema Web - FAQ</vt:lpstr>
      <vt:lpstr>1. Criar uma página de formulário no Front-end</vt:lpstr>
      <vt:lpstr>2. Criar campos de entrada e botão Enviar</vt:lpstr>
      <vt:lpstr>3. Conexão com Banco de Dados e Gravação</vt:lpstr>
      <vt:lpstr>4. Página de consulta e exibição de clientes</vt:lpstr>
      <vt:lpstr>5. Exibir dados em tabela e exportar para Excel</vt:lpstr>
      <vt:lpstr>6. Melhores práticas para responsividade</vt:lpstr>
      <vt:lpstr>7. O que é Git e GitHub?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Rogerio da Silva Souza - PrestServ</dc:creator>
  <cp:keywords/>
  <dc:description>generated using python-pptx</dc:description>
  <cp:lastModifiedBy>Rogerio da Silva Souza - PrestServ</cp:lastModifiedBy>
  <cp:revision>2</cp:revision>
  <dcterms:created xsi:type="dcterms:W3CDTF">2013-01-27T09:14:16Z</dcterms:created>
  <dcterms:modified xsi:type="dcterms:W3CDTF">2024-10-19T12:53:40Z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2024-10-19T12:50:53Z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ea4ac948-a650-449b-b152-ed34f3f0913e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PÚBLICA</vt:lpwstr>
  </property>
</Properties>
</file>