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8b31b8d81_0_1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8b31b8d81_0_1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rpy2 was the first step- a bit confusing and not </a:t>
            </a:r>
            <a:r>
              <a:rPr lang="en"/>
              <a:t>necessarily</a:t>
            </a:r>
            <a:r>
              <a:rPr lang="en"/>
              <a:t> user friendly even with going through documentation</a:t>
            </a:r>
            <a:endParaRPr/>
          </a:p>
          <a:p>
            <a:pPr indent="0" lvl="0" marL="0" rtl="0" algn="l">
              <a:spcBef>
                <a:spcPts val="0"/>
              </a:spcBef>
              <a:spcAft>
                <a:spcPts val="0"/>
              </a:spcAft>
              <a:buNone/>
            </a:pPr>
            <a:r>
              <a:rPr lang="en"/>
              <a:t>Bugs in installing rpy2 but once we got that, working with the r object itself was not inuitive and we wanted to work with its output to clean for easier reading and get rid of the </a:t>
            </a:r>
            <a:r>
              <a:rPr lang="en"/>
              <a:t>unnecessary</a:t>
            </a:r>
            <a:r>
              <a:rPr lang="en"/>
              <a:t> output</a:t>
            </a:r>
            <a:endParaRPr/>
          </a:p>
          <a:p>
            <a:pPr indent="0" lvl="0" marL="0" rtl="0" algn="l">
              <a:spcBef>
                <a:spcPts val="0"/>
              </a:spcBef>
              <a:spcAft>
                <a:spcPts val="0"/>
              </a:spcAft>
              <a:buNone/>
            </a:pPr>
            <a:r>
              <a:rPr lang="en"/>
              <a:t>Class design-deciding between saving values by making it attributes vs just callable through function, however, attributes should be private and not as directly accessible</a:t>
            </a:r>
            <a:endParaRPr/>
          </a:p>
          <a:p>
            <a:pPr indent="-298450" lvl="0" marL="457200" rtl="0" algn="l">
              <a:spcBef>
                <a:spcPts val="0"/>
              </a:spcBef>
              <a:spcAft>
                <a:spcPts val="0"/>
              </a:spcAft>
              <a:buSzPts val="1100"/>
              <a:buChar char="-"/>
            </a:pPr>
            <a:r>
              <a:rPr lang="en"/>
              <a:t>Saving object: give users the option to interact with the object directly, does not seem necessary to be both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8b31b8d81_0_1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8b31b8d81_0_1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main approach for this project was the concerns of the staticial methods used in Python (scipy stats) is not as up to par as we see it R, in order to further achieve that goal, implementing more functions and objects such as a generalized linear model, the wilcoxon test, chi-squared tests and the ability to use R’s visualization tool for purposes related to exploratory data analysis like histograms, boxplots, q-qplot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8ec5fa2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8ec5fa2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8b31b8d8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8b31b8d8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8b31b8d81_0_1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8b31b8d81_0_1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8b31b8d81_0_1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8b31b8d81_0_1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8b31b8d81_0_1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8b31b8d81_0_1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8b31b8d81_0_1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8b31b8d81_0_1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8b31b8d81_0_1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8b31b8d81_0_1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8b31b8d81_0_1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8b31b8d81_0_1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8b31b8d81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8b31b8d81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Rogerwyf/simplerp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simplerpy</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Roger Wang, Michelle Hsieh, Regina-Mae Dominguez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Focus on software </a:t>
            </a:r>
            <a:r>
              <a:rPr lang="en"/>
              <a:t>engineering</a:t>
            </a:r>
            <a:r>
              <a:rPr lang="en"/>
              <a:t> lessons</a:t>
            </a:r>
            <a:endParaRPr/>
          </a:p>
          <a:p>
            <a:pPr indent="-342900" lvl="0" marL="457200" rtl="0" algn="l">
              <a:spcBef>
                <a:spcPts val="1200"/>
              </a:spcBef>
              <a:spcAft>
                <a:spcPts val="0"/>
              </a:spcAft>
              <a:buSzPts val="1800"/>
              <a:buChar char="-"/>
            </a:pPr>
            <a:r>
              <a:rPr lang="en"/>
              <a:t>Challenges in R objects and rpy2</a:t>
            </a:r>
            <a:endParaRPr/>
          </a:p>
          <a:p>
            <a:pPr indent="-342900" lvl="0" marL="457200" rtl="0" algn="l">
              <a:spcBef>
                <a:spcPts val="0"/>
              </a:spcBef>
              <a:spcAft>
                <a:spcPts val="0"/>
              </a:spcAft>
              <a:buSzPts val="1800"/>
              <a:buChar char="-"/>
            </a:pPr>
            <a:r>
              <a:rPr lang="en"/>
              <a:t>Class design: attributes vs objects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 more R functions/objects </a:t>
            </a:r>
            <a:endParaRPr/>
          </a:p>
          <a:p>
            <a:pPr indent="-317500" lvl="1" marL="914400" rtl="0" algn="l">
              <a:spcBef>
                <a:spcPts val="0"/>
              </a:spcBef>
              <a:spcAft>
                <a:spcPts val="0"/>
              </a:spcAft>
              <a:buSzPts val="1400"/>
              <a:buChar char="○"/>
            </a:pPr>
            <a:r>
              <a:rPr lang="en"/>
              <a:t>Generalized linear model</a:t>
            </a:r>
            <a:endParaRPr/>
          </a:p>
          <a:p>
            <a:pPr indent="-317500" lvl="1" marL="914400" rtl="0" algn="l">
              <a:spcBef>
                <a:spcPts val="0"/>
              </a:spcBef>
              <a:spcAft>
                <a:spcPts val="0"/>
              </a:spcAft>
              <a:buSzPts val="1400"/>
              <a:buChar char="○"/>
            </a:pPr>
            <a:r>
              <a:rPr lang="en"/>
              <a:t>Wilcoxon test</a:t>
            </a:r>
            <a:endParaRPr/>
          </a:p>
          <a:p>
            <a:pPr indent="-317500" lvl="1" marL="914400" rtl="0" algn="l">
              <a:spcBef>
                <a:spcPts val="0"/>
              </a:spcBef>
              <a:spcAft>
                <a:spcPts val="0"/>
              </a:spcAft>
              <a:buSzPts val="1400"/>
              <a:buChar char="○"/>
            </a:pPr>
            <a:r>
              <a:rPr lang="en"/>
              <a:t>Chi-squared tests</a:t>
            </a:r>
            <a:endParaRPr/>
          </a:p>
          <a:p>
            <a:pPr indent="-342900" lvl="0" marL="457200" rtl="0" algn="l">
              <a:spcBef>
                <a:spcPts val="0"/>
              </a:spcBef>
              <a:spcAft>
                <a:spcPts val="0"/>
              </a:spcAft>
              <a:buSzPts val="1800"/>
              <a:buChar char="●"/>
            </a:pPr>
            <a:r>
              <a:rPr lang="en"/>
              <a:t>Visualization integration</a:t>
            </a:r>
            <a:endParaRPr/>
          </a:p>
          <a:p>
            <a:pPr indent="-317500" lvl="1" marL="914400" rtl="0" algn="l">
              <a:spcBef>
                <a:spcPts val="0"/>
              </a:spcBef>
              <a:spcAft>
                <a:spcPts val="0"/>
              </a:spcAft>
              <a:buSzPts val="1400"/>
              <a:buChar char="○"/>
            </a:pPr>
            <a:r>
              <a:rPr lang="en"/>
              <a:t>Histograms</a:t>
            </a:r>
            <a:endParaRPr/>
          </a:p>
          <a:p>
            <a:pPr indent="-317500" lvl="1" marL="914400" rtl="0" algn="l">
              <a:spcBef>
                <a:spcPts val="0"/>
              </a:spcBef>
              <a:spcAft>
                <a:spcPts val="0"/>
              </a:spcAft>
              <a:buSzPts val="1400"/>
              <a:buChar char="○"/>
            </a:pPr>
            <a:r>
              <a:rPr lang="en"/>
              <a:t>Boxplots</a:t>
            </a:r>
            <a:endParaRPr/>
          </a:p>
          <a:p>
            <a:pPr indent="-317500" lvl="1" marL="914400" rtl="0" algn="l">
              <a:spcBef>
                <a:spcPts val="0"/>
              </a:spcBef>
              <a:spcAft>
                <a:spcPts val="0"/>
              </a:spcAft>
              <a:buSzPts val="1400"/>
              <a:buChar char="○"/>
            </a:pPr>
            <a:r>
              <a:rPr lang="en"/>
              <a:t>Q-Q plot</a:t>
            </a:r>
            <a:endParaRPr/>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Find our project </a:t>
            </a:r>
            <a:r>
              <a:rPr lang="en" u="sng">
                <a:solidFill>
                  <a:schemeClr val="hlink"/>
                </a:solidFill>
                <a:hlinkClick r:id="rId3"/>
              </a:rPr>
              <a:t>here</a:t>
            </a:r>
            <a:r>
              <a:rPr lang="en"/>
              <a:t>:</a:t>
            </a:r>
            <a:endParaRPr/>
          </a:p>
          <a:p>
            <a:pPr indent="-317500" lvl="1" marL="914400" rtl="0" algn="l">
              <a:spcBef>
                <a:spcPts val="0"/>
              </a:spcBef>
              <a:spcAft>
                <a:spcPts val="0"/>
              </a:spcAft>
              <a:buSzPts val="1400"/>
              <a:buChar char="○"/>
            </a:pPr>
            <a:r>
              <a:rPr lang="en"/>
              <a:t>https://github.com/Rogerwyf/simplerpy</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rpy2 is a well-known bridging package for Python programmers to use R in Python. </a:t>
            </a:r>
            <a:endParaRPr/>
          </a:p>
          <a:p>
            <a:pPr indent="0" lvl="0" marL="0" rtl="0" algn="l">
              <a:spcBef>
                <a:spcPts val="1200"/>
              </a:spcBef>
              <a:spcAft>
                <a:spcPts val="0"/>
              </a:spcAft>
              <a:buNone/>
            </a:pPr>
            <a:r>
              <a:rPr b="1" lang="en"/>
              <a:t>Problem</a:t>
            </a:r>
            <a:r>
              <a:rPr lang="en"/>
              <a:t>: rpy2’s interface could be confusing to native Python programmers and ML practitioners. It also sometimes displays unnecessary information that detracts from statistical analysis interpretation</a:t>
            </a:r>
            <a:endParaRPr/>
          </a:p>
          <a:p>
            <a:pPr indent="0" lvl="0" marL="0" rtl="0" algn="l">
              <a:spcBef>
                <a:spcPts val="1200"/>
              </a:spcBef>
              <a:spcAft>
                <a:spcPts val="0"/>
              </a:spcAft>
              <a:buNone/>
            </a:pPr>
            <a:r>
              <a:rPr b="1" lang="en"/>
              <a:t>Solution</a:t>
            </a:r>
            <a:r>
              <a:rPr lang="en"/>
              <a:t>: simplerpy</a:t>
            </a:r>
            <a:endParaRPr/>
          </a:p>
          <a:p>
            <a:pPr indent="0" lvl="0" marL="0" rtl="0" algn="l">
              <a:spcBef>
                <a:spcPts val="1200"/>
              </a:spcBef>
              <a:spcAft>
                <a:spcPts val="0"/>
              </a:spcAft>
              <a:buNone/>
            </a:pPr>
            <a:r>
              <a:rPr lang="en"/>
              <a:t>This package, simplerpy, will be building upon rpy2’s interface to make it simpler and easier to use, focusing on functions related to regression and hypothesis testing</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Target Users</a:t>
            </a:r>
            <a:r>
              <a:rPr lang="en"/>
              <a:t>:</a:t>
            </a:r>
            <a:endParaRPr/>
          </a:p>
          <a:p>
            <a:pPr indent="-342900" lvl="0" marL="457200" rtl="0" algn="l">
              <a:spcBef>
                <a:spcPts val="1200"/>
              </a:spcBef>
              <a:spcAft>
                <a:spcPts val="0"/>
              </a:spcAft>
              <a:buSzPts val="1800"/>
              <a:buChar char="●"/>
            </a:pPr>
            <a:r>
              <a:rPr lang="en"/>
              <a:t>Python programmers who would like to run statistical analysis with R in Python</a:t>
            </a:r>
            <a:endParaRPr/>
          </a:p>
          <a:p>
            <a:pPr indent="-342900" lvl="0" marL="457200" rtl="0" algn="l">
              <a:spcBef>
                <a:spcPts val="0"/>
              </a:spcBef>
              <a:spcAft>
                <a:spcPts val="0"/>
              </a:spcAft>
              <a:buSzPts val="1800"/>
              <a:buChar char="●"/>
            </a:pPr>
            <a:r>
              <a:rPr lang="en"/>
              <a:t>Researchers who use both languages for statistical research purposes</a:t>
            </a:r>
            <a:endParaRPr/>
          </a:p>
          <a:p>
            <a:pPr indent="-342900" lvl="0" marL="457200" rtl="0" algn="l">
              <a:spcBef>
                <a:spcPts val="0"/>
              </a:spcBef>
              <a:spcAft>
                <a:spcPts val="0"/>
              </a:spcAft>
              <a:buSzPts val="1800"/>
              <a:buChar char="●"/>
            </a:pPr>
            <a:r>
              <a:rPr lang="en"/>
              <a:t>Students who use both languages for their coursework</a:t>
            </a:r>
            <a:endParaRPr/>
          </a:p>
          <a:p>
            <a:pPr indent="0" lvl="0" marL="0" rtl="0" algn="l">
              <a:spcBef>
                <a:spcPts val="1200"/>
              </a:spcBef>
              <a:spcAft>
                <a:spcPts val="0"/>
              </a:spcAft>
              <a:buNone/>
            </a:pPr>
            <a:r>
              <a:rPr b="1" lang="en"/>
              <a:t>Data Sources</a:t>
            </a:r>
            <a:endParaRPr b="1"/>
          </a:p>
          <a:p>
            <a:pPr indent="0" lvl="0" marL="0" rtl="0" algn="l">
              <a:spcBef>
                <a:spcPts val="1200"/>
              </a:spcBef>
              <a:spcAft>
                <a:spcPts val="1200"/>
              </a:spcAft>
              <a:buNone/>
            </a:pPr>
            <a:r>
              <a:rPr lang="en"/>
              <a:t>This package does not require any data. Users may utilize this package on their own datasets for statistical analysis purposes.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
        <p:nvSpPr>
          <p:cNvPr id="78" name="Google Shape;78;p16"/>
          <p:cNvSpPr txBox="1"/>
          <p:nvPr>
            <p:ph idx="1" type="body"/>
          </p:nvPr>
        </p:nvSpPr>
        <p:spPr>
          <a:xfrm>
            <a:off x="311700" y="1152475"/>
            <a:ext cx="8520600" cy="3671700"/>
          </a:xfrm>
          <a:prstGeom prst="rect">
            <a:avLst/>
          </a:prstGeom>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None/>
            </a:pPr>
            <a:r>
              <a:rPr b="1" lang="en"/>
              <a:t>1. Perform quick statistical analysis from R in Python:</a:t>
            </a:r>
            <a:endParaRPr b="1"/>
          </a:p>
          <a:p>
            <a:pPr indent="-308610" lvl="0" marL="457200" rtl="0" algn="l">
              <a:lnSpc>
                <a:spcPct val="115000"/>
              </a:lnSpc>
              <a:spcBef>
                <a:spcPts val="0"/>
              </a:spcBef>
              <a:spcAft>
                <a:spcPts val="0"/>
              </a:spcAft>
              <a:buSzPct val="100000"/>
              <a:buChar char="●"/>
            </a:pPr>
            <a:r>
              <a:rPr lang="en"/>
              <a:t>Utilize this package to gain easy access to running linear models, hypothesis testing, and analysis of variance in Python</a:t>
            </a:r>
            <a:endParaRPr/>
          </a:p>
          <a:p>
            <a:pPr indent="-308610" lvl="0" marL="457200" rtl="0" algn="l">
              <a:lnSpc>
                <a:spcPct val="115000"/>
              </a:lnSpc>
              <a:spcBef>
                <a:spcPts val="0"/>
              </a:spcBef>
              <a:spcAft>
                <a:spcPts val="0"/>
              </a:spcAft>
              <a:buSzPct val="100000"/>
              <a:buChar char="●"/>
            </a:pPr>
            <a:r>
              <a:rPr lang="en"/>
              <a:t>Use fit(data) method to fit a model/test and summary() method to get a quick summary similar to the associated model/test summary in R</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2. Retrieve details from statistical models and tests:</a:t>
            </a:r>
            <a:endParaRPr b="1"/>
          </a:p>
          <a:p>
            <a:pPr indent="-308610" lvl="0" marL="457200" rtl="0" algn="l">
              <a:lnSpc>
                <a:spcPct val="115000"/>
              </a:lnSpc>
              <a:spcBef>
                <a:spcPts val="0"/>
              </a:spcBef>
              <a:spcAft>
                <a:spcPts val="0"/>
              </a:spcAft>
              <a:buSzPct val="100000"/>
              <a:buChar char="●"/>
            </a:pPr>
            <a:r>
              <a:rPr lang="en"/>
              <a:t>Call LM.p_value() method for p-values associated with each feature in a linear model</a:t>
            </a:r>
            <a:endParaRPr/>
          </a:p>
          <a:p>
            <a:pPr indent="-308610" lvl="0" marL="457200" rtl="0" algn="l">
              <a:lnSpc>
                <a:spcPct val="115000"/>
              </a:lnSpc>
              <a:spcBef>
                <a:spcPts val="0"/>
              </a:spcBef>
              <a:spcAft>
                <a:spcPts val="0"/>
              </a:spcAft>
              <a:buSzPct val="100000"/>
              <a:buChar char="●"/>
            </a:pPr>
            <a:r>
              <a:rPr lang="en"/>
              <a:t>Call tTest.ci() method for the confidence interval for a student T-test</a:t>
            </a:r>
            <a:endParaRPr/>
          </a:p>
          <a:p>
            <a:pPr indent="-308610" lvl="0" marL="457200" rtl="0" algn="l">
              <a:lnSpc>
                <a:spcPct val="115000"/>
              </a:lnSpc>
              <a:spcBef>
                <a:spcPts val="0"/>
              </a:spcBef>
              <a:spcAft>
                <a:spcPts val="0"/>
              </a:spcAft>
              <a:buSzPct val="100000"/>
              <a:buChar char="●"/>
            </a:pPr>
            <a:r>
              <a:rPr lang="en"/>
              <a:t>Call AOV.sum_of_squares() method for sum of squares in an analysis of variance model</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3. Use R objects directly in Python:</a:t>
            </a:r>
            <a:endParaRPr b="1"/>
          </a:p>
          <a:p>
            <a:pPr indent="-308610" lvl="0" marL="457200" rtl="0" algn="l">
              <a:lnSpc>
                <a:spcPct val="115000"/>
              </a:lnSpc>
              <a:spcBef>
                <a:spcPts val="0"/>
              </a:spcBef>
              <a:spcAft>
                <a:spcPts val="0"/>
              </a:spcAft>
              <a:buSzPct val="100000"/>
              <a:buChar char="●"/>
            </a:pPr>
            <a:r>
              <a:rPr lang="en"/>
              <a:t>Users who are proficient with package rpy2 will have the option to interact directly with R objects</a:t>
            </a:r>
            <a:endParaRPr/>
          </a:p>
          <a:p>
            <a:pPr indent="-308610" lvl="0" marL="457200" rtl="0" algn="l">
              <a:lnSpc>
                <a:spcPct val="115000"/>
              </a:lnSpc>
              <a:spcBef>
                <a:spcPts val="0"/>
              </a:spcBef>
              <a:spcAft>
                <a:spcPts val="0"/>
              </a:spcAft>
              <a:buSzPct val="100000"/>
              <a:buChar char="●"/>
            </a:pPr>
            <a:r>
              <a:rPr lang="en"/>
              <a:t>Users can call r_model_obj() method to obtain the underlying R object for each component</a:t>
            </a:r>
            <a:endParaRPr/>
          </a:p>
          <a:p>
            <a:pPr indent="0" lvl="0" marL="9144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4. Integrate with other Python libraries:</a:t>
            </a:r>
            <a:endParaRPr b="1"/>
          </a:p>
          <a:p>
            <a:pPr indent="-308610" lvl="0" marL="457200" rtl="0" algn="l">
              <a:lnSpc>
                <a:spcPct val="115000"/>
              </a:lnSpc>
              <a:spcBef>
                <a:spcPts val="0"/>
              </a:spcBef>
              <a:spcAft>
                <a:spcPts val="0"/>
              </a:spcAft>
              <a:buSzPct val="100000"/>
              <a:buChar char="●"/>
            </a:pPr>
            <a:r>
              <a:rPr lang="en"/>
              <a:t>Users can use simplerpy objects with pipeline libraries such as sklearn.pipeline</a:t>
            </a:r>
            <a:endParaRPr/>
          </a:p>
          <a:p>
            <a:pPr indent="-308610" lvl="0" marL="457200" rtl="0" algn="l">
              <a:lnSpc>
                <a:spcPct val="115000"/>
              </a:lnSpc>
              <a:spcBef>
                <a:spcPts val="0"/>
              </a:spcBef>
              <a:spcAft>
                <a:spcPts val="0"/>
              </a:spcAft>
              <a:buSzPct val="100000"/>
              <a:buChar char="●"/>
            </a:pPr>
            <a:r>
              <a:rPr lang="en"/>
              <a:t>Text classification with NLTK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jupyter notebooks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1: LM</a:t>
            </a:r>
            <a:endParaRPr/>
          </a:p>
        </p:txBody>
      </p:sp>
      <p:sp>
        <p:nvSpPr>
          <p:cNvPr id="90" name="Google Shape;90;p18"/>
          <p:cNvSpPr txBox="1"/>
          <p:nvPr>
            <p:ph idx="1" type="body"/>
          </p:nvPr>
        </p:nvSpPr>
        <p:spPr>
          <a:xfrm>
            <a:off x="311700" y="1166775"/>
            <a:ext cx="46410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Component that fits an linear model model with optional custom formula </a:t>
            </a:r>
            <a:endParaRPr/>
          </a:p>
          <a:p>
            <a:pPr indent="-342900" lvl="0" marL="457200" rtl="0" algn="l">
              <a:spcBef>
                <a:spcPts val="1200"/>
              </a:spcBef>
              <a:spcAft>
                <a:spcPts val="0"/>
              </a:spcAft>
              <a:buSzPts val="1800"/>
              <a:buChar char="●"/>
            </a:pPr>
            <a:r>
              <a:rPr lang="en"/>
              <a:t>Contains methods that return</a:t>
            </a:r>
            <a:endParaRPr/>
          </a:p>
          <a:p>
            <a:pPr indent="-317500" lvl="1" marL="914400" rtl="0" algn="l">
              <a:spcBef>
                <a:spcPts val="0"/>
              </a:spcBef>
              <a:spcAft>
                <a:spcPts val="0"/>
              </a:spcAft>
              <a:buSzPts val="1400"/>
              <a:buChar char="○"/>
            </a:pPr>
            <a:r>
              <a:rPr lang="en"/>
              <a:t>Estimated coefficients</a:t>
            </a:r>
            <a:endParaRPr/>
          </a:p>
          <a:p>
            <a:pPr indent="-317500" lvl="1" marL="914400" rtl="0" algn="l">
              <a:spcBef>
                <a:spcPts val="0"/>
              </a:spcBef>
              <a:spcAft>
                <a:spcPts val="0"/>
              </a:spcAft>
              <a:buSzPts val="1400"/>
              <a:buChar char="○"/>
            </a:pPr>
            <a:r>
              <a:rPr lang="en"/>
              <a:t>Standard error of coefficients</a:t>
            </a:r>
            <a:endParaRPr/>
          </a:p>
          <a:p>
            <a:pPr indent="-317500" lvl="1" marL="914400" rtl="0" algn="l">
              <a:spcBef>
                <a:spcPts val="0"/>
              </a:spcBef>
              <a:spcAft>
                <a:spcPts val="0"/>
              </a:spcAft>
              <a:buSzPts val="1400"/>
              <a:buChar char="○"/>
            </a:pPr>
            <a:r>
              <a:rPr lang="en"/>
              <a:t>Test statistics and p-values of coefficients</a:t>
            </a:r>
            <a:endParaRPr/>
          </a:p>
          <a:p>
            <a:pPr indent="-317500" lvl="1" marL="914400" rtl="0" algn="l">
              <a:spcBef>
                <a:spcPts val="0"/>
              </a:spcBef>
              <a:spcAft>
                <a:spcPts val="0"/>
              </a:spcAft>
              <a:buSzPts val="1400"/>
              <a:buChar char="○"/>
            </a:pPr>
            <a:r>
              <a:rPr lang="en"/>
              <a:t>Fitted values</a:t>
            </a:r>
            <a:endParaRPr/>
          </a:p>
          <a:p>
            <a:pPr indent="-317500" lvl="1" marL="914400" rtl="0" algn="l">
              <a:spcBef>
                <a:spcPts val="0"/>
              </a:spcBef>
              <a:spcAft>
                <a:spcPts val="0"/>
              </a:spcAft>
              <a:buSzPts val="1400"/>
              <a:buChar char="○"/>
            </a:pPr>
            <a:r>
              <a:rPr lang="en"/>
              <a:t>Residuals</a:t>
            </a:r>
            <a:endParaRPr/>
          </a:p>
          <a:p>
            <a:pPr indent="-317500" lvl="1" marL="914400" rtl="0" algn="l">
              <a:spcBef>
                <a:spcPts val="0"/>
              </a:spcBef>
              <a:spcAft>
                <a:spcPts val="0"/>
              </a:spcAft>
              <a:buSzPts val="1400"/>
              <a:buChar char="○"/>
            </a:pPr>
            <a:r>
              <a:rPr lang="en"/>
              <a:t>Degree of freedom</a:t>
            </a:r>
            <a:endParaRPr/>
          </a:p>
          <a:p>
            <a:pPr indent="-317500" lvl="1" marL="914400" rtl="0" algn="l">
              <a:spcBef>
                <a:spcPts val="0"/>
              </a:spcBef>
              <a:spcAft>
                <a:spcPts val="0"/>
              </a:spcAft>
              <a:buSzPts val="1400"/>
              <a:buChar char="○"/>
            </a:pPr>
            <a:r>
              <a:rPr lang="en"/>
              <a:t>Summary Output</a:t>
            </a:r>
            <a:endParaRPr/>
          </a:p>
          <a:p>
            <a:pPr indent="-317500" lvl="1" marL="914400" rtl="0" algn="l">
              <a:spcBef>
                <a:spcPts val="0"/>
              </a:spcBef>
              <a:spcAft>
                <a:spcPts val="0"/>
              </a:spcAft>
              <a:buSzPts val="1400"/>
              <a:buChar char="○"/>
            </a:pPr>
            <a:r>
              <a:rPr lang="en"/>
              <a:t>etc.</a:t>
            </a:r>
            <a:endParaRPr/>
          </a:p>
          <a:p>
            <a:pPr indent="-342900" lvl="0" marL="457200" rtl="0" algn="l">
              <a:spcBef>
                <a:spcPts val="0"/>
              </a:spcBef>
              <a:spcAft>
                <a:spcPts val="0"/>
              </a:spcAft>
              <a:buSzPts val="1800"/>
              <a:buChar char="●"/>
            </a:pPr>
            <a:r>
              <a:rPr lang="en"/>
              <a:t>Makes predictions on new data</a:t>
            </a:r>
            <a:endParaRPr/>
          </a:p>
        </p:txBody>
      </p:sp>
      <p:pic>
        <p:nvPicPr>
          <p:cNvPr id="91" name="Google Shape;91;p18"/>
          <p:cNvPicPr preferRelativeResize="0"/>
          <p:nvPr/>
        </p:nvPicPr>
        <p:blipFill>
          <a:blip r:embed="rId3">
            <a:alphaModFix/>
          </a:blip>
          <a:stretch>
            <a:fillRect/>
          </a:stretch>
        </p:blipFill>
        <p:spPr>
          <a:xfrm>
            <a:off x="4976425" y="762213"/>
            <a:ext cx="3884465"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2: tTest</a:t>
            </a:r>
            <a:endParaRPr/>
          </a:p>
        </p:txBody>
      </p:sp>
      <p:sp>
        <p:nvSpPr>
          <p:cNvPr id="97" name="Google Shape;97;p19"/>
          <p:cNvSpPr txBox="1"/>
          <p:nvPr>
            <p:ph idx="1" type="body"/>
          </p:nvPr>
        </p:nvSpPr>
        <p:spPr>
          <a:xfrm>
            <a:off x="311700" y="1152475"/>
            <a:ext cx="38538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Component that runs a one or two sample student t-test </a:t>
            </a:r>
            <a:endParaRPr/>
          </a:p>
          <a:p>
            <a:pPr indent="0" lvl="0" marL="0" rtl="0" algn="l">
              <a:spcBef>
                <a:spcPts val="1200"/>
              </a:spcBef>
              <a:spcAft>
                <a:spcPts val="0"/>
              </a:spcAft>
              <a:buNone/>
            </a:pPr>
            <a:r>
              <a:rPr lang="en"/>
              <a:t>Contains methods that return</a:t>
            </a:r>
            <a:endParaRPr/>
          </a:p>
          <a:p>
            <a:pPr indent="-334327" lvl="0" marL="457200" rtl="0" algn="l">
              <a:spcBef>
                <a:spcPts val="1200"/>
              </a:spcBef>
              <a:spcAft>
                <a:spcPts val="0"/>
              </a:spcAft>
              <a:buSzPct val="100000"/>
              <a:buChar char="●"/>
            </a:pPr>
            <a:r>
              <a:rPr lang="en"/>
              <a:t>P-value </a:t>
            </a:r>
            <a:endParaRPr/>
          </a:p>
          <a:p>
            <a:pPr indent="-334327" lvl="0" marL="457200" rtl="0" algn="l">
              <a:spcBef>
                <a:spcPts val="0"/>
              </a:spcBef>
              <a:spcAft>
                <a:spcPts val="0"/>
              </a:spcAft>
              <a:buSzPct val="100000"/>
              <a:buChar char="●"/>
            </a:pPr>
            <a:r>
              <a:rPr lang="en"/>
              <a:t>T statistic</a:t>
            </a:r>
            <a:endParaRPr/>
          </a:p>
          <a:p>
            <a:pPr indent="-334327" lvl="0" marL="457200" rtl="0" algn="l">
              <a:spcBef>
                <a:spcPts val="0"/>
              </a:spcBef>
              <a:spcAft>
                <a:spcPts val="0"/>
              </a:spcAft>
              <a:buSzPct val="100000"/>
              <a:buChar char="●"/>
            </a:pPr>
            <a:r>
              <a:rPr lang="en"/>
              <a:t>Degrees of freedom</a:t>
            </a:r>
            <a:endParaRPr/>
          </a:p>
          <a:p>
            <a:pPr indent="-334327" lvl="0" marL="457200" rtl="0" algn="l">
              <a:spcBef>
                <a:spcPts val="0"/>
              </a:spcBef>
              <a:spcAft>
                <a:spcPts val="0"/>
              </a:spcAft>
              <a:buSzPct val="100000"/>
              <a:buChar char="●"/>
            </a:pPr>
            <a:r>
              <a:rPr lang="en"/>
              <a:t>Confidence interval </a:t>
            </a:r>
            <a:endParaRPr/>
          </a:p>
          <a:p>
            <a:pPr indent="-334327" lvl="0" marL="457200" rtl="0" algn="l">
              <a:spcBef>
                <a:spcPts val="0"/>
              </a:spcBef>
              <a:spcAft>
                <a:spcPts val="0"/>
              </a:spcAft>
              <a:buSzPct val="100000"/>
              <a:buChar char="●"/>
            </a:pPr>
            <a:r>
              <a:rPr lang="en"/>
              <a:t>Estimate of means </a:t>
            </a:r>
            <a:endParaRPr/>
          </a:p>
          <a:p>
            <a:pPr indent="-334327" lvl="0" marL="457200" rtl="0" algn="l">
              <a:spcBef>
                <a:spcPts val="0"/>
              </a:spcBef>
              <a:spcAft>
                <a:spcPts val="0"/>
              </a:spcAft>
              <a:buSzPct val="100000"/>
              <a:buChar char="●"/>
            </a:pPr>
            <a:r>
              <a:rPr lang="en"/>
              <a:t>Standard error</a:t>
            </a:r>
            <a:endParaRPr/>
          </a:p>
          <a:p>
            <a:pPr indent="-334327" lvl="0" marL="457200" rtl="0" algn="l">
              <a:spcBef>
                <a:spcPts val="0"/>
              </a:spcBef>
              <a:spcAft>
                <a:spcPts val="0"/>
              </a:spcAft>
              <a:buSzPct val="100000"/>
              <a:buChar char="●"/>
            </a:pPr>
            <a:r>
              <a:rPr lang="en"/>
              <a:t>Method used</a:t>
            </a:r>
            <a:endParaRPr/>
          </a:p>
          <a:p>
            <a:pPr indent="-334327" lvl="0" marL="457200" rtl="0" algn="l">
              <a:spcBef>
                <a:spcPts val="0"/>
              </a:spcBef>
              <a:spcAft>
                <a:spcPts val="0"/>
              </a:spcAft>
              <a:buSzPct val="100000"/>
              <a:buChar char="●"/>
            </a:pPr>
            <a:r>
              <a:rPr lang="en"/>
              <a:t>Alternative</a:t>
            </a:r>
            <a:endParaRPr/>
          </a:p>
          <a:p>
            <a:pPr indent="-334327" lvl="0" marL="457200" rtl="0" algn="l">
              <a:spcBef>
                <a:spcPts val="0"/>
              </a:spcBef>
              <a:spcAft>
                <a:spcPts val="0"/>
              </a:spcAft>
              <a:buSzPct val="100000"/>
              <a:buChar char="●"/>
            </a:pPr>
            <a:r>
              <a:rPr lang="en"/>
              <a:t>Summary output</a:t>
            </a:r>
            <a:endParaRPr/>
          </a:p>
        </p:txBody>
      </p:sp>
      <p:pic>
        <p:nvPicPr>
          <p:cNvPr id="98" name="Google Shape;98;p19"/>
          <p:cNvPicPr preferRelativeResize="0"/>
          <p:nvPr/>
        </p:nvPicPr>
        <p:blipFill rotWithShape="1">
          <a:blip r:embed="rId3">
            <a:alphaModFix/>
          </a:blip>
          <a:srcRect b="0" l="0" r="9181" t="0"/>
          <a:stretch/>
        </p:blipFill>
        <p:spPr>
          <a:xfrm>
            <a:off x="3832125" y="781475"/>
            <a:ext cx="5282476" cy="3698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3: AOV</a:t>
            </a:r>
            <a:endParaRPr/>
          </a:p>
        </p:txBody>
      </p:sp>
      <p:sp>
        <p:nvSpPr>
          <p:cNvPr id="104" name="Google Shape;104;p20"/>
          <p:cNvSpPr txBox="1"/>
          <p:nvPr>
            <p:ph idx="1" type="body"/>
          </p:nvPr>
        </p:nvSpPr>
        <p:spPr>
          <a:xfrm>
            <a:off x="311700" y="1152475"/>
            <a:ext cx="4410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a:t>
            </a:r>
            <a:r>
              <a:rPr lang="en"/>
              <a:t> that fits an ANOVA model on the specified formula</a:t>
            </a:r>
            <a:endParaRPr/>
          </a:p>
          <a:p>
            <a:pPr indent="-342900" lvl="0" marL="457200" rtl="0" algn="l">
              <a:spcBef>
                <a:spcPts val="1200"/>
              </a:spcBef>
              <a:spcAft>
                <a:spcPts val="0"/>
              </a:spcAft>
              <a:buSzPts val="1800"/>
              <a:buChar char="●"/>
            </a:pPr>
            <a:r>
              <a:rPr lang="en"/>
              <a:t>Contains methods that return </a:t>
            </a:r>
            <a:endParaRPr/>
          </a:p>
          <a:p>
            <a:pPr indent="-317500" lvl="1" marL="914400" rtl="0" algn="l">
              <a:spcBef>
                <a:spcPts val="0"/>
              </a:spcBef>
              <a:spcAft>
                <a:spcPts val="0"/>
              </a:spcAft>
              <a:buSzPts val="1400"/>
              <a:buChar char="○"/>
            </a:pPr>
            <a:r>
              <a:rPr lang="en"/>
              <a:t>Sum of squares</a:t>
            </a:r>
            <a:endParaRPr/>
          </a:p>
          <a:p>
            <a:pPr indent="-317500" lvl="1" marL="914400" rtl="0" algn="l">
              <a:spcBef>
                <a:spcPts val="0"/>
              </a:spcBef>
              <a:spcAft>
                <a:spcPts val="0"/>
              </a:spcAft>
              <a:buSzPts val="1400"/>
              <a:buChar char="○"/>
            </a:pPr>
            <a:r>
              <a:rPr lang="en"/>
              <a:t>Residuals</a:t>
            </a:r>
            <a:endParaRPr/>
          </a:p>
          <a:p>
            <a:pPr indent="-317500" lvl="1" marL="914400" rtl="0" algn="l">
              <a:spcBef>
                <a:spcPts val="0"/>
              </a:spcBef>
              <a:spcAft>
                <a:spcPts val="0"/>
              </a:spcAft>
              <a:buSzPts val="1400"/>
              <a:buChar char="○"/>
            </a:pPr>
            <a:r>
              <a:rPr lang="en"/>
              <a:t>Degrees of freedom</a:t>
            </a:r>
            <a:endParaRPr/>
          </a:p>
          <a:p>
            <a:pPr indent="-317500" lvl="1" marL="914400" rtl="0" algn="l">
              <a:spcBef>
                <a:spcPts val="0"/>
              </a:spcBef>
              <a:spcAft>
                <a:spcPts val="0"/>
              </a:spcAft>
              <a:buSzPts val="1400"/>
              <a:buChar char="○"/>
            </a:pPr>
            <a:r>
              <a:rPr lang="en"/>
              <a:t>Residual standard error</a:t>
            </a:r>
            <a:endParaRPr/>
          </a:p>
          <a:p>
            <a:pPr indent="-317500" lvl="1" marL="914400" rtl="0" algn="l">
              <a:spcBef>
                <a:spcPts val="0"/>
              </a:spcBef>
              <a:spcAft>
                <a:spcPts val="0"/>
              </a:spcAft>
              <a:buSzPts val="1400"/>
              <a:buChar char="○"/>
            </a:pPr>
            <a:r>
              <a:rPr lang="en"/>
              <a:t>R model object</a:t>
            </a:r>
            <a:endParaRPr/>
          </a:p>
          <a:p>
            <a:pPr indent="-317500" lvl="1" marL="914400" rtl="0" algn="l">
              <a:spcBef>
                <a:spcPts val="0"/>
              </a:spcBef>
              <a:spcAft>
                <a:spcPts val="0"/>
              </a:spcAft>
              <a:buSzPts val="1400"/>
              <a:buChar char="○"/>
            </a:pPr>
            <a:r>
              <a:rPr lang="en"/>
              <a:t>Summary output</a:t>
            </a:r>
            <a:endParaRPr/>
          </a:p>
        </p:txBody>
      </p:sp>
      <p:pic>
        <p:nvPicPr>
          <p:cNvPr id="105" name="Google Shape;105;p20"/>
          <p:cNvPicPr preferRelativeResize="0"/>
          <p:nvPr/>
        </p:nvPicPr>
        <p:blipFill>
          <a:blip r:embed="rId3">
            <a:alphaModFix/>
          </a:blip>
          <a:stretch>
            <a:fillRect/>
          </a:stretch>
        </p:blipFill>
        <p:spPr>
          <a:xfrm>
            <a:off x="5152850" y="445025"/>
            <a:ext cx="3679451" cy="3340474"/>
          </a:xfrm>
          <a:prstGeom prst="rect">
            <a:avLst/>
          </a:prstGeom>
          <a:noFill/>
          <a:ln>
            <a:noFill/>
          </a:ln>
        </p:spPr>
      </p:pic>
      <p:pic>
        <p:nvPicPr>
          <p:cNvPr id="106" name="Google Shape;106;p20"/>
          <p:cNvPicPr preferRelativeResize="0"/>
          <p:nvPr/>
        </p:nvPicPr>
        <p:blipFill>
          <a:blip r:embed="rId4">
            <a:alphaModFix/>
          </a:blip>
          <a:stretch>
            <a:fillRect/>
          </a:stretch>
        </p:blipFill>
        <p:spPr>
          <a:xfrm>
            <a:off x="5795137" y="3927875"/>
            <a:ext cx="3037175" cy="104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Structure and Continuous Integration</a:t>
            </a:r>
            <a:endParaRPr/>
          </a:p>
        </p:txBody>
      </p:sp>
      <p:pic>
        <p:nvPicPr>
          <p:cNvPr id="112" name="Google Shape;112;p21"/>
          <p:cNvPicPr preferRelativeResize="0"/>
          <p:nvPr/>
        </p:nvPicPr>
        <p:blipFill>
          <a:blip r:embed="rId3">
            <a:alphaModFix/>
          </a:blip>
          <a:stretch>
            <a:fillRect/>
          </a:stretch>
        </p:blipFill>
        <p:spPr>
          <a:xfrm>
            <a:off x="3579475" y="1417925"/>
            <a:ext cx="3957024" cy="1871425"/>
          </a:xfrm>
          <a:prstGeom prst="rect">
            <a:avLst/>
          </a:prstGeom>
          <a:noFill/>
          <a:ln>
            <a:noFill/>
          </a:ln>
        </p:spPr>
      </p:pic>
      <p:sp>
        <p:nvSpPr>
          <p:cNvPr id="113" name="Google Shape;113;p21"/>
          <p:cNvSpPr txBox="1"/>
          <p:nvPr/>
        </p:nvSpPr>
        <p:spPr>
          <a:xfrm>
            <a:off x="311700" y="1017725"/>
            <a:ext cx="27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Project Structure:</a:t>
            </a:r>
            <a:endParaRPr>
              <a:solidFill>
                <a:schemeClr val="dk1"/>
              </a:solidFill>
              <a:latin typeface="Average"/>
              <a:ea typeface="Average"/>
              <a:cs typeface="Average"/>
              <a:sym typeface="Average"/>
            </a:endParaRPr>
          </a:p>
        </p:txBody>
      </p:sp>
      <p:sp>
        <p:nvSpPr>
          <p:cNvPr id="114" name="Google Shape;114;p21"/>
          <p:cNvSpPr txBox="1"/>
          <p:nvPr/>
        </p:nvSpPr>
        <p:spPr>
          <a:xfrm>
            <a:off x="3479350" y="1041550"/>
            <a:ext cx="27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CI via Travis CI:</a:t>
            </a:r>
            <a:endParaRPr>
              <a:solidFill>
                <a:schemeClr val="dk1"/>
              </a:solidFill>
              <a:latin typeface="Average"/>
              <a:ea typeface="Average"/>
              <a:cs typeface="Average"/>
              <a:sym typeface="Average"/>
            </a:endParaRPr>
          </a:p>
        </p:txBody>
      </p:sp>
      <p:sp>
        <p:nvSpPr>
          <p:cNvPr id="115" name="Google Shape;115;p21"/>
          <p:cNvSpPr txBox="1"/>
          <p:nvPr/>
        </p:nvSpPr>
        <p:spPr>
          <a:xfrm>
            <a:off x="3479350" y="3341600"/>
            <a:ext cx="27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Test Coverage:</a:t>
            </a:r>
            <a:endParaRPr>
              <a:solidFill>
                <a:schemeClr val="dk1"/>
              </a:solidFill>
              <a:latin typeface="Average"/>
              <a:ea typeface="Average"/>
              <a:cs typeface="Average"/>
              <a:sym typeface="Average"/>
            </a:endParaRPr>
          </a:p>
        </p:txBody>
      </p:sp>
      <p:pic>
        <p:nvPicPr>
          <p:cNvPr id="116" name="Google Shape;116;p21"/>
          <p:cNvPicPr preferRelativeResize="0"/>
          <p:nvPr/>
        </p:nvPicPr>
        <p:blipFill>
          <a:blip r:embed="rId4">
            <a:alphaModFix/>
          </a:blip>
          <a:stretch>
            <a:fillRect/>
          </a:stretch>
        </p:blipFill>
        <p:spPr>
          <a:xfrm>
            <a:off x="3579475" y="3689550"/>
            <a:ext cx="5077249" cy="1313300"/>
          </a:xfrm>
          <a:prstGeom prst="rect">
            <a:avLst/>
          </a:prstGeom>
          <a:noFill/>
          <a:ln>
            <a:noFill/>
          </a:ln>
        </p:spPr>
      </p:pic>
      <p:pic>
        <p:nvPicPr>
          <p:cNvPr id="117" name="Google Shape;117;p21"/>
          <p:cNvPicPr preferRelativeResize="0"/>
          <p:nvPr/>
        </p:nvPicPr>
        <p:blipFill>
          <a:blip r:embed="rId5">
            <a:alphaModFix/>
          </a:blip>
          <a:stretch>
            <a:fillRect/>
          </a:stretch>
        </p:blipFill>
        <p:spPr>
          <a:xfrm>
            <a:off x="414575" y="1417925"/>
            <a:ext cx="2427446" cy="3420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