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6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Arsenal" panose="020B0604020202020204" charset="0"/>
      <p:regular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Radley" panose="020B0604020202020204" charset="0"/>
      <p:regular r:id="rId19"/>
    </p:embeddedFont>
    <p:embeddedFont>
      <p:font typeface="Source Code Pro" panose="020B0509030403020204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c57d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716c57d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6c57d0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716c57d0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c57d09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716c57d09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16c57d09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716c57d09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4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7937"/>
            <a:ext cx="9144000" cy="7431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4">
            <a:alphaModFix/>
          </a:blip>
          <a:srcRect b="24766"/>
          <a:stretch/>
        </p:blipFill>
        <p:spPr>
          <a:xfrm>
            <a:off x="7591425" y="276225"/>
            <a:ext cx="1196974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150" y="292100"/>
            <a:ext cx="85218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150" y="1228725"/>
            <a:ext cx="8521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12737" y="304800"/>
            <a:ext cx="4076700" cy="45339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By Rogeshwaran</a:t>
            </a:r>
            <a:endParaRPr dirty="0"/>
          </a:p>
        </p:txBody>
      </p:sp>
      <p:sp>
        <p:nvSpPr>
          <p:cNvPr id="65" name="Google Shape;65;p15"/>
          <p:cNvSpPr txBox="1"/>
          <p:nvPr/>
        </p:nvSpPr>
        <p:spPr>
          <a:xfrm>
            <a:off x="541825" y="1376350"/>
            <a:ext cx="3847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None/>
            </a:pPr>
            <a:r>
              <a:rPr lang="en" sz="1900" b="1" dirty="0">
                <a:latin typeface="Montserrat"/>
                <a:ea typeface="Montserrat"/>
                <a:cs typeface="Montserrat"/>
                <a:sym typeface="Montserrat"/>
              </a:rPr>
              <a:t>Business Analyst Career Program - Capstone Project</a:t>
            </a:r>
            <a:endParaRPr sz="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2737" y="1528762"/>
            <a:ext cx="55500" cy="758700"/>
          </a:xfrm>
          <a:prstGeom prst="rect">
            <a:avLst/>
          </a:prstGeom>
          <a:solidFill>
            <a:srgbClr val="04A5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79" y="1376350"/>
            <a:ext cx="3018901" cy="30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1923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Endnotes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311700" y="993350"/>
            <a:ext cx="571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Reference Links:-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Insert related links for Excel file, PowerBI file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2006301" y="2792857"/>
            <a:ext cx="3814647" cy="3914283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509660" y="979361"/>
            <a:ext cx="700243" cy="3926173"/>
            <a:chOff x="0" y="0"/>
            <a:chExt cx="368852" cy="20681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2068107"/>
            </a:xfrm>
            <a:custGeom>
              <a:avLst/>
              <a:gdLst/>
              <a:ahLst/>
              <a:cxnLst/>
              <a:rect l="l" t="t" r="r" b="b"/>
              <a:pathLst>
                <a:path w="368852" h="2068107">
                  <a:moveTo>
                    <a:pt x="0" y="0"/>
                  </a:moveTo>
                  <a:lnTo>
                    <a:pt x="368852" y="0"/>
                  </a:lnTo>
                  <a:lnTo>
                    <a:pt x="368852" y="2068107"/>
                  </a:lnTo>
                  <a:lnTo>
                    <a:pt x="0" y="206810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2087157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430"/>
                </a:lnSpc>
              </a:pPr>
              <a:endParaRPr sz="7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509660" y="144309"/>
            <a:ext cx="3708471" cy="797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1"/>
              </a:lnSpc>
            </a:pPr>
            <a:r>
              <a:rPr lang="en-US" sz="4928" spc="-99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6121744" y="-502653"/>
            <a:ext cx="5374732" cy="1343683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625477" y="1172962"/>
            <a:ext cx="468610" cy="312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3"/>
              </a:lnSpc>
            </a:pPr>
            <a:r>
              <a:rPr lang="en-US" sz="2136" dirty="0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15677" y="1608659"/>
            <a:ext cx="468610" cy="312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3"/>
              </a:lnSpc>
            </a:pPr>
            <a:r>
              <a:rPr lang="en-US" sz="2136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25477" y="2054052"/>
            <a:ext cx="468610" cy="312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3"/>
              </a:lnSpc>
            </a:pPr>
            <a:r>
              <a:rPr lang="en-US" sz="2136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25477" y="2514560"/>
            <a:ext cx="468610" cy="312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3"/>
              </a:lnSpc>
            </a:pPr>
            <a:r>
              <a:rPr lang="en-US" sz="2136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25477" y="2947937"/>
            <a:ext cx="468610" cy="312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3"/>
              </a:lnSpc>
            </a:pPr>
            <a:r>
              <a:rPr lang="en-US" sz="2136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615677" y="3376266"/>
            <a:ext cx="468610" cy="312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3"/>
              </a:lnSpc>
            </a:pPr>
            <a:r>
              <a:rPr lang="en-US" sz="2136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625477" y="3804881"/>
            <a:ext cx="468610" cy="312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3"/>
              </a:lnSpc>
            </a:pPr>
            <a:r>
              <a:rPr lang="en-US" sz="2136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328400" y="1214664"/>
            <a:ext cx="2895252" cy="20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42"/>
              </a:lnSpc>
            </a:pPr>
            <a:r>
              <a:rPr lang="en-US" sz="1262" dirty="0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About the project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322879" y="1656427"/>
            <a:ext cx="3038315" cy="20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42"/>
              </a:lnSpc>
            </a:pPr>
            <a:r>
              <a:rPr lang="en-US" sz="1262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Data-set Summary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322879" y="2125790"/>
            <a:ext cx="2895252" cy="20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42"/>
              </a:lnSpc>
              <a:spcBef>
                <a:spcPct val="0"/>
              </a:spcBef>
            </a:pPr>
            <a:r>
              <a:rPr lang="en-US" sz="1262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Statistical Test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303715" y="2552700"/>
            <a:ext cx="3038315" cy="20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42"/>
              </a:lnSpc>
              <a:spcBef>
                <a:spcPct val="0"/>
              </a:spcBef>
            </a:pPr>
            <a:r>
              <a:rPr lang="en-US" sz="1262" dirty="0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Data cleaning and Excel chart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303715" y="2995705"/>
            <a:ext cx="3038315" cy="20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42"/>
              </a:lnSpc>
              <a:spcBef>
                <a:spcPct val="0"/>
              </a:spcBef>
            </a:pPr>
            <a:r>
              <a:rPr lang="en-US" sz="1262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Inserting Data into SQL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303715" y="3424034"/>
            <a:ext cx="2895252" cy="20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42"/>
              </a:lnSpc>
              <a:spcBef>
                <a:spcPct val="0"/>
              </a:spcBef>
            </a:pPr>
            <a:r>
              <a:rPr lang="en-US" sz="1262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Importing data from SQL to Power BI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303715" y="3866650"/>
            <a:ext cx="3038315" cy="20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42"/>
              </a:lnSpc>
              <a:spcBef>
                <a:spcPct val="0"/>
              </a:spcBef>
            </a:pPr>
            <a:r>
              <a:rPr lang="en-US" sz="1262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Power BI Dashboard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15677" y="4233496"/>
            <a:ext cx="468610" cy="312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3"/>
              </a:lnSpc>
            </a:pPr>
            <a:r>
              <a:rPr lang="en-US" sz="2136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08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322879" y="4281264"/>
            <a:ext cx="3038315" cy="20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42"/>
              </a:lnSpc>
              <a:spcBef>
                <a:spcPct val="0"/>
              </a:spcBef>
            </a:pPr>
            <a:r>
              <a:rPr lang="en-US" sz="1262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Insights and Questions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615677" y="4581694"/>
            <a:ext cx="468610" cy="312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3"/>
              </a:lnSpc>
            </a:pPr>
            <a:r>
              <a:rPr lang="en-US" sz="2136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09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303715" y="4635847"/>
            <a:ext cx="3038315" cy="20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42"/>
              </a:lnSpc>
              <a:spcBef>
                <a:spcPct val="0"/>
              </a:spcBef>
            </a:pPr>
            <a:r>
              <a:rPr lang="en-US" sz="1262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ts val="1742"/>
              </a:lnSpc>
            </a:pPr>
            <a:r>
              <a:rPr lang="en-US" sz="1800" b="1" dirty="0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About the project</a:t>
            </a: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65F23DC6-E3F2-18DA-5FB8-34707CB99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150" y="1228725"/>
            <a:ext cx="8647220" cy="1019461"/>
          </a:xfrm>
          <a:custGeom>
            <a:avLst/>
            <a:gdLst/>
            <a:ahLst/>
            <a:cxnLst/>
            <a:rect l="l" t="t" r="r" b="b"/>
            <a:pathLst>
              <a:path w="5033876" h="974841">
                <a:moveTo>
                  <a:pt x="0" y="0"/>
                </a:moveTo>
                <a:lnTo>
                  <a:pt x="5033876" y="0"/>
                </a:lnTo>
                <a:lnTo>
                  <a:pt x="5033876" y="974841"/>
                </a:lnTo>
                <a:lnTo>
                  <a:pt x="0" y="974841"/>
                </a:lnTo>
                <a:close/>
              </a:path>
            </a:pathLst>
          </a:custGeom>
          <a:solidFill>
            <a:srgbClr val="345C72"/>
          </a:solidFill>
        </p:spPr>
        <p:txBody>
          <a:bodyPr/>
          <a:lstStyle/>
          <a:p>
            <a:pPr marL="114300" indent="0">
              <a:buNone/>
            </a:pPr>
            <a:r>
              <a:rPr lang="en-US" sz="1400" dirty="0">
                <a:solidFill>
                  <a:srgbClr val="FFFFFF"/>
                </a:solidFill>
                <a:latin typeface="Radley"/>
                <a:ea typeface="Radley"/>
                <a:cs typeface="Radley"/>
                <a:sym typeface="Radley"/>
              </a:rPr>
              <a:t>In this project, we will explore the various tools used in business analysis and gain a thorough understanding of the dataset provided by working with various tools to derive insights from the data.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7B55FC-FD1A-052D-4654-1F5AD12D78A5}"/>
              </a:ext>
            </a:extLst>
          </p:cNvPr>
          <p:cNvSpPr txBox="1"/>
          <p:nvPr/>
        </p:nvSpPr>
        <p:spPr>
          <a:xfrm>
            <a:off x="466963" y="2667572"/>
            <a:ext cx="8365337" cy="107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13761AA-A92B-9086-798D-42FA9F8141A3}"/>
              </a:ext>
            </a:extLst>
          </p:cNvPr>
          <p:cNvSpPr txBox="1">
            <a:spLocks/>
          </p:cNvSpPr>
          <p:nvPr/>
        </p:nvSpPr>
        <p:spPr>
          <a:xfrm>
            <a:off x="311151" y="2571750"/>
            <a:ext cx="8647220" cy="1019461"/>
          </a:xfrm>
          <a:custGeom>
            <a:avLst/>
            <a:gdLst/>
            <a:ahLst/>
            <a:cxnLst/>
            <a:rect l="l" t="t" r="r" b="b"/>
            <a:pathLst>
              <a:path w="5033876" h="974841">
                <a:moveTo>
                  <a:pt x="0" y="0"/>
                </a:moveTo>
                <a:lnTo>
                  <a:pt x="5033876" y="0"/>
                </a:lnTo>
                <a:lnTo>
                  <a:pt x="5033876" y="974841"/>
                </a:lnTo>
                <a:lnTo>
                  <a:pt x="0" y="974841"/>
                </a:lnTo>
                <a:close/>
              </a:path>
            </a:pathLst>
          </a:custGeom>
          <a:solidFill>
            <a:srgbClr val="345C7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400" dirty="0">
                <a:solidFill>
                  <a:srgbClr val="FFFFFF"/>
                </a:solidFill>
                <a:latin typeface="Radley"/>
                <a:ea typeface="Radley"/>
                <a:cs typeface="Radley"/>
                <a:sym typeface="Radley"/>
              </a:rPr>
              <a:t>We will also learn to import data into various software like Excel, SQL, and Power BI, perform data cleaning, and create dashboards in Power BI.</a:t>
            </a:r>
          </a:p>
          <a:p>
            <a:pPr marL="114300" indent="0">
              <a:buFont typeface="Arial"/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sz="1800" b="1" dirty="0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Data-set Summary</a:t>
            </a:r>
            <a:br>
              <a:rPr lang="en-US" sz="1800" b="1" dirty="0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</a:br>
            <a:br>
              <a:rPr lang="en-US" sz="1800" b="1" dirty="0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</a:b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61908"/>
            <a:ext cx="8520600" cy="3079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This dataset covers two financial years (2013-2014) and provides a comprehensive understanding of the products sold in different countries, the segments they belong to, the manufacturing costs, the number of units sold, the discounts offered, and the shipping dates.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It also includes the cost of goods sold, gross sales in different countries, and the profit earned. This information helps us understand the company's year-on-year growth rate, identify products with high demand in specific countries, and analyze profits.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This allows us to prepare stock in advance for high-demand countries, and make necessary improvements to optimize growth and efficiency.</a:t>
            </a:r>
            <a:endParaRPr lang="en-IN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1800" b="1" dirty="0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Statistical Test</a:t>
            </a:r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3C8B59ED-7B57-8084-0671-3C670F343458}"/>
              </a:ext>
            </a:extLst>
          </p:cNvPr>
          <p:cNvSpPr/>
          <p:nvPr/>
        </p:nvSpPr>
        <p:spPr>
          <a:xfrm>
            <a:off x="1569889" y="1127318"/>
            <a:ext cx="5367176" cy="2784664"/>
          </a:xfrm>
          <a:custGeom>
            <a:avLst/>
            <a:gdLst/>
            <a:ahLst/>
            <a:cxnLst/>
            <a:rect l="l" t="t" r="r" b="b"/>
            <a:pathLst>
              <a:path w="13344625" h="5765124">
                <a:moveTo>
                  <a:pt x="0" y="0"/>
                </a:moveTo>
                <a:lnTo>
                  <a:pt x="13344624" y="0"/>
                </a:lnTo>
                <a:lnTo>
                  <a:pt x="13344624" y="5765124"/>
                </a:lnTo>
                <a:lnTo>
                  <a:pt x="0" y="57651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7" t="-310" r="-57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the relevant screenshots verifying that the data is successfully inserted into a SQL DB. Run a basic Queries on Data.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Import the Data from the SQL Database into PowerBI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the relevant screenshots verifying that the data is successfully inserted into PowerBI and do the required data cleaning or creation of measured for data analysis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311700" y="968725"/>
            <a:ext cx="659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/>
              <a:t>(This is a dummy “about us” section)</a:t>
            </a:r>
            <a:endParaRPr sz="1100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Interactive Dashboard by using visualization tools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the relevant screenshots of the Dashboard made using Visualization tools such as PowerBi , Make a beautiful Dashboard that shows visually appealing graphs and data analysis.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311700" y="968725"/>
            <a:ext cx="659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/>
              <a:t>(This is a dummy “about us” section)</a:t>
            </a:r>
            <a:endParaRPr sz="1100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Inferences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Submit your conclusion and Inferences on Data after doing statistical and Graphical analysis using Excel and Visualization tools (PowerBI).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311700" y="968725"/>
            <a:ext cx="659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/>
              <a:t>(This is a dummy “about us” section)</a:t>
            </a:r>
            <a:endParaRPr sz="110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407</Words>
  <Application>Microsoft Office PowerPoint</Application>
  <PresentationFormat>On-screen Show (16:9)</PresentationFormat>
  <Paragraphs>66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Source Code Pro</vt:lpstr>
      <vt:lpstr>Radley</vt:lpstr>
      <vt:lpstr>Montserrat</vt:lpstr>
      <vt:lpstr>Arsenal</vt:lpstr>
      <vt:lpstr>Simple Light</vt:lpstr>
      <vt:lpstr>3_Beach Day</vt:lpstr>
      <vt:lpstr>PowerPoint Presentation</vt:lpstr>
      <vt:lpstr>PowerPoint Presentation</vt:lpstr>
      <vt:lpstr>About the project</vt:lpstr>
      <vt:lpstr>Data-set Summary  </vt:lpstr>
      <vt:lpstr>Statistical Test</vt:lpstr>
      <vt:lpstr>Insert the given data into the SQL server</vt:lpstr>
      <vt:lpstr>Import the Data from the SQL Database into PowerBI</vt:lpstr>
      <vt:lpstr>Interactive Dashboard by using visualization tools</vt:lpstr>
      <vt:lpstr>Conclusion and Inferences</vt:lpstr>
      <vt:lpstr>Endnotes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Rogeshwaran S</dc:creator>
  <cp:lastModifiedBy>Rogeshwaran S</cp:lastModifiedBy>
  <cp:revision>4</cp:revision>
  <dcterms:modified xsi:type="dcterms:W3CDTF">2024-12-21T11:30:21Z</dcterms:modified>
</cp:coreProperties>
</file>