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0" r:id="rId6"/>
    <p:sldId id="279" r:id="rId7"/>
    <p:sldId id="281" r:id="rId8"/>
    <p:sldId id="293" r:id="rId9"/>
    <p:sldId id="292" r:id="rId10"/>
    <p:sldId id="284" r:id="rId11"/>
    <p:sldId id="295" r:id="rId12"/>
    <p:sldId id="294" r:id="rId13"/>
    <p:sldId id="282" r:id="rId14"/>
    <p:sldId id="287" r:id="rId15"/>
    <p:sldId id="289" r:id="rId16"/>
    <p:sldId id="296" r:id="rId17"/>
    <p:sldId id="288" r:id="rId18"/>
    <p:sldId id="290" r:id="rId19"/>
    <p:sldId id="283" r:id="rId20"/>
    <p:sldId id="291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E032B-04D4-4BA7-82CC-9F57D00B5530}" v="60" dt="2024-03-05T14:12:4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 varScale="1">
        <p:scale>
          <a:sx n="98" d="100"/>
          <a:sy n="98" d="100"/>
        </p:scale>
        <p:origin x="462" y="9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6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6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1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FA81B-0C9E-000E-4E98-505154CC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61130-328D-F6C0-18D0-0ADA45EC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28BB6-5974-3F1B-48F7-D2552E02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75F32-C491-1B0F-7701-63EBD9B98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Micro-frontends - </a:t>
            </a:r>
            <a:r>
              <a:rPr lang="en-US" dirty="0" err="1">
                <a:solidFill>
                  <a:schemeClr val="bg1"/>
                </a:solidFill>
              </a:rPr>
              <a:t>Devconf</a:t>
            </a:r>
            <a:r>
              <a:rPr lang="en-US" dirty="0">
                <a:solidFill>
                  <a:schemeClr val="bg1"/>
                </a:solidFill>
              </a:rPr>
              <a:t> 2024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Micro-frontends - </a:t>
            </a:r>
            <a:r>
              <a:rPr lang="en-US" dirty="0" err="1"/>
              <a:t>Devconf</a:t>
            </a:r>
            <a:r>
              <a:rPr lang="en-US" dirty="0"/>
              <a:t> 2024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ando/tail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grwijnands509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gierWijnands" TargetMode="External"/><Relationship Id="rId4" Type="http://schemas.openxmlformats.org/officeDocument/2006/relationships/hyperlink" Target="https://nl.linkedin.com/in/rogier-wijnands-6668a71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7500" dirty="0"/>
              <a:t>Micro-frontends: </a:t>
            </a:r>
            <a:r>
              <a:rPr lang="en-US" sz="7500" dirty="0" err="1"/>
              <a:t>klein</a:t>
            </a:r>
            <a:r>
              <a:rPr lang="en-US" sz="7500" dirty="0"/>
              <a:t> in </a:t>
            </a:r>
            <a:r>
              <a:rPr lang="en-US" sz="7500" dirty="0" err="1"/>
              <a:t>formaat</a:t>
            </a:r>
            <a:r>
              <a:rPr lang="en-US" sz="7500" dirty="0"/>
              <a:t>, </a:t>
            </a:r>
            <a:r>
              <a:rPr lang="en-US" sz="7500" dirty="0" err="1"/>
              <a:t>groot</a:t>
            </a:r>
            <a:r>
              <a:rPr lang="en-US" sz="7500" dirty="0"/>
              <a:t> in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cs typeface="+mn-cs"/>
              </a:rPr>
              <a:t>Rogier Wijnands</a:t>
            </a:r>
            <a:br>
              <a:rPr lang="en-US" sz="3600" dirty="0">
                <a:cs typeface="+mn-cs"/>
              </a:rPr>
            </a:br>
            <a:r>
              <a:rPr lang="en-US" sz="3600" dirty="0" err="1">
                <a:cs typeface="+mn-cs"/>
              </a:rPr>
              <a:t>devConf</a:t>
            </a:r>
            <a:r>
              <a:rPr lang="en-US" sz="3600" dirty="0">
                <a:cs typeface="+mn-cs"/>
              </a:rPr>
              <a:t> 2024 🎉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Case studies 🧳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Micro-frontends in de praktijk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583FE-B306-07EB-250E-9729557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Spotify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522FDD-ED25-AE92-69CE-D1A8DA8B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4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 Frontend; Spotify Web UI">
            <a:extLst>
              <a:ext uri="{FF2B5EF4-FFF2-40B4-BE49-F238E27FC236}">
                <a16:creationId xmlns:a16="http://schemas.microsoft.com/office/drawing/2014/main" id="{51112E7E-F096-6074-954D-C58B34559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 b="-1"/>
          <a:stretch/>
        </p:blipFill>
        <p:spPr bwMode="auto">
          <a:xfrm>
            <a:off x="1519162" y="1458685"/>
            <a:ext cx="9153675" cy="51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2">
            <a:extLst>
              <a:ext uri="{FF2B5EF4-FFF2-40B4-BE49-F238E27FC236}">
                <a16:creationId xmlns:a16="http://schemas.microsoft.com/office/drawing/2014/main" id="{07F0AAEC-9371-5310-B8E0-8D793FDE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iframe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integratie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8F2C8-74F5-92FA-49D3-A23B6AE53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B0EF5AF-EBC4-BA2D-DC7F-7BDAD79F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0290"/>
            <a:ext cx="10905066" cy="3477420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E56AC4A3-8F9F-C2A6-E0B5-DCD4C0AB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55307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Spotify dev comment:</a:t>
            </a:r>
          </a:p>
        </p:txBody>
      </p:sp>
    </p:spTree>
    <p:extLst>
      <p:ext uri="{BB962C8B-B14F-4D97-AF65-F5344CB8AC3E}">
        <p14:creationId xmlns:p14="http://schemas.microsoft.com/office/powerpoint/2010/main" val="6293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4DC8A-9A3C-3323-B78A-F86893819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A721C-49EF-D6A3-B13F-998DFA7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/>
              <a:t>Zalando</a:t>
            </a:r>
            <a:endParaRPr lang="en-US" sz="880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FE51D-5711-2A19-8CE8-3D777475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2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60B5E-795C-13F1-E6E4-6BF13C63B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F715C9-A5FD-8DB3-5D84-0941D31D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969764"/>
            <a:ext cx="9893122" cy="2918471"/>
          </a:xfrm>
          <a:prstGeom prst="rect">
            <a:avLst/>
          </a:prstGeom>
        </p:spPr>
      </p:pic>
      <p:sp>
        <p:nvSpPr>
          <p:cNvPr id="4" name="Title 22">
            <a:extLst>
              <a:ext uri="{FF2B5EF4-FFF2-40B4-BE49-F238E27FC236}">
                <a16:creationId xmlns:a16="http://schemas.microsoft.com/office/drawing/2014/main" id="{9EC33DE5-81B4-8384-6CE8-E2F89AA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458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server-side composition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243E7A7-35CC-F1A4-E8A7-1F891E4170FC}"/>
              </a:ext>
            </a:extLst>
          </p:cNvPr>
          <p:cNvSpPr txBox="1"/>
          <p:nvPr/>
        </p:nvSpPr>
        <p:spPr>
          <a:xfrm>
            <a:off x="1663430" y="5058383"/>
            <a:ext cx="88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https://github.com/zalando/tailor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22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500"/>
              <a:t>Implementatie 👨‍💻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Code demo (</a:t>
            </a:r>
            <a:r>
              <a:rPr lang="en-US" sz="3600" dirty="0" err="1">
                <a:solidFill>
                  <a:schemeClr val="tx1"/>
                </a:solidFill>
              </a:rPr>
              <a:t>voor</a:t>
            </a:r>
            <a:r>
              <a:rPr lang="en-US" sz="3600" dirty="0">
                <a:solidFill>
                  <a:schemeClr val="tx1"/>
                </a:solidFill>
              </a:rPr>
              <a:t> de nerds)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DC95-9579-821B-BECC-8CEDE1F4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1C92-F0B4-D350-8E5D-8DFD79A3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Implementatie</a:t>
            </a:r>
            <a:r>
              <a:rPr lang="en-US" sz="48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methodes</a:t>
            </a:r>
            <a:endParaRPr lang="en-US" sz="48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79A7B726-1F61-EDBD-A5C6-EB01CC59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Iframe</a:t>
            </a:r>
            <a:r>
              <a:rPr lang="en-US" dirty="0">
                <a:solidFill>
                  <a:schemeClr val="tx1"/>
                </a:solidFill>
              </a:rPr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(Server-side)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Build-time integration (NPM packages)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Webpack Module Federation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2543D69-295B-C390-058D-72453310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4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0616" y="627016"/>
            <a:ext cx="4399005" cy="5590903"/>
          </a:xfrm>
        </p:spPr>
        <p:txBody>
          <a:bodyPr/>
          <a:lstStyle/>
          <a:p>
            <a:r>
              <a:rPr lang="en-US" dirty="0"/>
              <a:t>Rogier Wijnands</a:t>
            </a:r>
            <a:br>
              <a:rPr lang="en-US" dirty="0"/>
            </a:br>
            <a:br>
              <a:rPr lang="en-US" dirty="0"/>
            </a:br>
            <a:r>
              <a:rPr lang="nl-NL" sz="1800" dirty="0"/>
              <a:t>📧 </a:t>
            </a:r>
            <a:r>
              <a:rPr lang="nl-NL" sz="1800" dirty="0">
                <a:hlinkClick r:id="rId3"/>
              </a:rPr>
              <a:t>rgrwijnands509@gmail.com</a:t>
            </a:r>
            <a:r>
              <a:rPr lang="nl-NL" sz="1800" dirty="0"/>
              <a:t> 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👦🏻 </a:t>
            </a:r>
            <a:r>
              <a:rPr lang="nl-NL" sz="1800" dirty="0">
                <a:hlinkClick r:id="rId4"/>
              </a:rPr>
              <a:t>https://nl.linkedin.com/in/rogier-wijnands-6668a7144</a:t>
            </a:r>
            <a:br>
              <a:rPr lang="nl-NL" sz="1800" dirty="0"/>
            </a:br>
            <a:br>
              <a:rPr lang="nl-NL" sz="1800" dirty="0"/>
            </a:br>
            <a:r>
              <a:rPr lang="nl-NL" sz="1800" dirty="0"/>
              <a:t>👨🏻‍💻 </a:t>
            </a:r>
            <a:r>
              <a:rPr lang="nl-NL" sz="1800" dirty="0">
                <a:hlinkClick r:id="rId5"/>
              </a:rPr>
              <a:t>https://github.com/RogierWijnands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Introductie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Rogier Wijnands, software developer bij APG 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Wtf zijn micro-frontends? 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Thanks Google + ChatGPT 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Luister en huiver 👂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547" y="643467"/>
            <a:ext cx="593428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Wat </a:t>
            </a:r>
            <a:r>
              <a:rPr lang="en-US" dirty="0" err="1">
                <a:solidFill>
                  <a:schemeClr val="tx1"/>
                </a:solidFill>
              </a:rPr>
              <a:t>zijn</a:t>
            </a:r>
            <a:r>
              <a:rPr lang="en-US" dirty="0">
                <a:solidFill>
                  <a:schemeClr val="tx1"/>
                </a:solidFill>
              </a:rPr>
              <a:t> MFE’s? 🤔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Waarom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niet</a:t>
            </a:r>
            <a:r>
              <a:rPr lang="en-US" dirty="0">
                <a:solidFill>
                  <a:schemeClr val="tx1"/>
                </a:solidFill>
              </a:rPr>
              <a:t>)? </a:t>
            </a:r>
            <a:r>
              <a:rPr lang="nl-NL" dirty="0">
                <a:solidFill>
                  <a:schemeClr val="tx1"/>
                </a:solidFill>
              </a:rPr>
              <a:t>☯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Case studies 🧳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Implementatie</a:t>
            </a:r>
            <a:r>
              <a:rPr lang="en-US" dirty="0">
                <a:solidFill>
                  <a:schemeClr val="tx1"/>
                </a:solidFill>
              </a:rPr>
              <a:t> 👨‍💻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983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Micro-frontends - Devconf 2024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solidFill>
                  <a:schemeClr val="tx1"/>
                </a:solidFill>
              </a:rPr>
              <a:t>Wat </a:t>
            </a:r>
            <a:r>
              <a:rPr lang="en-US" sz="8800" dirty="0" err="1">
                <a:solidFill>
                  <a:schemeClr val="tx1"/>
                </a:solidFill>
              </a:rPr>
              <a:t>zijn</a:t>
            </a:r>
            <a:r>
              <a:rPr lang="en-US" sz="8800" dirty="0">
                <a:solidFill>
                  <a:schemeClr val="tx1"/>
                </a:solidFill>
              </a:rPr>
              <a:t> MFE’s? 🤔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MFE = micro-frontend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 smtClean="0"/>
              <a:pPr algn="l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D9244-9965-4BA7-1DF5-67967C21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E27CBDD7-6A01-4B3F-B16A-F50305427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0822 h 6858000"/>
              <a:gd name="connsiteX1" fmla="*/ 643467 w 12192000"/>
              <a:gd name="connsiteY1" fmla="*/ 6217178 h 6858000"/>
              <a:gd name="connsiteX2" fmla="*/ 11548533 w 12192000"/>
              <a:gd name="connsiteY2" fmla="*/ 6217178 h 6858000"/>
              <a:gd name="connsiteX3" fmla="*/ 11548533 w 12192000"/>
              <a:gd name="connsiteY3" fmla="*/ 64082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0822"/>
                </a:moveTo>
                <a:lnTo>
                  <a:pt x="643467" y="6217178"/>
                </a:lnTo>
                <a:lnTo>
                  <a:pt x="11548533" y="6217178"/>
                </a:lnTo>
                <a:lnTo>
                  <a:pt x="11548533" y="64082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4FA2707-D3BF-93CE-E76A-B41DCAF4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39" y="1240146"/>
            <a:ext cx="9893122" cy="437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03639A-48FA-1D1E-D6B0-D1691B6E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- </a:t>
            </a:r>
            <a:r>
              <a:rPr lang="en-US" sz="2200" b="0" i="0" dirty="0">
                <a:effectLst/>
              </a:rPr>
              <a:t>Frontend </a:t>
            </a:r>
            <a:r>
              <a:rPr lang="en-US" sz="2200" b="0" i="0" dirty="0" err="1">
                <a:effectLst/>
              </a:rPr>
              <a:t>opgedeeld</a:t>
            </a:r>
            <a:r>
              <a:rPr lang="en-US" sz="2200" b="0" i="0" dirty="0">
                <a:effectLst/>
              </a:rPr>
              <a:t> in </a:t>
            </a:r>
            <a:r>
              <a:rPr lang="en-US" sz="2200" b="0" i="0" dirty="0" err="1">
                <a:effectLst/>
              </a:rPr>
              <a:t>kleine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onafhankelijke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herbruikbare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componenten</a:t>
            </a:r>
            <a:r>
              <a:rPr lang="en-US" sz="2200" b="0" i="0" dirty="0">
                <a:effectLst/>
              </a:rPr>
              <a:t>. </a:t>
            </a:r>
            <a:br>
              <a:rPr lang="en-US" sz="2200" b="0" i="0" dirty="0">
                <a:effectLst/>
              </a:rPr>
            </a:b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- </a:t>
            </a:r>
            <a:r>
              <a:rPr lang="en-US" sz="2200" b="0" i="0" dirty="0" err="1">
                <a:effectLst/>
              </a:rPr>
              <a:t>Deze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componenten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oftewel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microfrontends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kunnen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afzonderlijk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worden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ontwikkeld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getest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gedeployed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onderhouden</a:t>
            </a:r>
            <a:r>
              <a:rPr lang="en-US" sz="2200" b="0" i="0" dirty="0">
                <a:effectLst/>
              </a:rPr>
              <a:t>. </a:t>
            </a:r>
            <a:br>
              <a:rPr lang="en-US" sz="2200" b="0" i="0" dirty="0">
                <a:effectLst/>
              </a:rPr>
            </a:b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- Elke </a:t>
            </a:r>
            <a:r>
              <a:rPr lang="en-US" sz="2200" b="0" i="0" dirty="0" err="1">
                <a:effectLst/>
              </a:rPr>
              <a:t>microfrontend</a:t>
            </a:r>
            <a:r>
              <a:rPr lang="en-US" sz="2200" b="0" i="0" dirty="0">
                <a:effectLst/>
              </a:rPr>
              <a:t> is </a:t>
            </a:r>
            <a:r>
              <a:rPr lang="en-US" sz="2200" b="0" i="0" dirty="0" err="1">
                <a:effectLst/>
              </a:rPr>
              <a:t>verantwoordelijk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voor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specifiek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deel</a:t>
            </a:r>
            <a:r>
              <a:rPr lang="en-US" sz="2200" b="0" i="0" dirty="0">
                <a:effectLst/>
              </a:rPr>
              <a:t> van de </a:t>
            </a:r>
            <a:r>
              <a:rPr lang="en-US" sz="2200" b="0" i="0" dirty="0" err="1">
                <a:effectLst/>
              </a:rPr>
              <a:t>gebruikersinterface</a:t>
            </a:r>
            <a:r>
              <a:rPr lang="en-US" sz="2200" b="0" i="0" dirty="0">
                <a:effectLst/>
              </a:rPr>
              <a:t> of </a:t>
            </a:r>
            <a:r>
              <a:rPr lang="en-US" sz="2200" b="0" i="0" dirty="0" err="1">
                <a:effectLst/>
              </a:rPr>
              <a:t>functionaliteit</a:t>
            </a:r>
            <a:r>
              <a:rPr lang="en-US" sz="2200" b="0" i="0" dirty="0">
                <a:effectLst/>
              </a:rPr>
              <a:t> van de </a:t>
            </a:r>
            <a:r>
              <a:rPr lang="en-US" sz="2200" b="0" i="0" dirty="0" err="1">
                <a:effectLst/>
              </a:rPr>
              <a:t>applicatie</a:t>
            </a:r>
            <a:r>
              <a:rPr lang="en-US" sz="2200" b="0" i="0" dirty="0">
                <a:effectLst/>
              </a:rPr>
              <a:t>.</a:t>
            </a:r>
            <a:endParaRPr lang="en-US" sz="22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F4B8705-43D2-81D7-892A-CF752BAF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l-NL" sz="8800" dirty="0"/>
              <a:t>Waarom (niet)?☯</a:t>
            </a:r>
            <a:endParaRPr lang="en-US" sz="880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593D767-CBED-4343-BF82-E91FA5BF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De waarde van micro-frontends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9737A-EEF5-A0AE-8062-218D1C120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55DB92-E25F-869B-873E-CDD78B79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err="1"/>
              <a:t>Waarom</a:t>
            </a:r>
            <a:r>
              <a:rPr lang="en-US" sz="2800" dirty="0"/>
              <a:t>?</a:t>
            </a:r>
            <a:br>
              <a:rPr lang="en-US" sz="2800" dirty="0"/>
            </a:br>
            <a:br>
              <a:rPr lang="en-US" sz="700" dirty="0"/>
            </a:br>
            <a:br>
              <a:rPr lang="en-US" sz="700" dirty="0"/>
            </a:br>
            <a:r>
              <a:rPr lang="nl-NL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Modulariteit</a:t>
            </a: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l-NL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microfrontends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laten teams toe om onafhankelijk aan specifieke delen van de applicatie te werken.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Technologische diversiteit: 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verschillende delen van de applicatie kunnen verschillende technologieën gebruiken.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Schaalbaarheid: 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teams kunnen afzonderlijke delen van de applicatie onafhankelijk schalen.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Herbruikbaarheid: 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componenten kunnen gemakkelijk worden gedeeld tussen verschillende delen van de applicatie.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Onafhankelijke implementatie en </a:t>
            </a:r>
            <a:r>
              <a:rPr lang="nl-NL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l-NL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microfrontends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kunnen afzonderlijk worden geïmplementeerd en </a:t>
            </a:r>
            <a:r>
              <a:rPr lang="nl-NL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gedeployed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A335A0-76AD-F300-A12F-DEA6AD5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44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40FD1-1FFF-5D0A-13E5-5280C1E7C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C85C6-C99F-5FFC-3A6A-BC37712E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err="1"/>
              <a:t>Waarom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?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Complexiteit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het beheren van meerdere front-end modules kan complex zijn, wat extra overhead met zich meebrengt bij ontwikkeling, testen en implementatie.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Communicatie-overhead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coördinatie tussen </a:t>
            </a:r>
            <a:r>
              <a:rPr lang="nl-NL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microfrontends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 vereist meer inspanning, wat kan leiden tot problemen bij het synchroniseren van state en gegevensuitwisseling.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Prestatie-impact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de architectuur kan leiden tot vertragingen in laadtijden en responsiviteit, vooral bij veel kleine modules met afhankelijkheden van netwerkverzoeken.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Consistente gebruikerservaring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: het kan uitdagend zijn om consistentie in design en gebruikerservaring te handhaven over verschillende </a:t>
            </a:r>
            <a:r>
              <a:rPr lang="nl-NL"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microfrontends</a:t>
            </a:r>
            <a: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  <a:t>, vooral als verschillende teams eraan werken.</a:t>
            </a: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nl-NL" sz="14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39B5C8-6779-A82E-C3C8-999D9BBB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7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428</Words>
  <Application>Microsoft Office PowerPoint</Application>
  <PresentationFormat>Breedbeeld</PresentationFormat>
  <Paragraphs>57</Paragraphs>
  <Slides>18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Micro-frontends: klein in formaat, groot in impact</vt:lpstr>
      <vt:lpstr>Introductie</vt:lpstr>
      <vt:lpstr>AGENDA</vt:lpstr>
      <vt:lpstr>Wat zijn MFE’s? 🤔</vt:lpstr>
      <vt:lpstr>PowerPoint-presentatie</vt:lpstr>
      <vt:lpstr>- Frontend opgedeeld in kleine, onafhankelijke en herbruikbare componenten.   - Deze componenten, oftewel microfrontends, kunnen afzonderlijk worden ontwikkeld, getest, gedeployed en onderhouden.   - Elke microfrontend is verantwoordelijk voor een specifiek deel van de gebruikersinterface of functionaliteit van de applicatie.</vt:lpstr>
      <vt:lpstr>Waarom (niet)?☯</vt:lpstr>
      <vt:lpstr>Waarom?   Modulariteit: microfrontends laten teams toe om onafhankelijk aan specifieke delen van de applicatie te werken.  Technologische diversiteit: verschillende delen van de applicatie kunnen verschillende technologieën gebruiken.  Schaalbaarheid: teams kunnen afzonderlijke delen van de applicatie onafhankelijk schalen.  Herbruikbaarheid: componenten kunnen gemakkelijk worden gedeeld tussen verschillende delen van de applicatie.  Onafhankelijke implementatie en deployment: microfrontends kunnen afzonderlijk worden geïmplementeerd en gedeployed. </vt:lpstr>
      <vt:lpstr>Waarom niet?   Complexiteit: het beheren van meerdere front-end modules kan complex zijn, wat extra overhead met zich meebrengt bij ontwikkeling, testen en implementatie.  Communicatie-overhead: coördinatie tussen microfrontends vereist meer inspanning, wat kan leiden tot problemen bij het synchroniseren van state en gegevensuitwisseling.  Prestatie-impact: de architectuur kan leiden tot vertragingen in laadtijden en responsiviteit, vooral bij veel kleine modules met afhankelijkheden van netwerkverzoeken.  Consistente gebruikerservaring: het kan uitdagend zijn om consistentie in design en gebruikerservaring te handhaven over verschillende microfrontends, vooral als verschillende teams eraan werken.  </vt:lpstr>
      <vt:lpstr>Case studies 🧳</vt:lpstr>
      <vt:lpstr>Spotify</vt:lpstr>
      <vt:lpstr>iframe integratie</vt:lpstr>
      <vt:lpstr>Spotify dev comment:</vt:lpstr>
      <vt:lpstr>Zalando</vt:lpstr>
      <vt:lpstr>server-side composition</vt:lpstr>
      <vt:lpstr>Implementatie 👨‍💻</vt:lpstr>
      <vt:lpstr>Implementatie methodes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2024-03-25T19:44:59Z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