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86" r:id="rId2"/>
    <p:sldId id="261" r:id="rId3"/>
    <p:sldId id="287" r:id="rId4"/>
    <p:sldId id="291" r:id="rId5"/>
    <p:sldId id="285" r:id="rId6"/>
    <p:sldId id="290" r:id="rId7"/>
    <p:sldId id="263" r:id="rId8"/>
    <p:sldId id="289" r:id="rId9"/>
    <p:sldId id="288" r:id="rId10"/>
  </p:sldIdLst>
  <p:sldSz cx="9144000" cy="5143500" type="screen16x9"/>
  <p:notesSz cx="6858000" cy="9144000"/>
  <p:embeddedFontLst>
    <p:embeddedFont>
      <p:font typeface="Encode Sans ExtraLight" panose="020B0604020202020204" charset="0"/>
      <p:regular r:id="rId12"/>
      <p:bold r:id="rId13"/>
    </p:embeddedFont>
    <p:embeddedFont>
      <p:font typeface="Encode Sans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3B21"/>
    <a:srgbClr val="491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D1B043-BBA1-44B4-AC94-ED1A89775DEB}">
  <a:tblStyle styleId="{39D1B043-BBA1-44B4-AC94-ED1A89775D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7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10900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367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729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4807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043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183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081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685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375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3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28" name="Shape 28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rgbClr val="BA3B21"/>
              </a:solidFill>
              <a:prstDash val="solid"/>
              <a:round/>
              <a:headEnd type="none" w="lg" len="lg"/>
              <a:tailEnd type="diamond" w="lg" len="lg"/>
            </a:ln>
          </p:spPr>
        </p:cxnSp>
        <p:sp>
          <p:nvSpPr>
            <p:cNvPr id="29" name="Shape 29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31" name="Shape 31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rgbClr val="F55C21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549600" y="1200149"/>
            <a:ext cx="7497000" cy="29462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Shape 45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46" name="Shape 46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rgbClr val="BA3B21"/>
              </a:solidFill>
              <a:prstDash val="solid"/>
              <a:round/>
              <a:headEnd type="none" w="lg" len="lg"/>
              <a:tailEnd type="diamond" w="lg" len="lg"/>
            </a:ln>
          </p:spPr>
        </p:cxnSp>
        <p:sp>
          <p:nvSpPr>
            <p:cNvPr id="47" name="Shape 4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49" name="Shape 49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rgbClr val="F55C21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407604" y="1200150"/>
            <a:ext cx="3638999" cy="3108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ed">
    <p:bg>
      <p:bgPr>
        <a:solidFill>
          <a:srgbClr val="BA3B2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BA3B2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4044100"/>
            <a:ext cx="9144000" cy="10992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" name="Shape 15"/>
          <p:cNvSpPr/>
          <p:nvPr/>
        </p:nvSpPr>
        <p:spPr>
          <a:xfrm>
            <a:off x="4022400" y="4044100"/>
            <a:ext cx="1099200" cy="10992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27272D"/>
              </a:buClr>
              <a:buSzPct val="1000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27272D"/>
              </a:buClr>
              <a:buSzPct val="1000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27272D"/>
              </a:buClr>
              <a:buSzPct val="1000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27272D"/>
              </a:buClr>
              <a:buSzPct val="1000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27272D"/>
              </a:buClr>
              <a:buSzPct val="1000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27272D"/>
              </a:buClr>
              <a:buSzPct val="1000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27272D"/>
              </a:buClr>
              <a:buSzPct val="1000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27272D"/>
              </a:buClr>
              <a:buSzPct val="1000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27272D"/>
              </a:buClr>
              <a:buSzPct val="100000"/>
              <a:buNone/>
              <a:defRPr sz="1800">
                <a:solidFill>
                  <a:srgbClr val="27272D"/>
                </a:solidFill>
              </a:defRPr>
            </a:lvl9pPr>
          </a:lstStyle>
          <a:p>
            <a:endParaRPr/>
          </a:p>
        </p:txBody>
      </p:sp>
      <p:cxnSp>
        <p:nvCxnSpPr>
          <p:cNvPr id="18" name="Shape 18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diamond" w="lg" len="lg"/>
            <a:tailEnd type="diamond" w="lg" len="lg"/>
          </a:ln>
        </p:spPr>
      </p:cxnSp>
    </p:spTree>
    <p:extLst>
      <p:ext uri="{BB962C8B-B14F-4D97-AF65-F5344CB8AC3E}">
        <p14:creationId xmlns:p14="http://schemas.microsoft.com/office/powerpoint/2010/main" val="283679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27272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49600" y="1200149"/>
            <a:ext cx="7497000" cy="29462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F55C21"/>
              </a:buClr>
              <a:buSzPct val="1000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BA3B21"/>
              </a:buClr>
              <a:buSzPct val="1000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BA3B21"/>
              </a:buClr>
              <a:buSzPct val="1000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BA3B21"/>
              </a:buClr>
              <a:buSzPct val="1000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BA3B21"/>
              </a:buClr>
              <a:buSzPct val="1000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BA3B21"/>
              </a:buClr>
              <a:buSzPct val="1000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BA3B21"/>
              </a:buClr>
              <a:buSzPct val="1000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Clr>
                <a:srgbClr val="BA3B21"/>
              </a:buClr>
              <a:buSzPct val="1000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Clr>
                <a:srgbClr val="BA3B21"/>
              </a:buClr>
              <a:buSzPct val="1000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rPr>
              <a:t>‹nr.›</a:t>
            </a:fld>
            <a:endParaRPr lang="en" sz="1300" b="1">
              <a:solidFill>
                <a:srgbClr val="27272D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7" r:id="rId3"/>
    <p:sldLayoutId id="2147483658" r:id="rId4"/>
    <p:sldLayoutId id="2147483660" r:id="rId5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91"/>
          <p:cNvSpPr txBox="1">
            <a:spLocks/>
          </p:cNvSpPr>
          <p:nvPr/>
        </p:nvSpPr>
        <p:spPr>
          <a:xfrm>
            <a:off x="570360" y="316259"/>
            <a:ext cx="8002718" cy="198025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Encode Sans"/>
              <a:buNone/>
              <a:defRPr sz="36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36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36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36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36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36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36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36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36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en" sz="4000" dirty="0" smtClean="0"/>
              <a:t>POLICE DEPLOYMENT AT RECREATIONAL RIOTS: AN AGENT-BASED SIMULATION</a:t>
            </a:r>
            <a:endParaRPr lang="en" sz="4000" dirty="0"/>
          </a:p>
        </p:txBody>
      </p:sp>
      <p:sp>
        <p:nvSpPr>
          <p:cNvPr id="13" name="Tekstvak 12"/>
          <p:cNvSpPr txBox="1"/>
          <p:nvPr/>
        </p:nvSpPr>
        <p:spPr>
          <a:xfrm>
            <a:off x="5799561" y="3143508"/>
            <a:ext cx="2618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>
                <a:solidFill>
                  <a:schemeClr val="bg1">
                    <a:lumMod val="75000"/>
                  </a:schemeClr>
                </a:solidFill>
                <a:latin typeface="Encode Sans" panose="020B0604020202020204" charset="0"/>
              </a:rPr>
              <a:t>Rogier de Weert</a:t>
            </a:r>
            <a:endParaRPr lang="nl-NL" sz="2400" b="1" dirty="0">
              <a:solidFill>
                <a:schemeClr val="bg1">
                  <a:lumMod val="75000"/>
                </a:schemeClr>
              </a:solidFill>
              <a:latin typeface="Encode Sans" panose="020B0604020202020204" charset="0"/>
            </a:endParaRPr>
          </a:p>
        </p:txBody>
      </p:sp>
      <p:sp>
        <p:nvSpPr>
          <p:cNvPr id="14" name="Tekstvak 13"/>
          <p:cNvSpPr txBox="1"/>
          <p:nvPr/>
        </p:nvSpPr>
        <p:spPr>
          <a:xfrm>
            <a:off x="3679487" y="3143508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>
                <a:solidFill>
                  <a:schemeClr val="bg1">
                    <a:lumMod val="75000"/>
                  </a:schemeClr>
                </a:solidFill>
                <a:latin typeface="Encode Sans" panose="020B0604020202020204" charset="0"/>
              </a:rPr>
              <a:t>Leon Pater</a:t>
            </a:r>
            <a:endParaRPr lang="nl-NL" sz="2400" b="1" dirty="0">
              <a:solidFill>
                <a:schemeClr val="bg1">
                  <a:lumMod val="75000"/>
                </a:schemeClr>
              </a:solidFill>
              <a:latin typeface="Encode Sans" panose="020B0604020202020204" charset="0"/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570360" y="3143508"/>
            <a:ext cx="277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>
                <a:solidFill>
                  <a:schemeClr val="bg1">
                    <a:lumMod val="75000"/>
                  </a:schemeClr>
                </a:solidFill>
                <a:latin typeface="Encode Sans" panose="020B0604020202020204" charset="0"/>
              </a:rPr>
              <a:t>Denny Diepgrond</a:t>
            </a:r>
            <a:endParaRPr lang="nl-NL" sz="2400" b="1" dirty="0">
              <a:solidFill>
                <a:schemeClr val="bg1">
                  <a:lumMod val="75000"/>
                </a:schemeClr>
              </a:solidFill>
              <a:latin typeface="Encode Sans" panose="020B0604020202020204" charset="0"/>
            </a:endParaRPr>
          </a:p>
        </p:txBody>
      </p:sp>
      <p:pic>
        <p:nvPicPr>
          <p:cNvPr id="1028" name="Picture 4" descr="Afbeeldingsresultaat voor police icon png 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47" y="420292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Afbeeldingsresultaat voor violence icon png whi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207" y="4202927"/>
            <a:ext cx="74602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ep 4"/>
          <p:cNvGrpSpPr/>
          <p:nvPr/>
        </p:nvGrpSpPr>
        <p:grpSpPr>
          <a:xfrm>
            <a:off x="4213227" y="4202927"/>
            <a:ext cx="720000" cy="720000"/>
            <a:chOff x="1034697" y="4145911"/>
            <a:chExt cx="720000" cy="720000"/>
          </a:xfrm>
        </p:grpSpPr>
        <p:pic>
          <p:nvPicPr>
            <p:cNvPr id="26" name="Picture 10" descr="Afbeeldingsresultaat voor simulation icon png whit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697" y="4145911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Afbeeldingsresultaat voor python icon png white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6460" y="4253727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1939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New focus</a:t>
            </a:r>
            <a:endParaRPr lang="en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058939"/>
            <a:ext cx="7497000" cy="151641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sp>
        <p:nvSpPr>
          <p:cNvPr id="9" name="Shape 138"/>
          <p:cNvSpPr txBox="1">
            <a:spLocks/>
          </p:cNvSpPr>
          <p:nvPr/>
        </p:nvSpPr>
        <p:spPr>
          <a:xfrm>
            <a:off x="549600" y="2309859"/>
            <a:ext cx="7497000" cy="15164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ct val="100000"/>
              <a:buFont typeface="Encode Sans ExtraLight"/>
              <a:buChar char="▪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ct val="1000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ct val="1000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ct val="1000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ct val="1000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ct val="1000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ct val="1000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ct val="1000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ct val="1000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pPr marL="228600">
              <a:buNone/>
            </a:pPr>
            <a:endParaRPr lang="en" dirty="0" smtClean="0"/>
          </a:p>
          <a:p>
            <a:pPr marL="457200" indent="-228600"/>
            <a:endParaRPr lang="en" dirty="0"/>
          </a:p>
        </p:txBody>
      </p:sp>
      <p:grpSp>
        <p:nvGrpSpPr>
          <p:cNvPr id="10" name="Shape 468"/>
          <p:cNvGrpSpPr/>
          <p:nvPr/>
        </p:nvGrpSpPr>
        <p:grpSpPr>
          <a:xfrm>
            <a:off x="171883" y="4707637"/>
            <a:ext cx="196780" cy="320788"/>
            <a:chOff x="6730350" y="2315900"/>
            <a:chExt cx="257700" cy="420100"/>
          </a:xfrm>
        </p:grpSpPr>
        <p:sp>
          <p:nvSpPr>
            <p:cNvPr id="14" name="Shape 46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47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47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472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473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" name="Shape 164"/>
          <p:cNvSpPr txBox="1">
            <a:spLocks/>
          </p:cNvSpPr>
          <p:nvPr/>
        </p:nvSpPr>
        <p:spPr>
          <a:xfrm>
            <a:off x="549599" y="1200150"/>
            <a:ext cx="3898113" cy="310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ct val="100000"/>
              <a:buFont typeface="Encode Sans ExtraLight"/>
              <a:buChar char="▪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ct val="1000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ct val="1000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ct val="1000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ct val="1000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ct val="1000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ct val="1000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ct val="1000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ct val="1000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pPr>
              <a:buFont typeface="Encode Sans ExtraLight"/>
              <a:buNone/>
            </a:pPr>
            <a:r>
              <a:rPr lang="en" sz="2000" b="1" dirty="0" smtClean="0"/>
              <a:t>Political riots</a:t>
            </a:r>
          </a:p>
          <a:p>
            <a:pPr marL="457200" lvl="0" indent="-228600"/>
            <a:r>
              <a:rPr lang="en" sz="2000" dirty="0" smtClean="0"/>
              <a:t>Food shortage in Venezuela</a:t>
            </a:r>
            <a:endParaRPr lang="en" sz="2000" dirty="0"/>
          </a:p>
          <a:p>
            <a:pPr marL="457200" lvl="0" indent="-228600"/>
            <a:r>
              <a:rPr lang="en" sz="2000" dirty="0" smtClean="0"/>
              <a:t>Racial issues in the US</a:t>
            </a:r>
            <a:endParaRPr lang="en" sz="2000" dirty="0"/>
          </a:p>
          <a:p>
            <a:pPr marL="457200" lvl="0" indent="-228600"/>
            <a:r>
              <a:rPr lang="en" sz="2000" dirty="0" smtClean="0"/>
              <a:t>Student protests during apartheid in South Africa</a:t>
            </a:r>
            <a:endParaRPr lang="en" sz="2000" dirty="0"/>
          </a:p>
        </p:txBody>
      </p:sp>
      <p:sp>
        <p:nvSpPr>
          <p:cNvPr id="20" name="Shape 166"/>
          <p:cNvSpPr txBox="1">
            <a:spLocks/>
          </p:cNvSpPr>
          <p:nvPr/>
        </p:nvSpPr>
        <p:spPr>
          <a:xfrm>
            <a:off x="4594034" y="1200150"/>
            <a:ext cx="3955161" cy="310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 b="1" dirty="0" smtClean="0">
                <a:solidFill>
                  <a:schemeClr val="bg1"/>
                </a:solidFill>
                <a:latin typeface="Encode Sans ExtraLight" panose="020B0604020202020204" charset="0"/>
              </a:rPr>
              <a:t>Recreational riots</a:t>
            </a:r>
          </a:p>
          <a:p>
            <a:pPr marL="457200" lvl="0" indent="-228600">
              <a:lnSpc>
                <a:spcPct val="115000"/>
              </a:lnSpc>
              <a:buClr>
                <a:srgbClr val="F55C21"/>
              </a:buClr>
              <a:buSzPct val="100000"/>
              <a:buFont typeface="Encode Sans ExtraLight"/>
              <a:buChar char="▪"/>
            </a:pPr>
            <a:r>
              <a:rPr lang="en" sz="2000" dirty="0" smtClean="0">
                <a:solidFill>
                  <a:srgbClr val="FFFFFF"/>
                </a:solidFill>
                <a:latin typeface="Encode Sans ExtraLight"/>
                <a:sym typeface="Encode Sans ExtraLight"/>
              </a:rPr>
              <a:t>Hooliganism</a:t>
            </a:r>
            <a:endParaRPr lang="en" sz="2000" dirty="0">
              <a:solidFill>
                <a:srgbClr val="FFFFFF"/>
              </a:solidFill>
              <a:latin typeface="Encode Sans ExtraLight"/>
              <a:sym typeface="Encode Sans ExtraLight"/>
            </a:endParaRPr>
          </a:p>
          <a:p>
            <a:pPr marL="457200" lvl="0" indent="-228600">
              <a:lnSpc>
                <a:spcPct val="115000"/>
              </a:lnSpc>
              <a:buClr>
                <a:srgbClr val="F55C21"/>
              </a:buClr>
              <a:buSzPct val="100000"/>
              <a:buFont typeface="Encode Sans ExtraLight"/>
              <a:buChar char="▪"/>
            </a:pPr>
            <a:r>
              <a:rPr lang="en" sz="2000" dirty="0" smtClean="0">
                <a:solidFill>
                  <a:srgbClr val="FFFFFF"/>
                </a:solidFill>
                <a:latin typeface="Encode Sans ExtraLight"/>
                <a:sym typeface="Encode Sans ExtraLight"/>
              </a:rPr>
              <a:t>Project X Haren</a:t>
            </a:r>
            <a:endParaRPr lang="en" sz="2000" dirty="0">
              <a:solidFill>
                <a:srgbClr val="FFFFFF"/>
              </a:solidFill>
              <a:latin typeface="Encode Sans ExtraLight"/>
              <a:sym typeface="Encode Sans ExtraLight"/>
            </a:endParaRPr>
          </a:p>
          <a:p>
            <a:pPr marL="457200" lvl="0" indent="-228600">
              <a:lnSpc>
                <a:spcPct val="115000"/>
              </a:lnSpc>
              <a:buClr>
                <a:srgbClr val="F55C21"/>
              </a:buClr>
              <a:buSzPct val="100000"/>
              <a:buFont typeface="Encode Sans ExtraLight"/>
              <a:buChar char="▪"/>
            </a:pPr>
            <a:r>
              <a:rPr lang="en-US" sz="2000" dirty="0" smtClean="0">
                <a:solidFill>
                  <a:srgbClr val="FFFFFF"/>
                </a:solidFill>
                <a:latin typeface="Encode Sans ExtraLight"/>
                <a:sym typeface="Encode Sans ExtraLight"/>
              </a:rPr>
              <a:t>Violent gatherings of </a:t>
            </a:r>
            <a:r>
              <a:rPr lang="en-US" sz="2000" dirty="0">
                <a:solidFill>
                  <a:srgbClr val="FFFFFF"/>
                </a:solidFill>
                <a:latin typeface="Encode Sans ExtraLight"/>
                <a:sym typeface="Encode Sans ExtraLight"/>
              </a:rPr>
              <a:t>young people in working class areas in </a:t>
            </a:r>
            <a:r>
              <a:rPr lang="en-US" sz="2000" dirty="0" smtClean="0">
                <a:solidFill>
                  <a:srgbClr val="FFFFFF"/>
                </a:solidFill>
                <a:latin typeface="Encode Sans ExtraLight"/>
                <a:sym typeface="Encode Sans ExtraLight"/>
              </a:rPr>
              <a:t>Belfast</a:t>
            </a:r>
            <a:endParaRPr lang="en" sz="2000" dirty="0">
              <a:solidFill>
                <a:srgbClr val="FFFFFF"/>
              </a:solidFill>
              <a:latin typeface="Encode Sans ExtraLight"/>
              <a:sym typeface="Encode Sans ExtraLight"/>
            </a:endParaRPr>
          </a:p>
        </p:txBody>
      </p:sp>
      <p:grpSp>
        <p:nvGrpSpPr>
          <p:cNvPr id="4" name="Groep 3"/>
          <p:cNvGrpSpPr/>
          <p:nvPr/>
        </p:nvGrpSpPr>
        <p:grpSpPr>
          <a:xfrm>
            <a:off x="4378294" y="1195991"/>
            <a:ext cx="4540114" cy="2630286"/>
            <a:chOff x="4378294" y="1195991"/>
            <a:chExt cx="4540114" cy="2630286"/>
          </a:xfrm>
        </p:grpSpPr>
        <p:sp>
          <p:nvSpPr>
            <p:cNvPr id="13" name="Shape 164"/>
            <p:cNvSpPr txBox="1">
              <a:spLocks/>
            </p:cNvSpPr>
            <p:nvPr/>
          </p:nvSpPr>
          <p:spPr>
            <a:xfrm>
              <a:off x="5020295" y="1195991"/>
              <a:ext cx="3898113" cy="26302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55C21"/>
                </a:buClr>
                <a:buSzPct val="100000"/>
                <a:buFont typeface="Encode Sans ExtraLight"/>
                <a:buChar char="▪"/>
                <a:defRPr sz="2400" b="0" i="0" u="none" strike="noStrike" cap="none">
                  <a:solidFill>
                    <a:srgbClr val="FFFFFF"/>
                  </a:solidFill>
                  <a:latin typeface="Encode Sans ExtraLight"/>
                  <a:ea typeface="Encode Sans ExtraLight"/>
                  <a:cs typeface="Encode Sans ExtraLight"/>
                  <a:sym typeface="Encode Sans ExtraLight"/>
                </a:defRPr>
              </a:lvl1pPr>
              <a:lvl2pPr marR="0" lvl="1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A3B21"/>
                </a:buClr>
                <a:buSzPct val="100000"/>
                <a:buFont typeface="Encode Sans ExtraLight"/>
                <a:buChar char="▫"/>
                <a:defRPr sz="2400" b="0" i="0" u="none" strike="noStrike" cap="none">
                  <a:solidFill>
                    <a:srgbClr val="FFFFFF"/>
                  </a:solidFill>
                  <a:latin typeface="Encode Sans ExtraLight"/>
                  <a:ea typeface="Encode Sans ExtraLight"/>
                  <a:cs typeface="Encode Sans ExtraLight"/>
                  <a:sym typeface="Encode Sans ExtraLight"/>
                </a:defRPr>
              </a:lvl2pPr>
              <a:lvl3pPr marR="0" lvl="2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A3B21"/>
                </a:buClr>
                <a:buSzPct val="100000"/>
                <a:buFont typeface="Encode Sans ExtraLight"/>
                <a:buChar char="▫"/>
                <a:defRPr sz="2400" b="0" i="0" u="none" strike="noStrike" cap="none">
                  <a:solidFill>
                    <a:srgbClr val="FFFFFF"/>
                  </a:solidFill>
                  <a:latin typeface="Encode Sans ExtraLight"/>
                  <a:ea typeface="Encode Sans ExtraLight"/>
                  <a:cs typeface="Encode Sans ExtraLight"/>
                  <a:sym typeface="Encode Sans ExtraLight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A3B21"/>
                </a:buClr>
                <a:buSzPct val="100000"/>
                <a:buFont typeface="Encode Sans ExtraLight"/>
                <a:buChar char="▫"/>
                <a:defRPr sz="2400" b="0" i="0" u="none" strike="noStrike" cap="none">
                  <a:solidFill>
                    <a:srgbClr val="FFFFFF"/>
                  </a:solidFill>
                  <a:latin typeface="Encode Sans ExtraLight"/>
                  <a:ea typeface="Encode Sans ExtraLight"/>
                  <a:cs typeface="Encode Sans ExtraLight"/>
                  <a:sym typeface="Encode Sans ExtraLight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A3B21"/>
                </a:buClr>
                <a:buSzPct val="100000"/>
                <a:buFont typeface="Encode Sans ExtraLight"/>
                <a:buChar char="▫"/>
                <a:defRPr sz="2400" b="0" i="0" u="none" strike="noStrike" cap="none">
                  <a:solidFill>
                    <a:srgbClr val="FFFFFF"/>
                  </a:solidFill>
                  <a:latin typeface="Encode Sans ExtraLight"/>
                  <a:ea typeface="Encode Sans ExtraLight"/>
                  <a:cs typeface="Encode Sans ExtraLight"/>
                  <a:sym typeface="Encode Sans ExtraLight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A3B21"/>
                </a:buClr>
                <a:buSzPct val="100000"/>
                <a:buFont typeface="Encode Sans ExtraLight"/>
                <a:buChar char="▫"/>
                <a:defRPr sz="2400" b="0" i="0" u="none" strike="noStrike" cap="none">
                  <a:solidFill>
                    <a:srgbClr val="FFFFFF"/>
                  </a:solidFill>
                  <a:latin typeface="Encode Sans ExtraLight"/>
                  <a:ea typeface="Encode Sans ExtraLight"/>
                  <a:cs typeface="Encode Sans ExtraLight"/>
                  <a:sym typeface="Encode Sans ExtraLight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A3B21"/>
                </a:buClr>
                <a:buSzPct val="100000"/>
                <a:buFont typeface="Encode Sans ExtraLight"/>
                <a:buChar char="▫"/>
                <a:defRPr sz="2400" b="0" i="0" u="none" strike="noStrike" cap="none">
                  <a:solidFill>
                    <a:srgbClr val="FFFFFF"/>
                  </a:solidFill>
                  <a:latin typeface="Encode Sans ExtraLight"/>
                  <a:ea typeface="Encode Sans ExtraLight"/>
                  <a:cs typeface="Encode Sans ExtraLight"/>
                  <a:sym typeface="Encode Sans ExtraLight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A3B21"/>
                </a:buClr>
                <a:buSzPct val="100000"/>
                <a:buFont typeface="Encode Sans ExtraLight"/>
                <a:buChar char="▫"/>
                <a:defRPr sz="2400" b="0" i="0" u="none" strike="noStrike" cap="none">
                  <a:solidFill>
                    <a:srgbClr val="FFFFFF"/>
                  </a:solidFill>
                  <a:latin typeface="Encode Sans ExtraLight"/>
                  <a:ea typeface="Encode Sans ExtraLight"/>
                  <a:cs typeface="Encode Sans ExtraLight"/>
                  <a:sym typeface="Encode Sans ExtraLight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A3B21"/>
                </a:buClr>
                <a:buSzPct val="100000"/>
                <a:buFont typeface="Encode Sans ExtraLight"/>
                <a:buChar char="▫"/>
                <a:defRPr sz="2400" b="0" i="0" u="none" strike="noStrike" cap="none">
                  <a:solidFill>
                    <a:srgbClr val="FFFFFF"/>
                  </a:solidFill>
                  <a:latin typeface="Encode Sans ExtraLight"/>
                  <a:ea typeface="Encode Sans ExtraLight"/>
                  <a:cs typeface="Encode Sans ExtraLight"/>
                  <a:sym typeface="Encode Sans ExtraLight"/>
                </a:defRPr>
              </a:lvl9pPr>
            </a:lstStyle>
            <a:p>
              <a:pPr>
                <a:buFont typeface="Encode Sans ExtraLight"/>
                <a:buNone/>
              </a:pPr>
              <a:r>
                <a:rPr lang="en" sz="2000" b="1" dirty="0" smtClean="0"/>
                <a:t>Two cases:</a:t>
              </a:r>
            </a:p>
            <a:p>
              <a:pPr>
                <a:buFont typeface="Encode Sans ExtraLight"/>
                <a:buNone/>
              </a:pPr>
              <a:r>
                <a:rPr lang="en" sz="2000" dirty="0" smtClean="0"/>
                <a:t>One party</a:t>
              </a:r>
            </a:p>
            <a:p>
              <a:pPr marL="457200" lvl="0" indent="-228600"/>
              <a:r>
                <a:rPr lang="en" sz="2000" dirty="0" smtClean="0"/>
                <a:t>Project X Haren</a:t>
              </a:r>
            </a:p>
            <a:p>
              <a:pPr marL="457200" lvl="0" indent="-228600"/>
              <a:r>
                <a:rPr lang="en" sz="2000" dirty="0" smtClean="0"/>
                <a:t>Rebellion against police </a:t>
              </a:r>
            </a:p>
            <a:p>
              <a:pPr>
                <a:buNone/>
              </a:pPr>
              <a:r>
                <a:rPr lang="en" sz="2000" dirty="0" smtClean="0"/>
                <a:t>Two parties</a:t>
              </a:r>
              <a:endParaRPr lang="en" sz="2000" dirty="0"/>
            </a:p>
            <a:p>
              <a:pPr marL="457200" lvl="0" indent="-228600"/>
              <a:r>
                <a:rPr lang="en" sz="2000" dirty="0" smtClean="0"/>
                <a:t>Sports riots</a:t>
              </a:r>
              <a:endParaRPr lang="en" sz="2000" dirty="0"/>
            </a:p>
            <a:p>
              <a:pPr marL="457200" lvl="0" indent="-228600"/>
              <a:r>
                <a:rPr lang="en" sz="2000" dirty="0" smtClean="0"/>
                <a:t>Religious riots </a:t>
              </a:r>
              <a:endParaRPr lang="en" sz="2000" dirty="0"/>
            </a:p>
            <a:p>
              <a:pPr>
                <a:buFont typeface="Encode Sans ExtraLight"/>
                <a:buNone/>
              </a:pPr>
              <a:endParaRPr lang="en" sz="2000" dirty="0" smtClean="0"/>
            </a:p>
            <a:p>
              <a:pPr>
                <a:buFont typeface="Encode Sans ExtraLight"/>
                <a:buNone/>
              </a:pPr>
              <a:r>
                <a:rPr lang="en" sz="2000" b="1" dirty="0" smtClean="0"/>
                <a:t>	</a:t>
              </a:r>
            </a:p>
            <a:p>
              <a:pPr>
                <a:buFont typeface="Encode Sans ExtraLight"/>
                <a:buNone/>
              </a:pPr>
              <a:endParaRPr lang="en" sz="2000" dirty="0" smtClean="0"/>
            </a:p>
          </p:txBody>
        </p:sp>
        <p:cxnSp>
          <p:nvCxnSpPr>
            <p:cNvPr id="3" name="Rechte verbindingslijn met pijl 2"/>
            <p:cNvCxnSpPr/>
            <p:nvPr/>
          </p:nvCxnSpPr>
          <p:spPr>
            <a:xfrm>
              <a:off x="4378294" y="2407513"/>
              <a:ext cx="577516" cy="0"/>
            </a:xfrm>
            <a:prstGeom prst="straightConnector1">
              <a:avLst/>
            </a:prstGeom>
            <a:ln>
              <a:solidFill>
                <a:srgbClr val="BA3B21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7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44444E-6 L -0.45781 -0.0012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99" y="-6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Model</a:t>
            </a:r>
            <a:endParaRPr lang="en" dirty="0"/>
          </a:p>
        </p:txBody>
      </p:sp>
      <p:grpSp>
        <p:nvGrpSpPr>
          <p:cNvPr id="10" name="Shape 486"/>
          <p:cNvGrpSpPr/>
          <p:nvPr/>
        </p:nvGrpSpPr>
        <p:grpSpPr>
          <a:xfrm>
            <a:off x="93024" y="4720055"/>
            <a:ext cx="390734" cy="289080"/>
            <a:chOff x="5255200" y="3006475"/>
            <a:chExt cx="511700" cy="378575"/>
          </a:xfrm>
        </p:grpSpPr>
        <p:sp>
          <p:nvSpPr>
            <p:cNvPr id="14" name="Shape 48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48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>
          <a:xfrm>
            <a:off x="549598" y="1200149"/>
            <a:ext cx="8061741" cy="2946299"/>
          </a:xfrm>
        </p:spPr>
        <p:txBody>
          <a:bodyPr/>
          <a:lstStyle/>
          <a:p>
            <a:pPr>
              <a:buNone/>
            </a:pPr>
            <a:r>
              <a:rPr lang="nl-NL" dirty="0" smtClean="0"/>
              <a:t>Combination of:</a:t>
            </a:r>
          </a:p>
          <a:p>
            <a:pPr>
              <a:buNone/>
            </a:pPr>
            <a:endParaRPr lang="nl-NL" dirty="0"/>
          </a:p>
          <a:p>
            <a:pPr marL="342900" indent="-342900">
              <a:buFontTx/>
              <a:buChar char="-"/>
            </a:pPr>
            <a:r>
              <a:rPr lang="nl-NL" dirty="0" smtClean="0"/>
              <a:t>Agent-</a:t>
            </a:r>
            <a:r>
              <a:rPr lang="nl-NL" dirty="0" err="1" smtClean="0"/>
              <a:t>based</a:t>
            </a:r>
            <a:r>
              <a:rPr lang="nl-NL" dirty="0" smtClean="0"/>
              <a:t> model of </a:t>
            </a:r>
            <a:r>
              <a:rPr lang="nl-NL" dirty="0" err="1" smtClean="0"/>
              <a:t>fighting</a:t>
            </a:r>
            <a:r>
              <a:rPr lang="nl-NL" dirty="0" smtClean="0"/>
              <a:t> in </a:t>
            </a:r>
            <a:r>
              <a:rPr lang="nl-NL" dirty="0" err="1" smtClean="0"/>
              <a:t>two</a:t>
            </a:r>
            <a:r>
              <a:rPr lang="nl-NL" dirty="0" smtClean="0"/>
              <a:t>-party </a:t>
            </a:r>
            <a:r>
              <a:rPr lang="nl-NL" dirty="0" err="1" smtClean="0"/>
              <a:t>crowds</a:t>
            </a:r>
            <a:endParaRPr lang="nl-NL" dirty="0" smtClean="0"/>
          </a:p>
          <a:p>
            <a:pPr marL="342900" indent="-342900">
              <a:buFontTx/>
              <a:buChar char="-"/>
            </a:pPr>
            <a:r>
              <a:rPr lang="nl-NL" dirty="0" smtClean="0"/>
              <a:t>Social research on </a:t>
            </a:r>
            <a:r>
              <a:rPr lang="nl-NL" dirty="0" err="1" smtClean="0"/>
              <a:t>police</a:t>
            </a:r>
            <a:r>
              <a:rPr lang="nl-NL" dirty="0" smtClean="0"/>
              <a:t> </a:t>
            </a:r>
            <a:r>
              <a:rPr lang="nl-NL" dirty="0" err="1" smtClean="0"/>
              <a:t>deployment</a:t>
            </a:r>
            <a:r>
              <a:rPr lang="nl-NL" dirty="0" smtClean="0"/>
              <a:t> </a:t>
            </a:r>
            <a:r>
              <a:rPr lang="nl-NL" dirty="0" err="1" smtClean="0"/>
              <a:t>during</a:t>
            </a:r>
            <a:r>
              <a:rPr lang="nl-NL" dirty="0" smtClean="0"/>
              <a:t> </a:t>
            </a:r>
            <a:r>
              <a:rPr lang="nl-NL" dirty="0" err="1" smtClean="0"/>
              <a:t>sports</a:t>
            </a:r>
            <a:r>
              <a:rPr lang="nl-NL" dirty="0" smtClean="0"/>
              <a:t> </a:t>
            </a:r>
            <a:r>
              <a:rPr lang="nl-NL" dirty="0" err="1" smtClean="0"/>
              <a:t>riots</a:t>
            </a:r>
            <a:endParaRPr lang="nl-NL" dirty="0" smtClean="0"/>
          </a:p>
          <a:p>
            <a:pPr marL="342900" indent="-342900">
              <a:buFontTx/>
              <a:buChar char="-"/>
            </a:pPr>
            <a:endParaRPr lang="nl-NL" dirty="0" smtClean="0"/>
          </a:p>
          <a:p>
            <a:pPr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620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44" y="2786668"/>
            <a:ext cx="1317672" cy="391537"/>
          </a:xfrm>
          <a:prstGeom prst="rect">
            <a:avLst/>
          </a:prstGeom>
        </p:spPr>
      </p:pic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748995" y="372333"/>
            <a:ext cx="7497000" cy="549600"/>
          </a:xfrm>
          <a:prstGeom prst="rect">
            <a:avLst/>
          </a:prstGeom>
          <a:solidFill>
            <a:srgbClr val="FFFFFF"/>
          </a:solidFill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rgbClr val="BA3B21"/>
                </a:solidFill>
              </a:rPr>
              <a:t>Model</a:t>
            </a:r>
            <a:endParaRPr lang="en" dirty="0">
              <a:solidFill>
                <a:srgbClr val="BA3B21"/>
              </a:solidFill>
            </a:endParaRPr>
          </a:p>
        </p:txBody>
      </p:sp>
      <p:grpSp>
        <p:nvGrpSpPr>
          <p:cNvPr id="10" name="Shape 486"/>
          <p:cNvGrpSpPr/>
          <p:nvPr/>
        </p:nvGrpSpPr>
        <p:grpSpPr>
          <a:xfrm>
            <a:off x="93024" y="4720055"/>
            <a:ext cx="390734" cy="289080"/>
            <a:chOff x="5255200" y="3006475"/>
            <a:chExt cx="511700" cy="378575"/>
          </a:xfrm>
        </p:grpSpPr>
        <p:sp>
          <p:nvSpPr>
            <p:cNvPr id="14" name="Shape 48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48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" name="Rechthoek 3"/>
          <p:cNvSpPr/>
          <p:nvPr/>
        </p:nvSpPr>
        <p:spPr>
          <a:xfrm>
            <a:off x="0" y="682236"/>
            <a:ext cx="748995" cy="479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/>
          <p:cNvSpPr/>
          <p:nvPr/>
        </p:nvSpPr>
        <p:spPr>
          <a:xfrm>
            <a:off x="8015453" y="556909"/>
            <a:ext cx="748995" cy="479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44" y="2050915"/>
            <a:ext cx="4238984" cy="1863041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44" y="2055396"/>
            <a:ext cx="6072299" cy="1858560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44" y="2050915"/>
            <a:ext cx="8167749" cy="2071857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44" y="2042096"/>
            <a:ext cx="8237280" cy="2089494"/>
          </a:xfrm>
          <a:prstGeom prst="rect">
            <a:avLst/>
          </a:prstGeom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44" y="2034167"/>
            <a:ext cx="8268539" cy="2097423"/>
          </a:xfrm>
          <a:prstGeom prst="rect">
            <a:avLst/>
          </a:prstGeom>
        </p:spPr>
      </p:pic>
      <p:pic>
        <p:nvPicPr>
          <p:cNvPr id="17" name="Afbeelding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44" y="2021277"/>
            <a:ext cx="8284594" cy="2101495"/>
          </a:xfrm>
          <a:prstGeom prst="rect">
            <a:avLst/>
          </a:prstGeom>
        </p:spPr>
      </p:pic>
      <p:pic>
        <p:nvPicPr>
          <p:cNvPr id="18" name="Afbeelding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44" y="1576480"/>
            <a:ext cx="8279465" cy="2555110"/>
          </a:xfrm>
          <a:prstGeom prst="rect">
            <a:avLst/>
          </a:prstGeom>
        </p:spPr>
      </p:pic>
      <p:pic>
        <p:nvPicPr>
          <p:cNvPr id="19" name="Afbeelding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71" y="1315969"/>
            <a:ext cx="8268539" cy="2816755"/>
          </a:xfrm>
          <a:prstGeom prst="rect">
            <a:avLst/>
          </a:prstGeom>
        </p:spPr>
      </p:pic>
      <p:pic>
        <p:nvPicPr>
          <p:cNvPr id="20" name="Afbeelding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71" y="1315969"/>
            <a:ext cx="8572559" cy="3034534"/>
          </a:xfrm>
          <a:prstGeom prst="rect">
            <a:avLst/>
          </a:prstGeom>
        </p:spPr>
      </p:pic>
      <p:pic>
        <p:nvPicPr>
          <p:cNvPr id="21" name="Afbeelding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29" y="873710"/>
            <a:ext cx="8616401" cy="3476793"/>
          </a:xfrm>
          <a:prstGeom prst="rect">
            <a:avLst/>
          </a:prstGeom>
        </p:spPr>
      </p:pic>
      <p:sp>
        <p:nvSpPr>
          <p:cNvPr id="22" name="Ovaal 21"/>
          <p:cNvSpPr/>
          <p:nvPr/>
        </p:nvSpPr>
        <p:spPr>
          <a:xfrm rot="494817">
            <a:off x="4989143" y="3238179"/>
            <a:ext cx="3955655" cy="997643"/>
          </a:xfrm>
          <a:prstGeom prst="ellipse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al 22"/>
          <p:cNvSpPr/>
          <p:nvPr/>
        </p:nvSpPr>
        <p:spPr>
          <a:xfrm>
            <a:off x="4749553" y="2601157"/>
            <a:ext cx="310719" cy="284086"/>
          </a:xfrm>
          <a:prstGeom prst="ellipse">
            <a:avLst/>
          </a:prstGeom>
          <a:noFill/>
          <a:ln w="34925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Ovaal 25"/>
          <p:cNvSpPr/>
          <p:nvPr/>
        </p:nvSpPr>
        <p:spPr>
          <a:xfrm>
            <a:off x="4711297" y="3164909"/>
            <a:ext cx="348975" cy="309799"/>
          </a:xfrm>
          <a:prstGeom prst="ellipse">
            <a:avLst/>
          </a:prstGeom>
          <a:noFill/>
          <a:ln w="34925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Ovaal 26"/>
          <p:cNvSpPr/>
          <p:nvPr/>
        </p:nvSpPr>
        <p:spPr>
          <a:xfrm>
            <a:off x="1848033" y="2343705"/>
            <a:ext cx="371383" cy="345130"/>
          </a:xfrm>
          <a:prstGeom prst="ellipse">
            <a:avLst/>
          </a:prstGeom>
          <a:noFill/>
          <a:ln w="34925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Ovaal 27"/>
          <p:cNvSpPr/>
          <p:nvPr/>
        </p:nvSpPr>
        <p:spPr>
          <a:xfrm>
            <a:off x="1838608" y="3302143"/>
            <a:ext cx="371383" cy="345130"/>
          </a:xfrm>
          <a:prstGeom prst="ellipse">
            <a:avLst/>
          </a:prstGeom>
          <a:noFill/>
          <a:ln w="34925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Ovaal 28"/>
          <p:cNvSpPr/>
          <p:nvPr/>
        </p:nvSpPr>
        <p:spPr>
          <a:xfrm>
            <a:off x="6705598" y="1627241"/>
            <a:ext cx="343271" cy="322084"/>
          </a:xfrm>
          <a:prstGeom prst="ellipse">
            <a:avLst/>
          </a:prstGeom>
          <a:noFill/>
          <a:ln w="34925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hthoek 24"/>
          <p:cNvSpPr/>
          <p:nvPr/>
        </p:nvSpPr>
        <p:spPr>
          <a:xfrm>
            <a:off x="3428941" y="461313"/>
            <a:ext cx="4219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800" dirty="0" smtClean="0">
                <a:solidFill>
                  <a:srgbClr val="BA3B21"/>
                </a:solidFill>
                <a:latin typeface="Encode Sans"/>
                <a:sym typeface="Encode Sans"/>
              </a:rPr>
              <a:t>Scan frequency different per agent type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692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65"/>
          <p:cNvSpPr txBox="1">
            <a:spLocks/>
          </p:cNvSpPr>
          <p:nvPr/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sz="1800" b="1" dirty="0" smtClean="0">
                <a:solidFill>
                  <a:schemeClr val="bg1"/>
                </a:solidFill>
                <a:latin typeface="Encode Sans" panose="020B0604020202020204" charset="0"/>
              </a:rPr>
              <a:t>Demo</a:t>
            </a:r>
            <a:endParaRPr lang="en" sz="1800" b="1" dirty="0">
              <a:solidFill>
                <a:schemeClr val="bg1"/>
              </a:solidFill>
              <a:latin typeface="Encode Sans" panose="020B0604020202020204" charset="0"/>
            </a:endParaRPr>
          </a:p>
        </p:txBody>
      </p:sp>
      <p:pic>
        <p:nvPicPr>
          <p:cNvPr id="2050" name="Picture 2" descr="Afbeeldingsresultaat voor python icon whit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032" y="468403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256" y="159798"/>
            <a:ext cx="5543552" cy="419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2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Experimental set-up</a:t>
            </a:r>
            <a:endParaRPr lang="en" dirty="0"/>
          </a:p>
        </p:txBody>
      </p:sp>
      <p:grpSp>
        <p:nvGrpSpPr>
          <p:cNvPr id="6" name="Shape 447"/>
          <p:cNvGrpSpPr/>
          <p:nvPr/>
        </p:nvGrpSpPr>
        <p:grpSpPr>
          <a:xfrm>
            <a:off x="129220" y="4701153"/>
            <a:ext cx="276958" cy="297479"/>
            <a:chOff x="611175" y="2326900"/>
            <a:chExt cx="362700" cy="389575"/>
          </a:xfrm>
        </p:grpSpPr>
        <p:sp>
          <p:nvSpPr>
            <p:cNvPr id="7" name="Shape 44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4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5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51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" name="Rechthoek 10"/>
          <p:cNvSpPr/>
          <p:nvPr/>
        </p:nvSpPr>
        <p:spPr>
          <a:xfrm>
            <a:off x="1828802" y="1096356"/>
            <a:ext cx="60013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  <a:latin typeface="Encode Sans ExtraLight" panose="020B0604020202020204" charset="0"/>
              </a:rPr>
              <a:t>Two models: one party and two parties</a:t>
            </a:r>
          </a:p>
          <a:p>
            <a:endParaRPr lang="en-US" sz="1800" dirty="0">
              <a:solidFill>
                <a:schemeClr val="bg1">
                  <a:lumMod val="95000"/>
                </a:schemeClr>
              </a:solidFill>
              <a:latin typeface="Encode Sans ExtraLight" panose="020B0604020202020204" charset="0"/>
            </a:endParaRP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Encode Sans ExtraLight" panose="020B0604020202020204" charset="0"/>
              </a:rPr>
              <a:t>For each 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Encode Sans ExtraLight" panose="020B0604020202020204" charset="0"/>
              </a:rPr>
              <a:t>model we tune the following parameters: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Encode Sans ExtraLight" panose="020B0604020202020204" charset="0"/>
            </a:endParaRPr>
          </a:p>
          <a:p>
            <a:pPr marL="342900" indent="-342900" fontAlgn="base">
              <a:buClr>
                <a:srgbClr val="BA3B21"/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Encode Sans ExtraLight" panose="020B0604020202020204" charset="0"/>
              </a:rPr>
              <a:t> Total number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Encode Sans ExtraLight" panose="020B0604020202020204" charset="0"/>
              </a:rPr>
              <a:t>of agents (3 dim.)</a:t>
            </a:r>
          </a:p>
          <a:p>
            <a:pPr marL="342900" indent="-342900" fontAlgn="base">
              <a:buClr>
                <a:srgbClr val="BA3B21"/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Encode Sans ExtraLight" panose="020B0604020202020204" charset="0"/>
              </a:rPr>
              <a:t> Relative ratio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Encode Sans ExtraLight" panose="020B0604020202020204" charset="0"/>
              </a:rPr>
              <a:t>of police vs non-police (3 dim.)</a:t>
            </a:r>
          </a:p>
          <a:p>
            <a:pPr marL="342900" indent="-342900" fontAlgn="base">
              <a:buClr>
                <a:srgbClr val="BA3B21"/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Encode Sans ExtraLight" panose="020B0604020202020204" charset="0"/>
              </a:rPr>
              <a:t> Relative ratio of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Encode Sans ExtraLight" panose="020B0604020202020204" charset="0"/>
              </a:rPr>
              <a:t>police vs riot police (3 dim.)</a:t>
            </a:r>
          </a:p>
          <a:p>
            <a:pPr marL="342900" indent="-342900" fontAlgn="base">
              <a:buClr>
                <a:srgbClr val="BA3B21"/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Encode Sans ExtraLight" panose="020B0604020202020204" charset="0"/>
              </a:rPr>
              <a:t> Relative ratio of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Encode Sans ExtraLight" panose="020B0604020202020204" charset="0"/>
              </a:rPr>
              <a:t>hooligans vs fans (3 dim.)</a:t>
            </a:r>
          </a:p>
          <a:p>
            <a:pPr marL="342900" indent="-342900" fontAlgn="base">
              <a:buClr>
                <a:srgbClr val="BA3B21"/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Encode Sans ExtraLight" panose="020B0604020202020204" charset="0"/>
              </a:rPr>
              <a:t> Initial grouping size of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Encode Sans ExtraLight" panose="020B0604020202020204" charset="0"/>
              </a:rPr>
              <a:t>riot agents (5 dim.)</a:t>
            </a: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Encode Sans ExtraLight" panose="020B0604020202020204" charset="0"/>
              </a:rPr>
              <a:t/>
            </a:r>
            <a:br>
              <a:rPr lang="en-US" sz="1800" dirty="0">
                <a:solidFill>
                  <a:schemeClr val="bg1">
                    <a:lumMod val="95000"/>
                  </a:schemeClr>
                </a:solidFill>
                <a:latin typeface="Encode Sans ExtraLight" panose="020B0604020202020204" charset="0"/>
              </a:rPr>
            </a:b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Encode Sans ExtraLight" panose="020B0604020202020204" charset="0"/>
              </a:rPr>
              <a:t>We average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Encode Sans ExtraLight" panose="020B0604020202020204" charset="0"/>
              </a:rPr>
              <a:t>5 runs with 5400 model 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Encode Sans ExtraLight" panose="020B0604020202020204" charset="0"/>
              </a:rPr>
              <a:t>steps (1:30 in reality)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Encode Sans ExtraLight" panose="020B0604020202020204" charset="0"/>
              </a:rPr>
              <a:t>and report number of 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Encode Sans ExtraLight" panose="020B0604020202020204" charset="0"/>
              </a:rPr>
              <a:t>fights,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Encode Sans ExtraLight" panose="020B0604020202020204" charset="0"/>
              </a:rPr>
              <a:t>number of police 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Encode Sans ExtraLight" panose="020B0604020202020204" charset="0"/>
              </a:rPr>
              <a:t>interventions and mean aggression level of the agents.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Encode Sans ExtraLight" panose="020B0604020202020204" charset="0"/>
            </a:endParaRP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Encode Sans ExtraLight" panose="020B0604020202020204" charset="0"/>
              </a:rPr>
              <a:t/>
            </a:r>
            <a:br>
              <a:rPr lang="en-US" sz="1800" dirty="0">
                <a:solidFill>
                  <a:schemeClr val="bg1">
                    <a:lumMod val="95000"/>
                  </a:schemeClr>
                </a:solidFill>
                <a:latin typeface="Encode Sans ExtraLight" panose="020B0604020202020204" charset="0"/>
              </a:rPr>
            </a:br>
            <a:endParaRPr lang="nl-NL" sz="1800" dirty="0">
              <a:solidFill>
                <a:schemeClr val="bg1">
                  <a:lumMod val="95000"/>
                </a:schemeClr>
              </a:solidFill>
              <a:latin typeface="Encode Sans Extra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51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Results (preliminary)</a:t>
            </a:r>
            <a:endParaRPr lang="en" dirty="0"/>
          </a:p>
        </p:txBody>
      </p:sp>
      <p:grpSp>
        <p:nvGrpSpPr>
          <p:cNvPr id="34" name="Shape 520"/>
          <p:cNvGrpSpPr/>
          <p:nvPr/>
        </p:nvGrpSpPr>
        <p:grpSpPr>
          <a:xfrm>
            <a:off x="116733" y="4728112"/>
            <a:ext cx="345949" cy="253649"/>
            <a:chOff x="4610450" y="3703750"/>
            <a:chExt cx="453050" cy="332175"/>
          </a:xfrm>
        </p:grpSpPr>
        <p:sp>
          <p:nvSpPr>
            <p:cNvPr id="35" name="Shape 521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52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" name="Rechthoek 3"/>
          <p:cNvSpPr/>
          <p:nvPr/>
        </p:nvSpPr>
        <p:spPr>
          <a:xfrm>
            <a:off x="378135" y="1242223"/>
            <a:ext cx="7810213" cy="423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Clr>
                <a:srgbClr val="F55C21"/>
              </a:buClr>
              <a:buSzPct val="100000"/>
            </a:pPr>
            <a:r>
              <a:rPr lang="en" sz="1800" b="1" dirty="0" smtClean="0">
                <a:solidFill>
                  <a:srgbClr val="FFFFFF"/>
                </a:solidFill>
                <a:latin typeface="Encode Sans ExtraLight"/>
                <a:sym typeface="Encode Sans ExtraLight"/>
              </a:rPr>
              <a:t>6 grafieken – Cases (one or two party) x Variables (interruptions, aggression, fights)</a:t>
            </a:r>
          </a:p>
          <a:p>
            <a:pPr lvl="0">
              <a:lnSpc>
                <a:spcPct val="115000"/>
              </a:lnSpc>
              <a:buClr>
                <a:srgbClr val="F55C21"/>
              </a:buClr>
              <a:buSzPct val="100000"/>
            </a:pPr>
            <a:endParaRPr lang="en" sz="1800" b="1" dirty="0">
              <a:solidFill>
                <a:srgbClr val="FFFFFF"/>
              </a:solidFill>
              <a:latin typeface="Encode Sans ExtraLight"/>
              <a:sym typeface="Encode Sans ExtraLight"/>
            </a:endParaRPr>
          </a:p>
          <a:p>
            <a:pPr lvl="0">
              <a:lnSpc>
                <a:spcPct val="115000"/>
              </a:lnSpc>
              <a:buClr>
                <a:srgbClr val="F55C21"/>
              </a:buClr>
              <a:buSzPct val="100000"/>
            </a:pPr>
            <a:r>
              <a:rPr lang="en" sz="1800" b="1" dirty="0" smtClean="0">
                <a:solidFill>
                  <a:srgbClr val="FFFFFF"/>
                </a:solidFill>
                <a:latin typeface="Encode Sans ExtraLight"/>
                <a:sym typeface="Encode Sans ExtraLight"/>
              </a:rPr>
              <a:t>7 lijnen per grafiek (base case en per parameter een lage en een hoge setting = 1 + 3x2)</a:t>
            </a:r>
          </a:p>
          <a:p>
            <a:pPr lvl="0">
              <a:lnSpc>
                <a:spcPct val="115000"/>
              </a:lnSpc>
              <a:buClr>
                <a:srgbClr val="F55C21"/>
              </a:buClr>
              <a:buSzPct val="100000"/>
            </a:pPr>
            <a:endParaRPr lang="en" sz="1800" b="1" dirty="0">
              <a:solidFill>
                <a:srgbClr val="FFFFFF"/>
              </a:solidFill>
              <a:latin typeface="Encode Sans ExtraLight"/>
              <a:sym typeface="Encode Sans ExtraLight"/>
            </a:endParaRPr>
          </a:p>
          <a:p>
            <a:pPr lvl="0">
              <a:lnSpc>
                <a:spcPct val="115000"/>
              </a:lnSpc>
              <a:buClr>
                <a:srgbClr val="F55C21"/>
              </a:buClr>
              <a:buSzPct val="100000"/>
            </a:pPr>
            <a:endParaRPr lang="en" sz="1800" b="1" dirty="0" smtClean="0">
              <a:solidFill>
                <a:srgbClr val="FFFFFF"/>
              </a:solidFill>
              <a:latin typeface="Encode Sans ExtraLight"/>
              <a:sym typeface="Encode Sans ExtraLight"/>
            </a:endParaRPr>
          </a:p>
          <a:p>
            <a:pPr lvl="0">
              <a:lnSpc>
                <a:spcPct val="115000"/>
              </a:lnSpc>
              <a:buClr>
                <a:srgbClr val="F55C21"/>
              </a:buClr>
              <a:buSzPct val="100000"/>
            </a:pPr>
            <a:endParaRPr lang="en" sz="1800" b="1" dirty="0">
              <a:solidFill>
                <a:srgbClr val="FFFFFF"/>
              </a:solidFill>
              <a:latin typeface="Encode Sans ExtraLight"/>
              <a:sym typeface="Encode Sans ExtraLight"/>
            </a:endParaRPr>
          </a:p>
          <a:p>
            <a:pPr lvl="0">
              <a:lnSpc>
                <a:spcPct val="115000"/>
              </a:lnSpc>
              <a:buClr>
                <a:srgbClr val="F55C21"/>
              </a:buClr>
              <a:buSzPct val="100000"/>
            </a:pPr>
            <a:endParaRPr lang="en" sz="1800" b="1" dirty="0" smtClean="0">
              <a:solidFill>
                <a:srgbClr val="FFFFFF"/>
              </a:solidFill>
              <a:latin typeface="Encode Sans ExtraLight"/>
              <a:sym typeface="Encode Sans ExtraLight"/>
            </a:endParaRPr>
          </a:p>
          <a:p>
            <a:pPr lvl="0">
              <a:lnSpc>
                <a:spcPct val="115000"/>
              </a:lnSpc>
              <a:buClr>
                <a:srgbClr val="F55C21"/>
              </a:buClr>
              <a:buSzPct val="100000"/>
            </a:pPr>
            <a:endParaRPr lang="en" sz="1800" b="1" dirty="0">
              <a:solidFill>
                <a:srgbClr val="FFFFFF"/>
              </a:solidFill>
              <a:latin typeface="Encode Sans ExtraLight"/>
              <a:sym typeface="Encode Sans ExtraLight"/>
            </a:endParaRPr>
          </a:p>
          <a:p>
            <a:pPr lvl="0">
              <a:lnSpc>
                <a:spcPct val="115000"/>
              </a:lnSpc>
              <a:buClr>
                <a:srgbClr val="F55C21"/>
              </a:buClr>
              <a:buSzPct val="100000"/>
            </a:pPr>
            <a:endParaRPr lang="en" sz="1800" b="1" dirty="0">
              <a:solidFill>
                <a:srgbClr val="FFFFFF"/>
              </a:solidFill>
              <a:latin typeface="Encode Sans ExtraLight"/>
              <a:sym typeface="Encode Sans ExtraLight"/>
            </a:endParaRPr>
          </a:p>
          <a:p>
            <a:pPr lvl="0">
              <a:lnSpc>
                <a:spcPct val="115000"/>
              </a:lnSpc>
              <a:buClr>
                <a:srgbClr val="F55C21"/>
              </a:buClr>
              <a:buSzPct val="100000"/>
            </a:pPr>
            <a:endParaRPr lang="en" sz="1800" dirty="0">
              <a:solidFill>
                <a:srgbClr val="FFFFFF"/>
              </a:solidFill>
              <a:latin typeface="Encode Sans ExtraLight"/>
              <a:sym typeface="Encode Sans ExtraLight"/>
            </a:endParaRPr>
          </a:p>
          <a:p>
            <a:pPr lvl="0">
              <a:lnSpc>
                <a:spcPct val="115000"/>
              </a:lnSpc>
              <a:buClr>
                <a:srgbClr val="F55C21"/>
              </a:buClr>
              <a:buSzPct val="100000"/>
            </a:pPr>
            <a:endParaRPr lang="en" sz="1800" dirty="0">
              <a:solidFill>
                <a:srgbClr val="FFFFFF"/>
              </a:solidFill>
              <a:latin typeface="Encode Sans ExtraLight"/>
              <a:sym typeface="Encode Sans Extra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61657" y="1142094"/>
            <a:ext cx="7665486" cy="331684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 dirty="0" smtClean="0"/>
              <a:t>Preliminary c</a:t>
            </a:r>
            <a:r>
              <a:rPr lang="en" sz="1800" b="1" dirty="0" smtClean="0"/>
              <a:t>onclusions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 smtClean="0"/>
              <a:t>-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-</a:t>
            </a:r>
            <a:endParaRPr lang="en" sz="1800" dirty="0" smtClean="0"/>
          </a:p>
          <a:p>
            <a:pPr lvl="0">
              <a:spcBef>
                <a:spcPts val="0"/>
              </a:spcBef>
              <a:buNone/>
            </a:pPr>
            <a:endParaRPr lang="en" sz="1800" b="1" dirty="0"/>
          </a:p>
          <a:p>
            <a:pPr lvl="0">
              <a:spcBef>
                <a:spcPts val="0"/>
              </a:spcBef>
              <a:buNone/>
            </a:pPr>
            <a:r>
              <a:rPr lang="en" sz="1800" b="1" dirty="0" smtClean="0"/>
              <a:t>To do</a:t>
            </a:r>
            <a:endParaRPr lang="en" sz="1800" b="1" dirty="0" smtClean="0"/>
          </a:p>
          <a:p>
            <a:pPr lvl="0">
              <a:spcBef>
                <a:spcPts val="0"/>
              </a:spcBef>
              <a:buNone/>
            </a:pPr>
            <a:r>
              <a:rPr lang="en" sz="1800" dirty="0" smtClean="0"/>
              <a:t>-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 smtClean="0"/>
              <a:t>-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-</a:t>
            </a:r>
            <a:endParaRPr lang="en" sz="1800" dirty="0" smtClean="0"/>
          </a:p>
          <a:p>
            <a:pPr lvl="0">
              <a:spcBef>
                <a:spcPts val="0"/>
              </a:spcBef>
              <a:buNone/>
            </a:pPr>
            <a:endParaRPr lang="en" sz="1800" dirty="0"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Discussion</a:t>
            </a:r>
            <a:endParaRPr lang="en" dirty="0"/>
          </a:p>
        </p:txBody>
      </p:sp>
      <p:grpSp>
        <p:nvGrpSpPr>
          <p:cNvPr id="34" name="Shape 523"/>
          <p:cNvGrpSpPr/>
          <p:nvPr/>
        </p:nvGrpSpPr>
        <p:grpSpPr>
          <a:xfrm>
            <a:off x="107313" y="4716224"/>
            <a:ext cx="321705" cy="304925"/>
            <a:chOff x="5300400" y="3670175"/>
            <a:chExt cx="421300" cy="399325"/>
          </a:xfrm>
        </p:grpSpPr>
        <p:sp>
          <p:nvSpPr>
            <p:cNvPr id="35" name="Shape 524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525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526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52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52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1390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ctrTitle" idx="4294967295"/>
          </p:nvPr>
        </p:nvSpPr>
        <p:spPr>
          <a:xfrm>
            <a:off x="762000" y="440350"/>
            <a:ext cx="4373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F55C21"/>
                </a:solidFill>
              </a:rPr>
              <a:t>THANKS!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subTitle" idx="4294967295"/>
          </p:nvPr>
        </p:nvSpPr>
        <p:spPr>
          <a:xfrm>
            <a:off x="762000" y="1639975"/>
            <a:ext cx="4373700" cy="315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ANY QUESTIONS</a:t>
            </a:r>
            <a:r>
              <a:rPr lang="en" dirty="0" smtClean="0"/>
              <a:t>?</a:t>
            </a:r>
            <a:endParaRPr lang="en" dirty="0"/>
          </a:p>
        </p:txBody>
      </p:sp>
      <p:pic>
        <p:nvPicPr>
          <p:cNvPr id="3082" name="Picture 10" descr="Afbeeldingsresultaat voor question icon whit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619" y="466427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4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ert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3165</TotalTime>
  <Words>229</Words>
  <Application>Microsoft Office PowerPoint</Application>
  <PresentationFormat>Diavoorstelling (16:9)</PresentationFormat>
  <Paragraphs>63</Paragraphs>
  <Slides>9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Encode Sans ExtraLight</vt:lpstr>
      <vt:lpstr>Wingdings</vt:lpstr>
      <vt:lpstr>Arial</vt:lpstr>
      <vt:lpstr>Encode Sans</vt:lpstr>
      <vt:lpstr>Laertes template</vt:lpstr>
      <vt:lpstr>PowerPoint-presentatie</vt:lpstr>
      <vt:lpstr>New focus</vt:lpstr>
      <vt:lpstr>Model</vt:lpstr>
      <vt:lpstr>Model</vt:lpstr>
      <vt:lpstr>PowerPoint-presentatie</vt:lpstr>
      <vt:lpstr>Experimental set-up</vt:lpstr>
      <vt:lpstr>Results (preliminary)</vt:lpstr>
      <vt:lpstr>Discussion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LSTM NEURAL NETWORK IN PUPIL SPELLER SELECTION PROCEDURE</dc:title>
  <dc:creator>Denny Diepgrond</dc:creator>
  <cp:lastModifiedBy>Denny Diepgrond</cp:lastModifiedBy>
  <cp:revision>44</cp:revision>
  <dcterms:modified xsi:type="dcterms:W3CDTF">2017-10-18T23:53:08Z</dcterms:modified>
</cp:coreProperties>
</file>