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86" r:id="rId2"/>
    <p:sldId id="261" r:id="rId3"/>
    <p:sldId id="287" r:id="rId4"/>
    <p:sldId id="291" r:id="rId5"/>
    <p:sldId id="285" r:id="rId6"/>
    <p:sldId id="290" r:id="rId7"/>
    <p:sldId id="296" r:id="rId8"/>
    <p:sldId id="293" r:id="rId9"/>
    <p:sldId id="294" r:id="rId10"/>
    <p:sldId id="295" r:id="rId11"/>
    <p:sldId id="289" r:id="rId12"/>
    <p:sldId id="288" r:id="rId13"/>
  </p:sldIdLst>
  <p:sldSz cx="9144000" cy="5143500" type="screen16x9"/>
  <p:notesSz cx="6858000" cy="9144000"/>
  <p:embeddedFontLst>
    <p:embeddedFont>
      <p:font typeface="Encode Sans" panose="020B0604020202020204" charset="0"/>
      <p:regular r:id="rId15"/>
      <p:bold r:id="rId16"/>
    </p:embeddedFont>
    <p:embeddedFont>
      <p:font typeface="Encode Sans ExtraLight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3B21"/>
    <a:srgbClr val="491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9D1B043-BBA1-44B4-AC94-ED1A89775DEB}">
  <a:tblStyle styleId="{39D1B043-BBA1-44B4-AC94-ED1A89775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10900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36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99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375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3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72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8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0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18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8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81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12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14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49"/>
            <a:ext cx="7497000" cy="29462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8999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ed">
    <p:bg>
      <p:bgPr>
        <a:solidFill>
          <a:srgbClr val="BA3B2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283679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49"/>
            <a:ext cx="7497000" cy="2946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F55C21"/>
              </a:buClr>
              <a:buSzPct val="1000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‹nr.›</a:t>
            </a:fld>
            <a:endParaRPr lang="en" sz="1300" b="1">
              <a:solidFill>
                <a:srgbClr val="2727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7" r:id="rId3"/>
    <p:sldLayoutId id="2147483658" r:id="rId4"/>
    <p:sldLayoutId id="2147483660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1"/>
          <p:cNvSpPr txBox="1">
            <a:spLocks/>
          </p:cNvSpPr>
          <p:nvPr/>
        </p:nvSpPr>
        <p:spPr>
          <a:xfrm>
            <a:off x="570360" y="316259"/>
            <a:ext cx="8002718" cy="19802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Encode Sans"/>
              <a:buNone/>
              <a:defRPr sz="36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" sz="4000" dirty="0"/>
              <a:t>POLICE DEPLOYMENT AT RECREATIONAL RIOTS: AN AGENT-BASED SIMULATION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5799561" y="3143508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chemeClr val="bg1">
                    <a:lumMod val="75000"/>
                  </a:schemeClr>
                </a:solidFill>
                <a:latin typeface="Encode Sans" panose="020B0604020202020204" charset="0"/>
              </a:rPr>
              <a:t>Rogier de Weert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3679487" y="3143508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chemeClr val="bg1">
                    <a:lumMod val="75000"/>
                  </a:schemeClr>
                </a:solidFill>
                <a:latin typeface="Encode Sans" panose="020B0604020202020204" charset="0"/>
              </a:rPr>
              <a:t>Leon Pater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570360" y="3143508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chemeClr val="bg1">
                    <a:lumMod val="75000"/>
                  </a:schemeClr>
                </a:solidFill>
                <a:latin typeface="Encode Sans" panose="020B0604020202020204" charset="0"/>
              </a:rPr>
              <a:t>Denny Diepgrond</a:t>
            </a:r>
          </a:p>
        </p:txBody>
      </p:sp>
      <p:pic>
        <p:nvPicPr>
          <p:cNvPr id="1028" name="Picture 4" descr="Afbeeldingsresultaat voor police icon png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47" y="420292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Afbeeldingsresultaat voor violence icon png wh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07" y="4202927"/>
            <a:ext cx="74602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ep 4"/>
          <p:cNvGrpSpPr/>
          <p:nvPr/>
        </p:nvGrpSpPr>
        <p:grpSpPr>
          <a:xfrm>
            <a:off x="4213227" y="4202927"/>
            <a:ext cx="720000" cy="720000"/>
            <a:chOff x="1034697" y="4145911"/>
            <a:chExt cx="720000" cy="720000"/>
          </a:xfrm>
        </p:grpSpPr>
        <p:pic>
          <p:nvPicPr>
            <p:cNvPr id="26" name="Picture 10" descr="Afbeeldingsresultaat voor simulation icon png whi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697" y="4145911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fbeeldingsresultaat voor python icon png whit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460" y="4253727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3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Results (preliminary)</a:t>
            </a:r>
          </a:p>
        </p:txBody>
      </p:sp>
      <p:grpSp>
        <p:nvGrpSpPr>
          <p:cNvPr id="34" name="Shape 520"/>
          <p:cNvGrpSpPr/>
          <p:nvPr/>
        </p:nvGrpSpPr>
        <p:grpSpPr>
          <a:xfrm>
            <a:off x="116733" y="4728112"/>
            <a:ext cx="345949" cy="253649"/>
            <a:chOff x="4610450" y="3703750"/>
            <a:chExt cx="453050" cy="332175"/>
          </a:xfrm>
        </p:grpSpPr>
        <p:sp>
          <p:nvSpPr>
            <p:cNvPr id="35" name="Shape 52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Afbeelding 1">
            <a:extLst>
              <a:ext uri="{FF2B5EF4-FFF2-40B4-BE49-F238E27FC236}">
                <a16:creationId xmlns:a16="http://schemas.microsoft.com/office/drawing/2014/main" id="{9794F0AF-AC87-42FF-92DE-7F12F458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3" y="1052719"/>
            <a:ext cx="8480213" cy="32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61657" y="1142094"/>
            <a:ext cx="7665486" cy="331684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/>
              <a:t>Preliminary conclusions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More disruptive agents		More fights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More riot police			More fights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Frequency of scanning		Changes group behavior</a:t>
            </a:r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lvl="0">
              <a:spcBef>
                <a:spcPts val="0"/>
              </a:spcBef>
              <a:buNone/>
            </a:pPr>
            <a:r>
              <a:rPr lang="en" sz="1800" b="1" dirty="0"/>
              <a:t>To do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- </a:t>
            </a:r>
            <a:r>
              <a:rPr lang="nl-NL" sz="1800" dirty="0" err="1"/>
              <a:t>Process</a:t>
            </a:r>
            <a:r>
              <a:rPr lang="nl-NL" sz="1800" dirty="0"/>
              <a:t> </a:t>
            </a:r>
            <a:r>
              <a:rPr lang="nl-NL" sz="1800" dirty="0" err="1"/>
              <a:t>results</a:t>
            </a:r>
            <a:r>
              <a:rPr lang="nl-NL" sz="1800" dirty="0"/>
              <a:t> of batchrunner (</a:t>
            </a:r>
            <a:r>
              <a:rPr lang="nl-NL" sz="1800" i="1" dirty="0" err="1"/>
              <a:t>see</a:t>
            </a:r>
            <a:r>
              <a:rPr lang="nl-NL" sz="1800" i="1" dirty="0"/>
              <a:t> </a:t>
            </a:r>
            <a:r>
              <a:rPr lang="nl-NL" sz="1800" i="1" dirty="0" err="1"/>
              <a:t>experimental</a:t>
            </a:r>
            <a:r>
              <a:rPr lang="nl-NL" sz="1800" i="1" dirty="0"/>
              <a:t> set-up</a:t>
            </a:r>
            <a:r>
              <a:rPr lang="nl-NL" sz="1800" dirty="0"/>
              <a:t>)</a:t>
            </a:r>
            <a:endParaRPr lang="en" sz="1800" dirty="0"/>
          </a:p>
          <a:p>
            <a:pPr lvl="0">
              <a:buNone/>
            </a:pPr>
            <a:r>
              <a:rPr lang="en" sz="1800" dirty="0"/>
              <a:t>- </a:t>
            </a:r>
            <a:r>
              <a:rPr lang="nl-NL" sz="1800" dirty="0" err="1"/>
              <a:t>Thorough</a:t>
            </a:r>
            <a:r>
              <a:rPr lang="nl-NL" sz="1800" dirty="0"/>
              <a:t> analysis of </a:t>
            </a:r>
            <a:r>
              <a:rPr lang="nl-NL" sz="1800" dirty="0" err="1"/>
              <a:t>individual</a:t>
            </a:r>
            <a:r>
              <a:rPr lang="nl-NL" sz="1800" dirty="0"/>
              <a:t> parameters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Discussion</a:t>
            </a:r>
          </a:p>
        </p:txBody>
      </p:sp>
      <p:grpSp>
        <p:nvGrpSpPr>
          <p:cNvPr id="34" name="Shape 523"/>
          <p:cNvGrpSpPr/>
          <p:nvPr/>
        </p:nvGrpSpPr>
        <p:grpSpPr>
          <a:xfrm>
            <a:off x="107313" y="4716224"/>
            <a:ext cx="321705" cy="304925"/>
            <a:chOff x="5300400" y="3670175"/>
            <a:chExt cx="421300" cy="399325"/>
          </a:xfrm>
        </p:grpSpPr>
        <p:sp>
          <p:nvSpPr>
            <p:cNvPr id="35" name="Shape 52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2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52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52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52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D54EABFD-0270-49E5-9AF0-DEC14CA00A45}"/>
              </a:ext>
            </a:extLst>
          </p:cNvPr>
          <p:cNvCxnSpPr/>
          <p:nvPr/>
        </p:nvCxnSpPr>
        <p:spPr>
          <a:xfrm>
            <a:off x="3562773" y="1706880"/>
            <a:ext cx="724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CF732BE1-48FE-44BC-A9DE-09336AD3E7CE}"/>
              </a:ext>
            </a:extLst>
          </p:cNvPr>
          <p:cNvCxnSpPr/>
          <p:nvPr/>
        </p:nvCxnSpPr>
        <p:spPr>
          <a:xfrm>
            <a:off x="3562773" y="2035386"/>
            <a:ext cx="724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FAADC4DC-046D-4FA1-A0A3-026A2737D7EF}"/>
              </a:ext>
            </a:extLst>
          </p:cNvPr>
          <p:cNvCxnSpPr/>
          <p:nvPr/>
        </p:nvCxnSpPr>
        <p:spPr>
          <a:xfrm>
            <a:off x="3562773" y="2340187"/>
            <a:ext cx="724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0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 idx="4294967295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55C21"/>
                </a:solidFill>
              </a:rPr>
              <a:t>THANKS!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subTitle" idx="4294967295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QUESTIONS?</a:t>
            </a:r>
          </a:p>
        </p:txBody>
      </p:sp>
      <p:pic>
        <p:nvPicPr>
          <p:cNvPr id="3082" name="Picture 10" descr="Afbeeldingsresultaat voor question icon whit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19" y="466427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2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New focus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58939"/>
            <a:ext cx="7497000" cy="151641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9" name="Shape 138"/>
          <p:cNvSpPr txBox="1">
            <a:spLocks/>
          </p:cNvSpPr>
          <p:nvPr/>
        </p:nvSpPr>
        <p:spPr>
          <a:xfrm>
            <a:off x="549600" y="2309859"/>
            <a:ext cx="7497000" cy="15164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ct val="100000"/>
              <a:buFont typeface="Encode Sans ExtraLight"/>
              <a:buChar char="▪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228600">
              <a:buNone/>
            </a:pPr>
            <a:endParaRPr lang="en" dirty="0"/>
          </a:p>
          <a:p>
            <a:pPr marL="457200" indent="-228600"/>
            <a:endParaRPr lang="en" dirty="0"/>
          </a:p>
        </p:txBody>
      </p:sp>
      <p:grpSp>
        <p:nvGrpSpPr>
          <p:cNvPr id="10" name="Shape 468"/>
          <p:cNvGrpSpPr/>
          <p:nvPr/>
        </p:nvGrpSpPr>
        <p:grpSpPr>
          <a:xfrm>
            <a:off x="171883" y="4707637"/>
            <a:ext cx="196780" cy="320788"/>
            <a:chOff x="6730350" y="2315900"/>
            <a:chExt cx="257700" cy="420100"/>
          </a:xfrm>
        </p:grpSpPr>
        <p:sp>
          <p:nvSpPr>
            <p:cNvPr id="14" name="Shape 46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7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7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7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7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64"/>
          <p:cNvSpPr txBox="1">
            <a:spLocks/>
          </p:cNvSpPr>
          <p:nvPr/>
        </p:nvSpPr>
        <p:spPr>
          <a:xfrm>
            <a:off x="549599" y="1200150"/>
            <a:ext cx="3898113" cy="31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ct val="100000"/>
              <a:buFont typeface="Encode Sans ExtraLight"/>
              <a:buChar char="▪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>
              <a:buFont typeface="Encode Sans ExtraLight"/>
              <a:buNone/>
            </a:pPr>
            <a:r>
              <a:rPr lang="en" sz="2000" b="1" dirty="0"/>
              <a:t>Political riots</a:t>
            </a:r>
          </a:p>
          <a:p>
            <a:pPr marL="457200" lvl="0" indent="-228600"/>
            <a:r>
              <a:rPr lang="en" sz="2000" dirty="0"/>
              <a:t>Food shortage in Venezuela</a:t>
            </a:r>
          </a:p>
          <a:p>
            <a:pPr marL="457200" lvl="0" indent="-228600"/>
            <a:r>
              <a:rPr lang="en" sz="2000" dirty="0"/>
              <a:t>Racial issues in the US</a:t>
            </a:r>
          </a:p>
          <a:p>
            <a:pPr marL="457200" lvl="0" indent="-228600"/>
            <a:r>
              <a:rPr lang="en" sz="2000" dirty="0"/>
              <a:t>Student protests during apartheid in South Africa</a:t>
            </a:r>
          </a:p>
        </p:txBody>
      </p:sp>
      <p:sp>
        <p:nvSpPr>
          <p:cNvPr id="20" name="Shape 166"/>
          <p:cNvSpPr txBox="1">
            <a:spLocks/>
          </p:cNvSpPr>
          <p:nvPr/>
        </p:nvSpPr>
        <p:spPr>
          <a:xfrm>
            <a:off x="4594034" y="1200150"/>
            <a:ext cx="3955161" cy="31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 dirty="0">
                <a:solidFill>
                  <a:schemeClr val="bg1"/>
                </a:solidFill>
                <a:latin typeface="Encode Sans ExtraLight" panose="020B0604020202020204" charset="0"/>
              </a:rPr>
              <a:t>Recreational riots</a:t>
            </a:r>
          </a:p>
          <a:p>
            <a:pPr marL="457200" lvl="0" indent="-228600">
              <a:lnSpc>
                <a:spcPct val="115000"/>
              </a:lnSpc>
              <a:buClr>
                <a:srgbClr val="F55C21"/>
              </a:buClr>
              <a:buSzPct val="100000"/>
              <a:buFont typeface="Encode Sans ExtraLight"/>
              <a:buChar char="▪"/>
            </a:pPr>
            <a:r>
              <a:rPr lang="en" sz="2000" dirty="0">
                <a:solidFill>
                  <a:srgbClr val="FFFFFF"/>
                </a:solidFill>
                <a:latin typeface="Encode Sans ExtraLight"/>
                <a:sym typeface="Encode Sans ExtraLight"/>
              </a:rPr>
              <a:t>Hooliganism</a:t>
            </a:r>
          </a:p>
          <a:p>
            <a:pPr marL="457200" lvl="0" indent="-228600">
              <a:lnSpc>
                <a:spcPct val="115000"/>
              </a:lnSpc>
              <a:buClr>
                <a:srgbClr val="F55C21"/>
              </a:buClr>
              <a:buSzPct val="100000"/>
              <a:buFont typeface="Encode Sans ExtraLight"/>
              <a:buChar char="▪"/>
            </a:pPr>
            <a:r>
              <a:rPr lang="en" sz="2000" dirty="0">
                <a:solidFill>
                  <a:srgbClr val="FFFFFF"/>
                </a:solidFill>
                <a:latin typeface="Encode Sans ExtraLight"/>
                <a:sym typeface="Encode Sans ExtraLight"/>
              </a:rPr>
              <a:t>Project X Haren</a:t>
            </a:r>
          </a:p>
          <a:p>
            <a:pPr marL="457200" lvl="0" indent="-228600">
              <a:lnSpc>
                <a:spcPct val="115000"/>
              </a:lnSpc>
              <a:buClr>
                <a:srgbClr val="F55C21"/>
              </a:buClr>
              <a:buSzPct val="100000"/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latin typeface="Encode Sans ExtraLight"/>
                <a:sym typeface="Encode Sans ExtraLight"/>
              </a:rPr>
              <a:t>Violent gatherings of young people in working class areas in Belfast</a:t>
            </a:r>
            <a:endParaRPr lang="en" sz="2000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</p:txBody>
      </p:sp>
      <p:grpSp>
        <p:nvGrpSpPr>
          <p:cNvPr id="4" name="Groep 3"/>
          <p:cNvGrpSpPr/>
          <p:nvPr/>
        </p:nvGrpSpPr>
        <p:grpSpPr>
          <a:xfrm>
            <a:off x="4378294" y="1195991"/>
            <a:ext cx="4540114" cy="2630286"/>
            <a:chOff x="4378294" y="1195991"/>
            <a:chExt cx="4540114" cy="2630286"/>
          </a:xfrm>
        </p:grpSpPr>
        <p:sp>
          <p:nvSpPr>
            <p:cNvPr id="13" name="Shape 164"/>
            <p:cNvSpPr txBox="1">
              <a:spLocks/>
            </p:cNvSpPr>
            <p:nvPr/>
          </p:nvSpPr>
          <p:spPr>
            <a:xfrm>
              <a:off x="5020295" y="1195991"/>
              <a:ext cx="3898113" cy="2630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5C21"/>
                </a:buClr>
                <a:buSzPct val="100000"/>
                <a:buFont typeface="Encode Sans ExtraLight"/>
                <a:buChar char="▪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9pPr>
            </a:lstStyle>
            <a:p>
              <a:pPr>
                <a:buFont typeface="Encode Sans ExtraLight"/>
                <a:buNone/>
              </a:pPr>
              <a:r>
                <a:rPr lang="en" sz="2000" b="1" dirty="0"/>
                <a:t>Two cases:</a:t>
              </a:r>
            </a:p>
            <a:p>
              <a:pPr>
                <a:buFont typeface="Encode Sans ExtraLight"/>
                <a:buNone/>
              </a:pPr>
              <a:r>
                <a:rPr lang="en" sz="2000" dirty="0"/>
                <a:t>One party</a:t>
              </a:r>
            </a:p>
            <a:p>
              <a:pPr marL="457200" lvl="0" indent="-228600"/>
              <a:r>
                <a:rPr lang="en" sz="2000" dirty="0"/>
                <a:t>Project X Haren</a:t>
              </a:r>
            </a:p>
            <a:p>
              <a:pPr marL="457200" lvl="0" indent="-228600"/>
              <a:r>
                <a:rPr lang="en" sz="2000" dirty="0"/>
                <a:t>Rebellion against police </a:t>
              </a:r>
            </a:p>
            <a:p>
              <a:pPr>
                <a:buNone/>
              </a:pPr>
              <a:r>
                <a:rPr lang="en" sz="2000" dirty="0"/>
                <a:t>Two parties</a:t>
              </a:r>
            </a:p>
            <a:p>
              <a:pPr marL="457200" lvl="0" indent="-228600"/>
              <a:r>
                <a:rPr lang="en" sz="2000" dirty="0"/>
                <a:t>Sports riots</a:t>
              </a:r>
            </a:p>
            <a:p>
              <a:pPr marL="457200" lvl="0" indent="-228600"/>
              <a:r>
                <a:rPr lang="en" sz="2000" dirty="0"/>
                <a:t>Religious riots </a:t>
              </a:r>
            </a:p>
            <a:p>
              <a:pPr>
                <a:buFont typeface="Encode Sans ExtraLight"/>
                <a:buNone/>
              </a:pPr>
              <a:endParaRPr lang="en" sz="2000" dirty="0"/>
            </a:p>
            <a:p>
              <a:pPr>
                <a:buFont typeface="Encode Sans ExtraLight"/>
                <a:buNone/>
              </a:pPr>
              <a:r>
                <a:rPr lang="en" sz="2000" b="1" dirty="0"/>
                <a:t>	</a:t>
              </a:r>
            </a:p>
            <a:p>
              <a:pPr>
                <a:buFont typeface="Encode Sans ExtraLight"/>
                <a:buNone/>
              </a:pPr>
              <a:endParaRPr lang="en" sz="2000" dirty="0"/>
            </a:p>
          </p:txBody>
        </p:sp>
        <p:cxnSp>
          <p:nvCxnSpPr>
            <p:cNvPr id="3" name="Rechte verbindingslijn met pijl 2"/>
            <p:cNvCxnSpPr/>
            <p:nvPr/>
          </p:nvCxnSpPr>
          <p:spPr>
            <a:xfrm>
              <a:off x="4378294" y="2407513"/>
              <a:ext cx="577516" cy="0"/>
            </a:xfrm>
            <a:prstGeom prst="straightConnector1">
              <a:avLst/>
            </a:prstGeom>
            <a:ln>
              <a:solidFill>
                <a:srgbClr val="BA3B2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-0.45781 -0.001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9" y="-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Model</a:t>
            </a:r>
          </a:p>
        </p:txBody>
      </p:sp>
      <p:grpSp>
        <p:nvGrpSpPr>
          <p:cNvPr id="10" name="Shape 486"/>
          <p:cNvGrpSpPr/>
          <p:nvPr/>
        </p:nvGrpSpPr>
        <p:grpSpPr>
          <a:xfrm>
            <a:off x="93024" y="4720055"/>
            <a:ext cx="390734" cy="289080"/>
            <a:chOff x="5255200" y="3006475"/>
            <a:chExt cx="511700" cy="378575"/>
          </a:xfrm>
        </p:grpSpPr>
        <p:sp>
          <p:nvSpPr>
            <p:cNvPr id="14" name="Shape 48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8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549598" y="1200149"/>
            <a:ext cx="8061741" cy="2946299"/>
          </a:xfrm>
        </p:spPr>
        <p:txBody>
          <a:bodyPr/>
          <a:lstStyle/>
          <a:p>
            <a:pPr>
              <a:buNone/>
            </a:pPr>
            <a:r>
              <a:rPr lang="nl-NL" dirty="0"/>
              <a:t>Combination of:</a:t>
            </a:r>
          </a:p>
          <a:p>
            <a:pPr>
              <a:buNone/>
            </a:pP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/>
              <a:t>Agent-</a:t>
            </a:r>
            <a:r>
              <a:rPr lang="nl-NL" dirty="0" err="1"/>
              <a:t>based</a:t>
            </a:r>
            <a:r>
              <a:rPr lang="nl-NL" dirty="0"/>
              <a:t> model of </a:t>
            </a:r>
            <a:r>
              <a:rPr lang="nl-NL" dirty="0" err="1"/>
              <a:t>fighting</a:t>
            </a:r>
            <a:r>
              <a:rPr lang="nl-NL" dirty="0"/>
              <a:t> in </a:t>
            </a:r>
            <a:r>
              <a:rPr lang="nl-NL" dirty="0" err="1"/>
              <a:t>two</a:t>
            </a:r>
            <a:r>
              <a:rPr lang="nl-NL" dirty="0"/>
              <a:t>-party </a:t>
            </a:r>
            <a:r>
              <a:rPr lang="nl-NL" dirty="0" err="1"/>
              <a:t>crowds</a:t>
            </a: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/>
              <a:t>Social research on </a:t>
            </a:r>
            <a:r>
              <a:rPr lang="nl-NL" dirty="0" err="1"/>
              <a:t>police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sports</a:t>
            </a:r>
            <a:r>
              <a:rPr lang="nl-NL" dirty="0"/>
              <a:t> </a:t>
            </a:r>
            <a:r>
              <a:rPr lang="nl-NL" dirty="0" err="1"/>
              <a:t>riots</a:t>
            </a: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2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786668"/>
            <a:ext cx="1317672" cy="391537"/>
          </a:xfrm>
          <a:prstGeom prst="rect">
            <a:avLst/>
          </a:prstGeom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748995" y="372333"/>
            <a:ext cx="7497000" cy="5496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BA3B21"/>
                </a:solidFill>
              </a:rPr>
              <a:t>Model</a:t>
            </a:r>
          </a:p>
        </p:txBody>
      </p:sp>
      <p:grpSp>
        <p:nvGrpSpPr>
          <p:cNvPr id="10" name="Shape 486"/>
          <p:cNvGrpSpPr/>
          <p:nvPr/>
        </p:nvGrpSpPr>
        <p:grpSpPr>
          <a:xfrm>
            <a:off x="93024" y="4720055"/>
            <a:ext cx="390734" cy="289080"/>
            <a:chOff x="5255200" y="3006475"/>
            <a:chExt cx="511700" cy="378575"/>
          </a:xfrm>
        </p:grpSpPr>
        <p:sp>
          <p:nvSpPr>
            <p:cNvPr id="14" name="Shape 48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8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Rechthoek 3"/>
          <p:cNvSpPr/>
          <p:nvPr/>
        </p:nvSpPr>
        <p:spPr>
          <a:xfrm>
            <a:off x="0" y="682236"/>
            <a:ext cx="748995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8015453" y="556909"/>
            <a:ext cx="748995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50915"/>
            <a:ext cx="4238984" cy="186304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55396"/>
            <a:ext cx="6072299" cy="185856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50915"/>
            <a:ext cx="8167749" cy="2071857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42096"/>
            <a:ext cx="8237280" cy="208949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34167"/>
            <a:ext cx="8268539" cy="2097423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21277"/>
            <a:ext cx="8284594" cy="2101495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1576480"/>
            <a:ext cx="8279465" cy="2555110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1" y="1315969"/>
            <a:ext cx="8268539" cy="2816755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1" y="1315969"/>
            <a:ext cx="8572559" cy="303453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9" y="873710"/>
            <a:ext cx="8616401" cy="3476793"/>
          </a:xfrm>
          <a:prstGeom prst="rect">
            <a:avLst/>
          </a:prstGeom>
        </p:spPr>
      </p:pic>
      <p:sp>
        <p:nvSpPr>
          <p:cNvPr id="22" name="Ovaal 21"/>
          <p:cNvSpPr/>
          <p:nvPr/>
        </p:nvSpPr>
        <p:spPr>
          <a:xfrm rot="494817">
            <a:off x="4989143" y="3238179"/>
            <a:ext cx="3955655" cy="997643"/>
          </a:xfrm>
          <a:prstGeom prst="ellipse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/>
          <p:cNvSpPr/>
          <p:nvPr/>
        </p:nvSpPr>
        <p:spPr>
          <a:xfrm>
            <a:off x="4749553" y="2601157"/>
            <a:ext cx="310719" cy="284086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al 25"/>
          <p:cNvSpPr/>
          <p:nvPr/>
        </p:nvSpPr>
        <p:spPr>
          <a:xfrm>
            <a:off x="4711297" y="3164909"/>
            <a:ext cx="348975" cy="309799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/>
          <p:cNvSpPr/>
          <p:nvPr/>
        </p:nvSpPr>
        <p:spPr>
          <a:xfrm>
            <a:off x="1848033" y="2343705"/>
            <a:ext cx="371383" cy="345130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al 27"/>
          <p:cNvSpPr/>
          <p:nvPr/>
        </p:nvSpPr>
        <p:spPr>
          <a:xfrm>
            <a:off x="1838608" y="3302143"/>
            <a:ext cx="371383" cy="345130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al 28"/>
          <p:cNvSpPr/>
          <p:nvPr/>
        </p:nvSpPr>
        <p:spPr>
          <a:xfrm>
            <a:off x="6705598" y="1627241"/>
            <a:ext cx="343271" cy="322084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3428941" y="461313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dirty="0">
                <a:solidFill>
                  <a:srgbClr val="BA3B21"/>
                </a:solidFill>
                <a:latin typeface="Encode Sans"/>
                <a:sym typeface="Encode Sans"/>
              </a:rPr>
              <a:t>Scan frequency different per agent type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69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5"/>
          <p:cNvSpPr txBox="1">
            <a:spLocks/>
          </p:cNvSpPr>
          <p:nvPr/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1800" b="1" dirty="0">
                <a:solidFill>
                  <a:schemeClr val="bg1"/>
                </a:solidFill>
                <a:latin typeface="Encode Sans" panose="020B0604020202020204" charset="0"/>
              </a:rPr>
              <a:t>Demo</a:t>
            </a:r>
          </a:p>
        </p:txBody>
      </p:sp>
      <p:pic>
        <p:nvPicPr>
          <p:cNvPr id="2050" name="Picture 2" descr="Afbeeldingsresultaat voor python icon white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32" y="468403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256" y="159798"/>
            <a:ext cx="5543552" cy="4190260"/>
          </a:xfrm>
          <a:prstGeom prst="rect">
            <a:avLst/>
          </a:prstGeom>
        </p:spPr>
      </p:pic>
      <p:pic>
        <p:nvPicPr>
          <p:cNvPr id="3" name="policefigh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802063" y="1976438"/>
            <a:ext cx="1539875" cy="1189037"/>
          </a:xfrm>
          <a:prstGeom prst="rect">
            <a:avLst/>
          </a:prstGeom>
        </p:spPr>
      </p:pic>
      <p:pic>
        <p:nvPicPr>
          <p:cNvPr id="1026" name="Picture 2" descr="https://scontent-amt2-1.xx.fbcdn.net/v/t34.0-12/22635405_1711549288889666_1023926640_n.png?oh=c7b69f3f25a6a9c2641dcb231e277614&amp;oe=59EAC25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71" y="297266"/>
            <a:ext cx="3915322" cy="39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2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1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Experimental set-up</a:t>
            </a:r>
          </a:p>
        </p:txBody>
      </p:sp>
      <p:grpSp>
        <p:nvGrpSpPr>
          <p:cNvPr id="6" name="Shape 447"/>
          <p:cNvGrpSpPr/>
          <p:nvPr/>
        </p:nvGrpSpPr>
        <p:grpSpPr>
          <a:xfrm>
            <a:off x="129220" y="4701153"/>
            <a:ext cx="276958" cy="297479"/>
            <a:chOff x="611175" y="2326900"/>
            <a:chExt cx="362700" cy="389575"/>
          </a:xfrm>
        </p:grpSpPr>
        <p:sp>
          <p:nvSpPr>
            <p:cNvPr id="7" name="Shape 4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5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5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hthoek 10"/>
          <p:cNvSpPr/>
          <p:nvPr/>
        </p:nvSpPr>
        <p:spPr>
          <a:xfrm>
            <a:off x="1828802" y="1096356"/>
            <a:ext cx="6001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Two models: one party and two parties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latin typeface="Encode Sans ExtraLight" panose="020B060402020202020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For each model we tune the following parameters: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Total number of agents (3 lev.)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Relative ratio of police vs non-police (3 lev.)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Relative ratio of police vs riot police (3 lev.)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Relative ratio of disruptive vs regular agents (3 lev.)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Initial grouping size of riot agents (5 lev.)</a:t>
            </a:r>
          </a:p>
          <a:p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We average 5 runs with 5400 model steps each (1:30h in reality) and report number of fights, number of police interventions and mean aggression level of the agents.</a:t>
            </a:r>
          </a:p>
          <a:p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</a:br>
            <a:endParaRPr lang="nl-NL" sz="1800" dirty="0">
              <a:solidFill>
                <a:schemeClr val="bg1">
                  <a:lumMod val="95000"/>
                </a:schemeClr>
              </a:solidFill>
              <a:latin typeface="Encode Sans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1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Preliminary set-up</a:t>
            </a:r>
          </a:p>
        </p:txBody>
      </p:sp>
      <p:grpSp>
        <p:nvGrpSpPr>
          <p:cNvPr id="6" name="Shape 447"/>
          <p:cNvGrpSpPr/>
          <p:nvPr/>
        </p:nvGrpSpPr>
        <p:grpSpPr>
          <a:xfrm>
            <a:off x="129220" y="4701153"/>
            <a:ext cx="276958" cy="297479"/>
            <a:chOff x="611175" y="2326900"/>
            <a:chExt cx="362700" cy="389575"/>
          </a:xfrm>
        </p:grpSpPr>
        <p:sp>
          <p:nvSpPr>
            <p:cNvPr id="7" name="Shape 4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5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5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hthoek 10"/>
          <p:cNvSpPr/>
          <p:nvPr/>
        </p:nvSpPr>
        <p:spPr>
          <a:xfrm>
            <a:off x="478972" y="1096356"/>
            <a:ext cx="82005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Base case: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N regular agents 		300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N disruptive agents		100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N police agents		60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N riot police agents		40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Encode Sans ExtraLight" panose="020B0604020202020204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We tuned the following parameters individually (3 levels – low, base, high):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Encode Sans ExtraLight" panose="020B0604020202020204" charset="0"/>
            </a:endParaRP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Relative ratio of police vs non-police (base=400/100, high=250/250, low=450/50)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Relative ratio of police vs riot police (base=60/40, high=50/50, low=80/20)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Relative ratio of regular vs disruptive (base=300/100, high=200/200, low=350/50)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</a:br>
            <a:endParaRPr lang="nl-NL" sz="1600" dirty="0">
              <a:solidFill>
                <a:schemeClr val="bg1">
                  <a:lumMod val="95000"/>
                </a:schemeClr>
              </a:solidFill>
              <a:latin typeface="Encode Sans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7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Results (preliminary)</a:t>
            </a:r>
          </a:p>
        </p:txBody>
      </p:sp>
      <p:grpSp>
        <p:nvGrpSpPr>
          <p:cNvPr id="34" name="Shape 520"/>
          <p:cNvGrpSpPr/>
          <p:nvPr/>
        </p:nvGrpSpPr>
        <p:grpSpPr>
          <a:xfrm>
            <a:off x="116733" y="4728112"/>
            <a:ext cx="345949" cy="253649"/>
            <a:chOff x="4610450" y="3703750"/>
            <a:chExt cx="453050" cy="332175"/>
          </a:xfrm>
        </p:grpSpPr>
        <p:sp>
          <p:nvSpPr>
            <p:cNvPr id="35" name="Shape 52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Afbeelding 1">
            <a:extLst>
              <a:ext uri="{FF2B5EF4-FFF2-40B4-BE49-F238E27FC236}">
                <a16:creationId xmlns:a16="http://schemas.microsoft.com/office/drawing/2014/main" id="{A0F4FD69-E05D-4701-B937-189BBD88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910975"/>
            <a:ext cx="6968083" cy="35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Results (preliminary)</a:t>
            </a:r>
          </a:p>
        </p:txBody>
      </p:sp>
      <p:grpSp>
        <p:nvGrpSpPr>
          <p:cNvPr id="34" name="Shape 520"/>
          <p:cNvGrpSpPr/>
          <p:nvPr/>
        </p:nvGrpSpPr>
        <p:grpSpPr>
          <a:xfrm>
            <a:off x="116733" y="4728112"/>
            <a:ext cx="345949" cy="253649"/>
            <a:chOff x="4610450" y="3703750"/>
            <a:chExt cx="453050" cy="332175"/>
          </a:xfrm>
        </p:grpSpPr>
        <p:sp>
          <p:nvSpPr>
            <p:cNvPr id="35" name="Shape 52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Afbeelding 1">
            <a:extLst>
              <a:ext uri="{FF2B5EF4-FFF2-40B4-BE49-F238E27FC236}">
                <a16:creationId xmlns:a16="http://schemas.microsoft.com/office/drawing/2014/main" id="{40ADE4FD-E1D2-4775-8A38-FEB0A1C1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7" y="999962"/>
            <a:ext cx="7756893" cy="33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99766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202</Words>
  <Application>Microsoft Office PowerPoint</Application>
  <PresentationFormat>Diavoorstelling (16:9)</PresentationFormat>
  <Paragraphs>69</Paragraphs>
  <Slides>12</Slides>
  <Notes>12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Encode Sans</vt:lpstr>
      <vt:lpstr>Encode Sans ExtraLight</vt:lpstr>
      <vt:lpstr>Laertes template</vt:lpstr>
      <vt:lpstr>PowerPoint-presentatie</vt:lpstr>
      <vt:lpstr>New focus</vt:lpstr>
      <vt:lpstr>Model</vt:lpstr>
      <vt:lpstr>Model</vt:lpstr>
      <vt:lpstr>PowerPoint-presentatie</vt:lpstr>
      <vt:lpstr>Experimental set-up</vt:lpstr>
      <vt:lpstr>Preliminary set-up</vt:lpstr>
      <vt:lpstr>Results (preliminary)</vt:lpstr>
      <vt:lpstr>Results (preliminary)</vt:lpstr>
      <vt:lpstr>Results (preliminary)</vt:lpstr>
      <vt:lpstr>Discussion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NEURAL NETWORK IN PUPIL SPELLER SELECTION PROCEDURE</dc:title>
  <dc:creator>Denny Diepgrond</dc:creator>
  <cp:lastModifiedBy>Rogier de Weert</cp:lastModifiedBy>
  <cp:revision>57</cp:revision>
  <dcterms:modified xsi:type="dcterms:W3CDTF">2017-10-20T15:37:29Z</dcterms:modified>
</cp:coreProperties>
</file>