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PLOYEE%20DATA%20ANALYSIS%20TEAM%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 TEAM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7878192847857841"/>
          <c:y val="9.95254381081152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CBE-CD44-9C5F-3D35AE36E2F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CBE-CD44-9C5F-3D35AE36E2FC}"/>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CBE-CD44-9C5F-3D35AE36E2F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CBE-CD44-9C5F-3D35AE36E2FC}"/>
            </c:ext>
          </c:extLst>
        </c:ser>
        <c:dLbls>
          <c:showLegendKey val="0"/>
          <c:showVal val="0"/>
          <c:showCatName val="0"/>
          <c:showSerName val="0"/>
          <c:showPercent val="0"/>
          <c:showBubbleSize val="0"/>
        </c:dLbls>
        <c:gapWidth val="219"/>
        <c:overlap val="-27"/>
        <c:axId val="742671583"/>
        <c:axId val="742666175"/>
      </c:barChart>
      <c:catAx>
        <c:axId val="74267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666175"/>
        <c:crosses val="autoZero"/>
        <c:auto val="1"/>
        <c:lblAlgn val="ctr"/>
        <c:lblOffset val="100"/>
        <c:noMultiLvlLbl val="0"/>
      </c:catAx>
      <c:valAx>
        <c:axId val="742666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671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7118166448b6dc_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7118166448b6dc_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7118166448b6dc_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3197935" y="3230481"/>
            <a:ext cx="86106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 ROGITH.G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312211521, A4636A461C3A169B46E4FA512597B609</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BACHELOR OF COMMERCE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THIRUTHANGAL NADAR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9" name="Google Shape;179;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80" name="Google Shape;18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6"/>
          <p:cNvSpPr txBox="1"/>
          <p:nvPr/>
        </p:nvSpPr>
        <p:spPr>
          <a:xfrm>
            <a:off x="0" y="0"/>
            <a:ext cx="8412900" cy="648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400" b="1" u="sng">
                <a:highlight>
                  <a:srgbClr val="FFFFFF"/>
                </a:highlight>
              </a:rPr>
              <a:t>MODELLING</a:t>
            </a:r>
            <a:endParaRPr sz="3400" b="1" u="sng">
              <a:highlight>
                <a:srgbClr val="FFFFFF"/>
              </a:highlight>
            </a:endParaRPr>
          </a:p>
          <a:p>
            <a:pPr marL="0" lvl="0" indent="0" algn="l" rtl="0">
              <a:lnSpc>
                <a:spcPct val="115000"/>
              </a:lnSpc>
              <a:spcBef>
                <a:spcPts val="0"/>
              </a:spcBef>
              <a:spcAft>
                <a:spcPts val="0"/>
              </a:spcAft>
              <a:buNone/>
            </a:pPr>
            <a:r>
              <a:rPr lang="en-US" sz="2000">
                <a:latin typeface="Roboto"/>
                <a:ea typeface="Roboto"/>
                <a:cs typeface="Roboto"/>
                <a:sym typeface="Roboto"/>
              </a:rPr>
              <a:t>Charts</a:t>
            </a:r>
            <a:endParaRPr sz="2000">
              <a:latin typeface="Roboto"/>
              <a:ea typeface="Roboto"/>
              <a:cs typeface="Roboto"/>
              <a:sym typeface="Roboto"/>
            </a:endParaRPr>
          </a:p>
          <a:p>
            <a:pPr marL="0" lvl="0" indent="0" algn="l" rtl="0">
              <a:lnSpc>
                <a:spcPct val="115000"/>
              </a:lnSpc>
              <a:spcBef>
                <a:spcPts val="0"/>
              </a:spcBef>
              <a:spcAft>
                <a:spcPts val="0"/>
              </a:spcAft>
              <a:buNone/>
            </a:pPr>
            <a:r>
              <a:rPr lang="en-US" sz="2000">
                <a:latin typeface="Roboto"/>
                <a:ea typeface="Roboto"/>
                <a:cs typeface="Roboto"/>
                <a:sym typeface="Roboto"/>
              </a:rPr>
              <a:t>•Purpose: To visualize the data in an easily interpretable format, making trends and patterns more apparent.</a:t>
            </a:r>
            <a:endParaRPr sz="2000">
              <a:latin typeface="Roboto"/>
              <a:ea typeface="Roboto"/>
              <a:cs typeface="Roboto"/>
              <a:sym typeface="Roboto"/>
            </a:endParaRPr>
          </a:p>
          <a:p>
            <a:pPr marL="0" lvl="0" indent="0" algn="l" rtl="0">
              <a:lnSpc>
                <a:spcPct val="115000"/>
              </a:lnSpc>
              <a:spcBef>
                <a:spcPts val="0"/>
              </a:spcBef>
              <a:spcAft>
                <a:spcPts val="0"/>
              </a:spcAft>
              <a:buNone/>
            </a:pPr>
            <a:r>
              <a:rPr lang="en-US" sz="2000">
                <a:latin typeface="Roboto"/>
                <a:ea typeface="Roboto"/>
                <a:cs typeface="Roboto"/>
                <a:sym typeface="Roboto"/>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sz="2000">
              <a:latin typeface="Roboto"/>
              <a:ea typeface="Roboto"/>
              <a:cs typeface="Roboto"/>
              <a:sym typeface="Roboto"/>
            </a:endParaRPr>
          </a:p>
          <a:p>
            <a:pPr marL="0" lvl="0" indent="0" algn="l" rtl="0">
              <a:lnSpc>
                <a:spcPct val="115000"/>
              </a:lnSpc>
              <a:spcBef>
                <a:spcPts val="0"/>
              </a:spcBef>
              <a:spcAft>
                <a:spcPts val="0"/>
              </a:spcAft>
              <a:buNone/>
            </a:pPr>
            <a:r>
              <a:rPr lang="en-US" sz="2000">
                <a:latin typeface="Roboto"/>
                <a:ea typeface="Roboto"/>
                <a:cs typeface="Roboto"/>
                <a:sym typeface="Roboto"/>
              </a:rPr>
              <a:t>4. Conditional Formatting</a:t>
            </a:r>
            <a:endParaRPr sz="2000">
              <a:latin typeface="Roboto"/>
              <a:ea typeface="Roboto"/>
              <a:cs typeface="Roboto"/>
              <a:sym typeface="Roboto"/>
            </a:endParaRPr>
          </a:p>
          <a:p>
            <a:pPr marL="0" lvl="0" indent="0" algn="l" rtl="0">
              <a:lnSpc>
                <a:spcPct val="115000"/>
              </a:lnSpc>
              <a:spcBef>
                <a:spcPts val="0"/>
              </a:spcBef>
              <a:spcAft>
                <a:spcPts val="0"/>
              </a:spcAft>
              <a:buNone/>
            </a:pPr>
            <a:r>
              <a:rPr lang="en-US" sz="2000">
                <a:latin typeface="Roboto"/>
                <a:ea typeface="Roboto"/>
                <a:cs typeface="Roboto"/>
                <a:sym typeface="Roboto"/>
              </a:rPr>
              <a:t>•Purpose: To highlight specific data points that meet certain conditions, making it easier to spot trends, outliers, or areas of concern.</a:t>
            </a:r>
            <a:endParaRPr sz="2000">
              <a:latin typeface="Roboto"/>
              <a:ea typeface="Roboto"/>
              <a:cs typeface="Roboto"/>
              <a:sym typeface="Roboto"/>
            </a:endParaRPr>
          </a:p>
          <a:p>
            <a:pPr marL="0" lvl="0" indent="0" algn="l" rtl="0">
              <a:lnSpc>
                <a:spcPct val="115000"/>
              </a:lnSpc>
              <a:spcBef>
                <a:spcPts val="0"/>
              </a:spcBef>
              <a:spcAft>
                <a:spcPts val="0"/>
              </a:spcAft>
              <a:buNone/>
            </a:pPr>
            <a:r>
              <a:rPr lang="en-US" sz="2000">
                <a:latin typeface="Roboto"/>
                <a:ea typeface="Roboto"/>
                <a:cs typeface="Roboto"/>
                <a:sym typeface="Roboto"/>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sz="2000">
              <a:latin typeface="Roboto"/>
              <a:ea typeface="Roboto"/>
              <a:cs typeface="Roboto"/>
              <a:sym typeface="Roboto"/>
            </a:endParaRPr>
          </a:p>
        </p:txBody>
      </p:sp>
      <p:pic>
        <p:nvPicPr>
          <p:cNvPr id="182" name="Google Shape;182;p16"/>
          <p:cNvPicPr preferRelativeResize="0"/>
          <p:nvPr/>
        </p:nvPicPr>
        <p:blipFill>
          <a:blip r:embed="rId4">
            <a:alphaModFix/>
          </a:blip>
          <a:stretch>
            <a:fillRect/>
          </a:stretch>
        </p:blipFill>
        <p:spPr>
          <a:xfrm>
            <a:off x="8648700" y="3158225"/>
            <a:ext cx="3543299" cy="36997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7"/>
          <p:cNvSpPr/>
          <p:nvPr/>
        </p:nvSpPr>
        <p:spPr>
          <a:xfrm>
            <a:off x="7877175" y="44230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Google Shape;190;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7"/>
          <p:cNvSpPr txBox="1">
            <a:spLocks noGrp="1"/>
          </p:cNvSpPr>
          <p:nvPr>
            <p:ph type="title"/>
          </p:nvPr>
        </p:nvSpPr>
        <p:spPr>
          <a:xfrm>
            <a:off x="755332" y="385444"/>
            <a:ext cx="2437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u="sng"/>
              <a:t>Result </a:t>
            </a:r>
            <a:endParaRPr u="sng"/>
          </a:p>
        </p:txBody>
      </p:sp>
      <p:sp>
        <p:nvSpPr>
          <p:cNvPr id="192" name="Google Shape;192;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194" name="Google Shape;194;p17"/>
          <p:cNvPicPr preferRelativeResize="0"/>
          <p:nvPr/>
        </p:nvPicPr>
        <p:blipFill>
          <a:blip r:embed="rId4">
            <a:alphaModFix/>
          </a:blip>
          <a:stretch>
            <a:fillRect/>
          </a:stretch>
        </p:blipFill>
        <p:spPr>
          <a:xfrm>
            <a:off x="9956475" y="3365500"/>
            <a:ext cx="2235524" cy="3492499"/>
          </a:xfrm>
          <a:prstGeom prst="rect">
            <a:avLst/>
          </a:prstGeom>
          <a:noFill/>
          <a:ln>
            <a:noFill/>
          </a:ln>
        </p:spPr>
      </p:pic>
      <p:graphicFrame>
        <p:nvGraphicFramePr>
          <p:cNvPr id="4" name="Chart 3">
            <a:extLst>
              <a:ext uri="{FF2B5EF4-FFF2-40B4-BE49-F238E27FC236}">
                <a16:creationId xmlns:a16="http://schemas.microsoft.com/office/drawing/2014/main" id="{779DB596-E6DC-6346-C799-332DBF35C234}"/>
              </a:ext>
            </a:extLst>
          </p:cNvPr>
          <p:cNvGraphicFramePr>
            <a:graphicFrameLocks/>
          </p:cNvGraphicFramePr>
          <p:nvPr>
            <p:extLst>
              <p:ext uri="{D42A27DB-BD31-4B8C-83A1-F6EECF244321}">
                <p14:modId xmlns:p14="http://schemas.microsoft.com/office/powerpoint/2010/main" val="2874407732"/>
              </p:ext>
            </p:extLst>
          </p:nvPr>
        </p:nvGraphicFramePr>
        <p:xfrm>
          <a:off x="1421412" y="1590674"/>
          <a:ext cx="7253012" cy="482502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12" y="-4"/>
            <a:ext cx="10658400" cy="53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u="sng">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sz="3200" b="0">
                <a:latin typeface="Times New Roman"/>
                <a:ea typeface="Times New Roman"/>
                <a:cs typeface="Times New Roman"/>
                <a:sym typeface="Times New Roman"/>
              </a:rPr>
              <a:t> </a:t>
            </a:r>
            <a:r>
              <a:rPr lang="en-US" sz="2300">
                <a:solidFill>
                  <a:srgbClr val="000000"/>
                </a:solidFill>
                <a:latin typeface="Times New Roman"/>
                <a:ea typeface="Times New Roman"/>
                <a:cs typeface="Times New Roman"/>
                <a:sym typeface="Times New Roman"/>
              </a:rPr>
              <a:t>Employee performance analysis ,most of the employees fall within the medium performance range. A smaller group of employees shows high performance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smaller group of employees shows high performance ,</a:t>
            </a:r>
            <a:br>
              <a:rPr lang="en-US" sz="2300">
                <a:solidFill>
                  <a:srgbClr val="000000"/>
                </a:solidFill>
                <a:latin typeface="Times New Roman"/>
                <a:ea typeface="Times New Roman"/>
                <a:cs typeface="Times New Roman"/>
                <a:sym typeface="Times New Roman"/>
              </a:rPr>
            </a:br>
            <a:r>
              <a:rPr lang="en-US" sz="2300">
                <a:solidFill>
                  <a:srgbClr val="000000"/>
                </a:solidFill>
                <a:latin typeface="Times New Roman"/>
                <a:ea typeface="Times New Roman"/>
                <a:cs typeface="Times New Roman"/>
                <a:sym typeface="Times New Roman"/>
              </a:rPr>
              <a:t>while very few fall into the low </a:t>
            </a:r>
            <a:br>
              <a:rPr lang="en-US" sz="2300">
                <a:solidFill>
                  <a:srgbClr val="000000"/>
                </a:solidFill>
                <a:latin typeface="Times New Roman"/>
                <a:ea typeface="Times New Roman"/>
                <a:cs typeface="Times New Roman"/>
                <a:sym typeface="Times New Roman"/>
              </a:rPr>
            </a:br>
            <a:endParaRPr sz="2300">
              <a:solidFill>
                <a:srgbClr val="000000"/>
              </a:solidFill>
              <a:latin typeface="Times New Roman"/>
              <a:ea typeface="Times New Roman"/>
              <a:cs typeface="Times New Roman"/>
              <a:sym typeface="Times New Roman"/>
            </a:endParaRPr>
          </a:p>
        </p:txBody>
      </p:sp>
      <p:pic>
        <p:nvPicPr>
          <p:cNvPr id="200" name="Google Shape;200;p18"/>
          <p:cNvPicPr preferRelativeResize="0"/>
          <p:nvPr/>
        </p:nvPicPr>
        <p:blipFill>
          <a:blip r:embed="rId3">
            <a:alphaModFix/>
          </a:blip>
          <a:stretch>
            <a:fillRect/>
          </a:stretch>
        </p:blipFill>
        <p:spPr>
          <a:xfrm>
            <a:off x="9191625" y="3873500"/>
            <a:ext cx="3000376" cy="298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u="sng"/>
              <a:t>PROJECT TITLE</a:t>
            </a:r>
            <a:endParaRPr sz="4250" u="sng"/>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5" y="1507927"/>
            <a:ext cx="8593200" cy="14391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Times New Roman"/>
                <a:ea typeface="Times New Roman"/>
                <a:cs typeface="Times New Roman"/>
                <a:sym typeface="Times New Roman"/>
              </a:rPr>
              <a:t>Employee Performance Analysis using Excel</a:t>
            </a:r>
            <a:endParaRPr sz="2800" b="1">
              <a:solidFill>
                <a:schemeClr val="dk1"/>
              </a:solidFill>
              <a:latin typeface="Times New Roman"/>
              <a:ea typeface="Times New Roman"/>
              <a:cs typeface="Times New Roman"/>
              <a:sym typeface="Times New Roman"/>
            </a:endParaRPr>
          </a:p>
        </p:txBody>
      </p:sp>
      <p:pic>
        <p:nvPicPr>
          <p:cNvPr id="92" name="Google Shape;92;p8"/>
          <p:cNvPicPr preferRelativeResize="0"/>
          <p:nvPr/>
        </p:nvPicPr>
        <p:blipFill>
          <a:blip r:embed="rId5">
            <a:alphaModFix/>
          </a:blip>
          <a:stretch>
            <a:fillRect/>
          </a:stretch>
        </p:blipFill>
        <p:spPr>
          <a:xfrm>
            <a:off x="2397127" y="2947025"/>
            <a:ext cx="6252399" cy="391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0" name="Google Shape;100;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2" name="Google Shape;102;p9"/>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103" name="Google Shape;103;p9"/>
          <p:cNvSpPr txBox="1">
            <a:spLocks noGrp="1"/>
          </p:cNvSpPr>
          <p:nvPr>
            <p:ph type="title"/>
          </p:nvPr>
        </p:nvSpPr>
        <p:spPr>
          <a:xfrm>
            <a:off x="739775" y="445388"/>
            <a:ext cx="23571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u="sng"/>
              <a:t>AGENDA</a:t>
            </a:r>
            <a:endParaRPr u="sng"/>
          </a:p>
        </p:txBody>
      </p:sp>
      <p:sp>
        <p:nvSpPr>
          <p:cNvPr id="104" name="Google Shape;104;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5" name="Google Shape;105;p9"/>
          <p:cNvSpPr txBox="1"/>
          <p:nvPr/>
        </p:nvSpPr>
        <p:spPr>
          <a:xfrm>
            <a:off x="2509807" y="1041533"/>
            <a:ext cx="5029200" cy="442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i="0">
              <a:solidFill>
                <a:srgbClr val="0D0D0D"/>
              </a:solidFill>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Problem Statement</a:t>
            </a:r>
            <a:endParaRPr>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Project Overview</a:t>
            </a:r>
            <a:endParaRPr>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End Users</a:t>
            </a:r>
            <a:endParaRPr>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Our Solution and Proposition</a:t>
            </a:r>
            <a:endParaRPr>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a:solidFill>
                  <a:srgbClr val="0D0D0D"/>
                </a:solidFill>
                <a:latin typeface="Roboto"/>
                <a:ea typeface="Roboto"/>
                <a:cs typeface="Roboto"/>
                <a:sym typeface="Roboto"/>
              </a:rPr>
              <a:t>Dataset Description</a:t>
            </a:r>
            <a:endParaRPr sz="2800" i="0">
              <a:solidFill>
                <a:srgbClr val="0D0D0D"/>
              </a:solidFill>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Modelling Approach</a:t>
            </a:r>
            <a:endParaRPr>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Results and </a:t>
            </a:r>
            <a:r>
              <a:rPr lang="en-US" sz="2800">
                <a:solidFill>
                  <a:srgbClr val="0D0D0D"/>
                </a:solidFill>
                <a:latin typeface="Roboto"/>
                <a:ea typeface="Roboto"/>
                <a:cs typeface="Roboto"/>
                <a:sym typeface="Roboto"/>
              </a:rPr>
              <a:t>Discussion</a:t>
            </a:r>
            <a:endParaRPr sz="2800" i="0">
              <a:solidFill>
                <a:srgbClr val="0D0D0D"/>
              </a:solidFill>
              <a:latin typeface="Roboto"/>
              <a:ea typeface="Roboto"/>
              <a:cs typeface="Roboto"/>
              <a:sym typeface="Roboto"/>
            </a:endParaRPr>
          </a:p>
          <a:p>
            <a:pPr marL="0" marR="0" lvl="0" indent="-177800" algn="l" rtl="0">
              <a:spcBef>
                <a:spcPts val="0"/>
              </a:spcBef>
              <a:spcAft>
                <a:spcPts val="0"/>
              </a:spcAft>
              <a:buClr>
                <a:srgbClr val="0D0D0D"/>
              </a:buClr>
              <a:buSzPts val="2800"/>
              <a:buFont typeface="Roboto"/>
              <a:buAutoNum type="arabicPeriod"/>
            </a:pPr>
            <a:r>
              <a:rPr lang="en-US" sz="2800" i="0">
                <a:solidFill>
                  <a:srgbClr val="0D0D0D"/>
                </a:solidFill>
                <a:latin typeface="Roboto"/>
                <a:ea typeface="Roboto"/>
                <a:cs typeface="Roboto"/>
                <a:sym typeface="Roboto"/>
              </a:rPr>
              <a:t>Conclusion</a:t>
            </a:r>
            <a:endParaRPr>
              <a:latin typeface="Roboto"/>
              <a:ea typeface="Roboto"/>
              <a:cs typeface="Roboto"/>
              <a:sym typeface="Roboto"/>
            </a:endParaRPr>
          </a:p>
          <a:p>
            <a:pPr marL="0" marR="0" lvl="0" indent="0" algn="l" rtl="0">
              <a:spcBef>
                <a:spcPts val="0"/>
              </a:spcBef>
              <a:spcAft>
                <a:spcPts val="0"/>
              </a:spcAft>
              <a:buNone/>
            </a:pPr>
            <a:endParaRPr sz="2800">
              <a:solidFill>
                <a:schemeClr val="dk1"/>
              </a:solidFill>
              <a:latin typeface="Roboto"/>
              <a:ea typeface="Roboto"/>
              <a:cs typeface="Roboto"/>
              <a:sym typeface="Roboto"/>
            </a:endParaRPr>
          </a:p>
        </p:txBody>
      </p:sp>
      <p:grpSp>
        <p:nvGrpSpPr>
          <p:cNvPr id="106" name="Google Shape;106;p9"/>
          <p:cNvGrpSpPr/>
          <p:nvPr/>
        </p:nvGrpSpPr>
        <p:grpSpPr>
          <a:xfrm>
            <a:off x="7448612" y="0"/>
            <a:ext cx="4743796" cy="6858466"/>
            <a:chOff x="7448612" y="0"/>
            <a:chExt cx="4743796" cy="6858466"/>
          </a:xfrm>
        </p:grpSpPr>
        <p:sp>
          <p:nvSpPr>
            <p:cNvPr id="107" name="Google Shape;107;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6" name="Google Shape;116;p9"/>
          <p:cNvPicPr preferRelativeResize="0"/>
          <p:nvPr/>
        </p:nvPicPr>
        <p:blipFill>
          <a:blip r:embed="rId4">
            <a:alphaModFix/>
          </a:blip>
          <a:stretch>
            <a:fillRect/>
          </a:stretch>
        </p:blipFill>
        <p:spPr>
          <a:xfrm>
            <a:off x="7724775" y="1562225"/>
            <a:ext cx="4421400" cy="532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p:nvPr/>
        </p:nvSpPr>
        <p:spPr>
          <a:xfrm>
            <a:off x="7834312" y="685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0"/>
          <p:cNvSpPr txBox="1">
            <a:spLocks noGrp="1"/>
          </p:cNvSpPr>
          <p:nvPr>
            <p:ph type="title"/>
          </p:nvPr>
        </p:nvSpPr>
        <p:spPr>
          <a:xfrm>
            <a:off x="676275" y="1323450"/>
            <a:ext cx="8896200" cy="4596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u="sng"/>
              <a:t>PROBLEM	STATEMENT    </a:t>
            </a:r>
            <a:endParaRPr sz="4250" u="sng"/>
          </a:p>
          <a:p>
            <a:pPr marL="12700" lvl="0" indent="0" algn="l" rtl="0">
              <a:lnSpc>
                <a:spcPct val="100000"/>
              </a:lnSpc>
              <a:spcBef>
                <a:spcPts val="0"/>
              </a:spcBef>
              <a:spcAft>
                <a:spcPts val="0"/>
              </a:spcAft>
              <a:buNone/>
            </a:pPr>
            <a:r>
              <a:rPr lang="en-US" sz="4250" u="sng"/>
              <a:t>        </a:t>
            </a:r>
            <a:br>
              <a:rPr lang="en-US" sz="4250"/>
            </a:br>
            <a:r>
              <a:rPr lang="en-US" sz="4250" b="0">
                <a:latin typeface="Roboto"/>
                <a:ea typeface="Roboto"/>
                <a:cs typeface="Roboto"/>
                <a:sym typeface="Roboto"/>
              </a:rPr>
              <a:t>The analysis helps in making informed decisions regarding training needs, promotions, and overall workforce optimization.</a:t>
            </a:r>
            <a:br>
              <a:rPr lang="en-US" sz="4250" b="0">
                <a:latin typeface="Roboto"/>
                <a:ea typeface="Roboto"/>
                <a:cs typeface="Roboto"/>
                <a:sym typeface="Roboto"/>
              </a:rPr>
            </a:br>
            <a:r>
              <a:rPr lang="en-US" sz="4250" b="0">
                <a:latin typeface="Roboto"/>
                <a:ea typeface="Roboto"/>
                <a:cs typeface="Roboto"/>
                <a:sym typeface="Roboto"/>
              </a:rPr>
              <a:t> </a:t>
            </a:r>
            <a:r>
              <a:rPr lang="en-US" sz="3600" b="0">
                <a:latin typeface="Roboto"/>
                <a:ea typeface="Roboto"/>
                <a:cs typeface="Roboto"/>
                <a:sym typeface="Roboto"/>
              </a:rPr>
              <a:t>               </a:t>
            </a:r>
            <a:endParaRPr sz="3600" b="0">
              <a:latin typeface="Roboto"/>
              <a:ea typeface="Roboto"/>
              <a:cs typeface="Roboto"/>
              <a:sym typeface="Roboto"/>
            </a:endParaRPr>
          </a:p>
        </p:txBody>
      </p:sp>
      <p:pic>
        <p:nvPicPr>
          <p:cNvPr id="123" name="Google Shape;123;p10"/>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4" name="Google Shape;124;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10"/>
          <p:cNvPicPr preferRelativeResize="0"/>
          <p:nvPr/>
        </p:nvPicPr>
        <p:blipFill>
          <a:blip r:embed="rId4">
            <a:alphaModFix/>
          </a:blip>
          <a:stretch>
            <a:fillRect/>
          </a:stretch>
        </p:blipFill>
        <p:spPr>
          <a:xfrm>
            <a:off x="8148625" y="0"/>
            <a:ext cx="4043374" cy="403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1"/>
          <p:cNvSpPr txBox="1">
            <a:spLocks noGrp="1"/>
          </p:cNvSpPr>
          <p:nvPr>
            <p:ph type="title"/>
          </p:nvPr>
        </p:nvSpPr>
        <p:spPr>
          <a:xfrm>
            <a:off x="739775" y="829627"/>
            <a:ext cx="5263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u="sng"/>
              <a:t>PROJECT	OVERVIEW</a:t>
            </a:r>
            <a:endParaRPr sz="4250" u="sng"/>
          </a:p>
        </p:txBody>
      </p:sp>
      <p:pic>
        <p:nvPicPr>
          <p:cNvPr id="132" name="Google Shape;132;p1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33" name="Google Shape;133;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4" name="Google Shape;134;p11"/>
          <p:cNvSpPr txBox="1"/>
          <p:nvPr/>
        </p:nvSpPr>
        <p:spPr>
          <a:xfrm>
            <a:off x="0" y="1805738"/>
            <a:ext cx="7991400" cy="436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0D0D0D"/>
                </a:solidFill>
                <a:latin typeface="Roboto"/>
                <a:ea typeface="Roboto"/>
                <a:cs typeface="Roboto"/>
                <a:sym typeface="Roboto"/>
              </a:rPr>
              <a:t>This project aims to analyze workforce data to uncover trends in performance, retention and satisfaction. By analyzing various employee metrics such as demographics, performance reviews tenure and turnover.</a:t>
            </a:r>
            <a:endParaRPr sz="3600" i="0">
              <a:solidFill>
                <a:srgbClr val="0D0D0D"/>
              </a:solidFill>
              <a:latin typeface="Roboto"/>
              <a:ea typeface="Roboto"/>
              <a:cs typeface="Roboto"/>
              <a:sym typeface="Roboto"/>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135" name="Google Shape;135;p11"/>
          <p:cNvPicPr preferRelativeResize="0"/>
          <p:nvPr/>
        </p:nvPicPr>
        <p:blipFill>
          <a:blip r:embed="rId4">
            <a:alphaModFix/>
          </a:blip>
          <a:stretch>
            <a:fillRect/>
          </a:stretch>
        </p:blipFill>
        <p:spPr>
          <a:xfrm>
            <a:off x="7991400" y="2494200"/>
            <a:ext cx="4200600" cy="43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2"/>
          <p:cNvSpPr txBox="1">
            <a:spLocks noGrp="1"/>
          </p:cNvSpPr>
          <p:nvPr>
            <p:ph type="title"/>
          </p:nvPr>
        </p:nvSpPr>
        <p:spPr>
          <a:xfrm flipH="1">
            <a:off x="699450" y="285769"/>
            <a:ext cx="64761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500"/>
              <a:t>WHO ARE THE END USERS?</a:t>
            </a:r>
            <a:endParaRPr sz="3500"/>
          </a:p>
        </p:txBody>
      </p:sp>
      <p:pic>
        <p:nvPicPr>
          <p:cNvPr id="143" name="Google Shape;143;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4" name="Google Shape;144;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5" name="Google Shape;145;p12"/>
          <p:cNvSpPr txBox="1"/>
          <p:nvPr/>
        </p:nvSpPr>
        <p:spPr>
          <a:xfrm rot="650" flipH="1">
            <a:off x="1650550" y="1809725"/>
            <a:ext cx="4763400" cy="49179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chemeClr val="accent1"/>
              </a:solidFill>
              <a:highlight>
                <a:srgbClr val="FFFFFF"/>
              </a:highlight>
            </a:endParaRPr>
          </a:p>
          <a:p>
            <a:pPr marL="0" lvl="0" indent="0" algn="l" rtl="0">
              <a:spcBef>
                <a:spcPts val="0"/>
              </a:spcBef>
              <a:spcAft>
                <a:spcPts val="0"/>
              </a:spcAft>
              <a:buNone/>
            </a:pPr>
            <a:r>
              <a:rPr lang="en-US" b="1">
                <a:solidFill>
                  <a:schemeClr val="accent1"/>
                </a:solidFill>
                <a:highlight>
                  <a:srgbClr val="FFFFFF"/>
                </a:highlight>
              </a:rPr>
              <a:t>•</a:t>
            </a:r>
            <a:r>
              <a:rPr lang="en-US" sz="2800" b="1">
                <a:solidFill>
                  <a:schemeClr val="accent1"/>
                </a:solidFill>
                <a:highlight>
                  <a:srgbClr val="FFFFFF"/>
                </a:highlight>
              </a:rPr>
              <a:t>Human Resources (HR) Managers:                                     </a:t>
            </a:r>
            <a:endParaRPr sz="2800" b="1">
              <a:solidFill>
                <a:schemeClr val="accent1"/>
              </a:solidFill>
              <a:highlight>
                <a:srgbClr val="FFFFFF"/>
              </a:highlight>
            </a:endParaRPr>
          </a:p>
          <a:p>
            <a:pPr marL="0" lvl="0" indent="0" algn="l" rtl="0">
              <a:spcBef>
                <a:spcPts val="0"/>
              </a:spcBef>
              <a:spcAft>
                <a:spcPts val="0"/>
              </a:spcAft>
              <a:buNone/>
            </a:pPr>
            <a:r>
              <a:rPr lang="en-US" sz="2800" b="1">
                <a:solidFill>
                  <a:schemeClr val="accent1"/>
                </a:solidFill>
                <a:highlight>
                  <a:srgbClr val="FFFFFF"/>
                </a:highlight>
              </a:rPr>
              <a:t>•Department Managers/Supervisors:</a:t>
            </a:r>
            <a:endParaRPr sz="2800" b="1">
              <a:solidFill>
                <a:schemeClr val="accent1"/>
              </a:solidFill>
              <a:highlight>
                <a:srgbClr val="FFFFFF"/>
              </a:highlight>
            </a:endParaRPr>
          </a:p>
          <a:p>
            <a:pPr marL="0" lvl="0" indent="0" algn="l" rtl="0">
              <a:spcBef>
                <a:spcPts val="0"/>
              </a:spcBef>
              <a:spcAft>
                <a:spcPts val="0"/>
              </a:spcAft>
              <a:buNone/>
            </a:pPr>
            <a:r>
              <a:rPr lang="en-US" sz="2800" b="1">
                <a:solidFill>
                  <a:schemeClr val="accent1"/>
                </a:solidFill>
                <a:highlight>
                  <a:srgbClr val="FFFFFF"/>
                </a:highlight>
              </a:rPr>
              <a:t>•Senior Management/Executives:</a:t>
            </a:r>
            <a:endParaRPr sz="2800" b="1">
              <a:solidFill>
                <a:schemeClr val="accent1"/>
              </a:solidFill>
              <a:highlight>
                <a:srgbClr val="FFFFFF"/>
              </a:highlight>
            </a:endParaRPr>
          </a:p>
          <a:p>
            <a:pPr marL="0" lvl="0" indent="0" algn="l" rtl="0">
              <a:spcBef>
                <a:spcPts val="0"/>
              </a:spcBef>
              <a:spcAft>
                <a:spcPts val="0"/>
              </a:spcAft>
              <a:buNone/>
            </a:pPr>
            <a:r>
              <a:rPr lang="en-US" sz="2800" b="1">
                <a:solidFill>
                  <a:schemeClr val="accent1"/>
                </a:solidFill>
                <a:highlight>
                  <a:srgbClr val="FFFFFF"/>
                </a:highlight>
              </a:rPr>
              <a:t>•Employees:</a:t>
            </a:r>
            <a:endParaRPr sz="2800" b="1">
              <a:solidFill>
                <a:schemeClr val="accent1"/>
              </a:solidFill>
              <a:highlight>
                <a:srgbClr val="FFFFFF"/>
              </a:highlight>
            </a:endParaRPr>
          </a:p>
          <a:p>
            <a:pPr marL="0" lvl="0" indent="0" algn="l" rtl="0">
              <a:spcBef>
                <a:spcPts val="0"/>
              </a:spcBef>
              <a:spcAft>
                <a:spcPts val="0"/>
              </a:spcAft>
              <a:buNone/>
            </a:pPr>
            <a:endParaRPr sz="2800" b="1">
              <a:solidFill>
                <a:schemeClr val="accent1"/>
              </a:solidFill>
              <a:highlight>
                <a:srgbClr val="FFFFFF"/>
              </a:highlight>
            </a:endParaRPr>
          </a:p>
          <a:p>
            <a:pPr marL="0" lvl="0" indent="0" algn="l" rtl="0">
              <a:spcBef>
                <a:spcPts val="0"/>
              </a:spcBef>
              <a:spcAft>
                <a:spcPts val="0"/>
              </a:spcAft>
              <a:buClr>
                <a:schemeClr val="dk1"/>
              </a:buClr>
              <a:buSzPts val="1100"/>
              <a:buFont typeface="Arial"/>
              <a:buNone/>
            </a:pPr>
            <a:endParaRPr b="1">
              <a:solidFill>
                <a:schemeClr val="accent1"/>
              </a:solidFill>
              <a:highlight>
                <a:srgbClr val="FFFFFF"/>
              </a:highlight>
            </a:endParaRPr>
          </a:p>
          <a:p>
            <a:pPr marL="0" lvl="0" indent="0" algn="l" rtl="0">
              <a:spcBef>
                <a:spcPts val="0"/>
              </a:spcBef>
              <a:spcAft>
                <a:spcPts val="0"/>
              </a:spcAft>
              <a:buClr>
                <a:schemeClr val="dk1"/>
              </a:buClr>
              <a:buSzPts val="1100"/>
              <a:buFont typeface="Arial"/>
              <a:buNone/>
            </a:pPr>
            <a:endParaRPr b="1">
              <a:solidFill>
                <a:schemeClr val="accent1"/>
              </a:solidFill>
              <a:highlight>
                <a:srgbClr val="FFFFFF"/>
              </a:highlight>
            </a:endParaRPr>
          </a:p>
          <a:p>
            <a:pPr marL="0" lvl="0" indent="0" algn="l" rtl="0">
              <a:spcBef>
                <a:spcPts val="0"/>
              </a:spcBef>
              <a:spcAft>
                <a:spcPts val="0"/>
              </a:spcAft>
              <a:buNone/>
            </a:pPr>
            <a:endParaRPr b="1">
              <a:solidFill>
                <a:schemeClr val="accent1"/>
              </a:solidFill>
              <a:highlight>
                <a:srgbClr val="FFFFFF"/>
              </a:highlight>
            </a:endParaRPr>
          </a:p>
          <a:p>
            <a:pPr marL="0" lvl="0" indent="0" algn="l" rtl="0">
              <a:spcBef>
                <a:spcPts val="0"/>
              </a:spcBef>
              <a:spcAft>
                <a:spcPts val="0"/>
              </a:spcAft>
              <a:buNone/>
            </a:pPr>
            <a:endParaRPr b="1">
              <a:solidFill>
                <a:schemeClr val="accent1"/>
              </a:solidFill>
              <a:highlight>
                <a:srgbClr val="FFFFFF"/>
              </a:highlight>
            </a:endParaRPr>
          </a:p>
          <a:p>
            <a:pPr marL="0" lvl="0" indent="0" algn="l" rtl="0">
              <a:spcBef>
                <a:spcPts val="0"/>
              </a:spcBef>
              <a:spcAft>
                <a:spcPts val="0"/>
              </a:spcAft>
              <a:buNone/>
            </a:pPr>
            <a:endParaRPr b="1">
              <a:solidFill>
                <a:schemeClr val="accent1"/>
              </a:solidFill>
              <a:highlight>
                <a:srgbClr val="FFFFFF"/>
              </a:highlight>
            </a:endParaRPr>
          </a:p>
        </p:txBody>
      </p:sp>
      <p:pic>
        <p:nvPicPr>
          <p:cNvPr id="146" name="Google Shape;146;p12"/>
          <p:cNvPicPr preferRelativeResize="0"/>
          <p:nvPr/>
        </p:nvPicPr>
        <p:blipFill>
          <a:blip r:embed="rId4">
            <a:alphaModFix/>
          </a:blip>
          <a:stretch>
            <a:fillRect/>
          </a:stretch>
        </p:blipFill>
        <p:spPr>
          <a:xfrm>
            <a:off x="6413950" y="1819275"/>
            <a:ext cx="5014600" cy="50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title"/>
          </p:nvPr>
        </p:nvSpPr>
        <p:spPr>
          <a:xfrm>
            <a:off x="755332" y="385444"/>
            <a:ext cx="10681200" cy="5531700"/>
          </a:xfrm>
          <a:prstGeom prst="rect">
            <a:avLst/>
          </a:prstGeom>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sz="3600" u="sng"/>
              <a:t>OUR SOLUTION AND ITS VALUE PROPOSITION      </a:t>
            </a:r>
            <a:br>
              <a:rPr lang="en-US" sz="3600" u="sng"/>
            </a:br>
            <a:r>
              <a:rPr lang="en-US" sz="3600" u="sng"/>
              <a:t>                 </a:t>
            </a:r>
            <a:br>
              <a:rPr lang="en-US" sz="3600"/>
            </a:br>
            <a:br>
              <a:rPr lang="en-US" sz="3600"/>
            </a:br>
            <a:r>
              <a:rPr lang="en-US" sz="2400"/>
              <a:t>                            Conditional formatting -Highlight  blanks  </a:t>
            </a:r>
            <a:br>
              <a:rPr lang="en-US" sz="2400"/>
            </a:br>
            <a:r>
              <a:rPr lang="en-US" sz="2400"/>
              <a:t>                            Filter                           -Remove blanks </a:t>
            </a:r>
            <a:br>
              <a:rPr lang="en-US" sz="2400"/>
            </a:br>
            <a:r>
              <a:rPr lang="en-US" sz="2400"/>
              <a:t>                            Formula                       -Performance analysis</a:t>
            </a:r>
            <a:br>
              <a:rPr lang="en-US" sz="2400"/>
            </a:br>
            <a:r>
              <a:rPr lang="en-US" sz="2400"/>
              <a:t>                            Pivot table                   -Summarize information</a:t>
            </a:r>
            <a:br>
              <a:rPr lang="en-US" sz="2400"/>
            </a:br>
            <a:r>
              <a:rPr lang="en-US" sz="2400"/>
              <a:t>                            Graph                          –Data visualization</a:t>
            </a:r>
            <a:br>
              <a:rPr lang="en-US" sz="2400"/>
            </a:br>
            <a:r>
              <a:rPr lang="en-US" sz="2400"/>
              <a:t>                                                                                                                                                                                                                   </a:t>
            </a:r>
            <a:br>
              <a:rPr lang="en-US" sz="2400"/>
            </a:br>
            <a:br>
              <a:rPr lang="en-US" sz="2400"/>
            </a:br>
            <a:br>
              <a:rPr lang="en-US" sz="3600"/>
            </a:br>
            <a:endParaRPr/>
          </a:p>
        </p:txBody>
      </p:sp>
      <p:pic>
        <p:nvPicPr>
          <p:cNvPr id="153" name="Google Shape;153;p13"/>
          <p:cNvPicPr preferRelativeResize="0"/>
          <p:nvPr/>
        </p:nvPicPr>
        <p:blipFill>
          <a:blip r:embed="rId3">
            <a:alphaModFix/>
          </a:blip>
          <a:stretch>
            <a:fillRect/>
          </a:stretch>
        </p:blipFill>
        <p:spPr>
          <a:xfrm>
            <a:off x="0" y="4572000"/>
            <a:ext cx="4905376" cy="2285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457200" y="228600"/>
            <a:ext cx="10681200" cy="7061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u="sng"/>
              <a:t>Dataset Description</a:t>
            </a:r>
            <a:br>
              <a:rPr lang="en-US" u="sng"/>
            </a:br>
            <a:br>
              <a:rPr lang="en-US"/>
            </a:br>
            <a:r>
              <a:rPr lang="en-US" sz="3600" b="0"/>
              <a:t>Employee Dataset  - From Edunet Dashboard</a:t>
            </a:r>
            <a:br>
              <a:rPr lang="en-US" sz="3600" b="0"/>
            </a:br>
            <a:r>
              <a:rPr lang="en-US" sz="3600" b="0"/>
              <a:t>Available Features - 26</a:t>
            </a:r>
            <a:br>
              <a:rPr lang="en-US" sz="3600" b="0"/>
            </a:br>
            <a:r>
              <a:rPr lang="en-US" sz="3600" b="0"/>
              <a:t>Necessary Features- 9</a:t>
            </a:r>
            <a:br>
              <a:rPr lang="en-US" sz="3600" b="0"/>
            </a:br>
            <a:r>
              <a:rPr lang="en-US" sz="3600" b="0"/>
              <a:t>Employee Id          - In Number</a:t>
            </a:r>
            <a:br>
              <a:rPr lang="en-US" sz="3600" b="0"/>
            </a:br>
            <a:r>
              <a:rPr lang="en-US" sz="3600" b="0"/>
              <a:t>Name                    - In text</a:t>
            </a:r>
            <a:br>
              <a:rPr lang="en-US" sz="3600" b="0"/>
            </a:br>
            <a:r>
              <a:rPr lang="en-US" sz="3600" b="0"/>
              <a:t>Performance Level – In text </a:t>
            </a:r>
            <a:br>
              <a:rPr lang="en-US" sz="3600" b="0"/>
            </a:br>
            <a:r>
              <a:rPr lang="en-US" sz="3600" b="0"/>
              <a:t>Gender                  - Male, Female</a:t>
            </a:r>
            <a:br>
              <a:rPr lang="en-US" sz="3600" b="0"/>
            </a:br>
            <a:r>
              <a:rPr lang="en-US" sz="3600" b="0"/>
              <a:t>Employee Rating    - In Numerical value</a:t>
            </a:r>
            <a:br>
              <a:rPr lang="en-US" sz="3600" b="0"/>
            </a:br>
            <a:br>
              <a:rPr lang="en-US" sz="3600" b="0"/>
            </a:br>
            <a:endParaRPr sz="3600" b="0"/>
          </a:p>
        </p:txBody>
      </p:sp>
      <p:pic>
        <p:nvPicPr>
          <p:cNvPr id="159" name="Google Shape;159;p14"/>
          <p:cNvPicPr preferRelativeResize="0"/>
          <p:nvPr/>
        </p:nvPicPr>
        <p:blipFill>
          <a:blip r:embed="rId3">
            <a:alphaModFix/>
          </a:blip>
          <a:stretch>
            <a:fillRect/>
          </a:stretch>
        </p:blipFill>
        <p:spPr>
          <a:xfrm>
            <a:off x="8853650" y="3556000"/>
            <a:ext cx="3338350" cy="33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5"/>
          <p:cNvSpPr/>
          <p:nvPr/>
        </p:nvSpPr>
        <p:spPr>
          <a:xfrm>
            <a:off x="7086600" y="150621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69" name="Google Shape;169;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70" name="Google Shape;170;p15"/>
          <p:cNvSpPr txBox="1"/>
          <p:nvPr/>
        </p:nvSpPr>
        <p:spPr>
          <a:xfrm>
            <a:off x="1066800" y="2010641"/>
            <a:ext cx="8991600" cy="1384995"/>
          </a:xfrm>
          <a:prstGeom prst="rect">
            <a:avLst/>
          </a:prstGeom>
          <a:noFill/>
          <a:ln>
            <a:noFill/>
          </a:ln>
        </p:spPr>
        <p:txBody>
          <a:bodyPr spcFirstLastPara="1" wrap="square" lIns="91425" tIns="45700" rIns="91425" bIns="45700" anchor="t" anchorCtr="0">
            <a:spAutoFit/>
          </a:bodyPr>
          <a:lstStyle/>
          <a:p>
            <a:pPr marL="0" marR="0" lvl="0" indent="-1778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Performance Level Analysis=IFS(Z8&gt;=5,”VERY HIGH”,Z8&gt;=4,”HIGH”,Z8&gt;=3,</a:t>
            </a:r>
            <a:r>
              <a:rPr lang="en-US" sz="2800">
                <a:solidFill>
                  <a:srgbClr val="0D0D0D"/>
                </a:solidFill>
                <a:latin typeface="Times New Roman"/>
                <a:ea typeface="Times New Roman"/>
                <a:cs typeface="Times New Roman"/>
                <a:sym typeface="Times New Roman"/>
              </a:rPr>
              <a:t>“MED”,TRUE,”LOW”)</a:t>
            </a:r>
            <a:endParaRPr/>
          </a:p>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p:txBody>
      </p:sp>
      <p:pic>
        <p:nvPicPr>
          <p:cNvPr id="171" name="Google Shape;171;p15"/>
          <p:cNvPicPr preferRelativeResize="0"/>
          <p:nvPr/>
        </p:nvPicPr>
        <p:blipFill>
          <a:blip r:embed="rId3">
            <a:alphaModFix/>
          </a:blip>
          <a:stretch>
            <a:fillRect/>
          </a:stretch>
        </p:blipFill>
        <p:spPr>
          <a:xfrm>
            <a:off x="2135450" y="3576225"/>
            <a:ext cx="5862575" cy="328177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analysis helps in making informed decisions regarding training needs, promotions, and overall workforce optimization.                 </vt:lpstr>
      <vt:lpstr>PROJECT OVERVIEW</vt:lpstr>
      <vt:lpstr>WHO ARE THE END USERS?</vt:lpstr>
      <vt:lpstr>OUR SOLUTION AND ITS VALUE PROPOSITION                                                      Conditional formatting -Highlight  blanks                               Filter                           -Remove blanks                              Formula                       -Performance analysis                             Pivot table                   -Summarize information                             Graph                          –Data visualization                                                                                                                                                                                                                       </vt:lpstr>
      <vt:lpstr>Dataset Description  Employee Dataset  - From Edunet Dashboard Available Features - 26 Necessary Features- 9 Employee Id          - In Number Name                    - In text Performance Level – In text  Gender                  - Male, Female Employee Rating    - In Numerical value  </vt:lpstr>
      <vt:lpstr>THE "WOW" IN OUR SOLUTION</vt:lpstr>
      <vt:lpstr>PowerPoint Presentation</vt:lpstr>
      <vt:lpstr>Result </vt:lpstr>
      <vt:lpstr>Conclusion     Employee performance analysis ,most of the employees fall within the medium performance range. A smaller group of employees shows high performance , 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smaller group of employees shows high performance , while very few fall into the 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917200127301</cp:lastModifiedBy>
  <cp:revision>1</cp:revision>
  <dcterms:modified xsi:type="dcterms:W3CDTF">2024-08-31T11:54:53Z</dcterms:modified>
</cp:coreProperties>
</file>