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7559675" cy="10691800"/>
  <p:embeddedFontLs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3"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4"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3"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4"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5"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6"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3"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3"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3"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4"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3"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4"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5"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6"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3"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5760" y="-8100"/>
            <a:ext cx="5137740" cy="5151960"/>
            <a:chOff x="5760" y="-8100"/>
            <a:chExt cx="5137740" cy="5151960"/>
          </a:xfrm>
        </p:grpSpPr>
        <p:sp>
          <p:nvSpPr>
            <p:cNvPr id="12" name="Google Shape;12;p1"/>
            <p:cNvSpPr/>
            <p:nvPr/>
          </p:nvSpPr>
          <p:spPr>
            <a:xfrm rot="-5400000">
              <a:off x="360" y="720"/>
              <a:ext cx="5151960" cy="513432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400000">
              <a:off x="0" y="1142640"/>
              <a:ext cx="3996000" cy="398196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 rot="-5400000">
              <a:off x="1800" y="1080"/>
              <a:ext cx="2298960" cy="229104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4"/>
          <p:cNvGrpSpPr/>
          <p:nvPr/>
        </p:nvGrpSpPr>
        <p:grpSpPr>
          <a:xfrm>
            <a:off x="0" y="381600"/>
            <a:ext cx="1036440" cy="1015200"/>
            <a:chOff x="0" y="381600"/>
            <a:chExt cx="1036440" cy="1015200"/>
          </a:xfrm>
        </p:grpSpPr>
        <p:sp>
          <p:nvSpPr>
            <p:cNvPr id="81" name="Google Shape;81;p14"/>
            <p:cNvSpPr/>
            <p:nvPr/>
          </p:nvSpPr>
          <p:spPr>
            <a:xfrm rot="-5400000">
              <a:off x="0" y="381600"/>
              <a:ext cx="808200" cy="8082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 txBox="1"/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479040" y="1435680"/>
            <a:ext cx="5167800" cy="2278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</a:pPr>
            <a:r>
              <a:rPr b="1" lang="en-GB" sz="53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FACE RECOGNITION SYSTEM</a:t>
            </a:r>
            <a:endParaRPr b="0" sz="5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>
            <p:ph idx="4294967295" type="subTitle"/>
          </p:nvPr>
        </p:nvSpPr>
        <p:spPr>
          <a:xfrm>
            <a:off x="5083920" y="3925080"/>
            <a:ext cx="347004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GROUP 24 – AKHIL (B160470CS)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ADWIN (B180481CS)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ANAGHA(B200762CS)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BHAGATH (B200770CS</a:t>
            </a:r>
            <a:r>
              <a:rPr b="0" i="0" lang="en-GB" sz="11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4294967295"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rPr b="1" i="0" lang="en-GB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Reference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6"/>
          <p:cNvSpPr txBox="1"/>
          <p:nvPr>
            <p:ph idx="4294967295"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25000" lnSpcReduction="20000"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en-GB" sz="5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J. Xiang and G. Zhu, "Joint Face Detection and Facial Expression Recognition with MTCNN," 2017 4th International Conference on Information Science and Control Engineering (ICISCE), Changsha, China, 2017, pp. 424-427, doi: 10.1109/ICISCE.2017.95.</a:t>
            </a:r>
            <a:endParaRPr b="0" sz="5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en-GB" sz="5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P. Viola and M. Jones, "Rapid object detection using a boosted cascade of simple features," </a:t>
            </a:r>
            <a:r>
              <a:rPr b="0" i="1" lang="en-GB" sz="5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Proceedings of the 2001 IEEE Computer Society Conference on Computer Vision and Pattern Recognition. CVPR 2001</a:t>
            </a:r>
            <a:r>
              <a:rPr b="0" lang="en-GB" sz="5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Kauai, HI, USA, 2001, pp. I-I, doi: 10.1109/CVPR.2001.990517.</a:t>
            </a:r>
            <a:endParaRPr b="0" sz="5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en-GB" sz="5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R. Ribani and M. Marengoni, "A Survey of Transfer Learning for Convolutional Neural Networks," </a:t>
            </a:r>
            <a:r>
              <a:rPr b="0" i="1" lang="en-GB" sz="5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2019 32nd SIBGRAPI Conference on Graphics, Patterns and Images Tutorials (SIBGRAPI-T)</a:t>
            </a:r>
            <a:r>
              <a:rPr b="0" lang="en-GB" sz="5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Rio de Janeiro, Brazil, 2019, pp. 47-57, doi: 10.1109/SIBGRAPI-T.2019.00010.</a:t>
            </a:r>
            <a:endParaRPr b="0" sz="5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5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13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4294967295"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</a:pPr>
            <a:r>
              <a:rPr b="1" i="0" lang="en-GB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>
            <p:ph idx="4294967295"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6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The problem of Face Recognition has been tacked from a variety of directions in the past 20 years or so. Ample amount of research has been done on the Computer Vision problem of Face Recognition.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99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It is not a trivial task because a lot of factors like lighting, orientation, occlusion etc can change for the image of the same person.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99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Classical Methods that have been introduced so far are, Geometrical Feature Extraction, Eigen Faces, Fisher Faces, Local Binary Pattern Matching and A variety of  deep learning learning models like FaceNet ,DeepFace etc that are trained on millions of images have also been introduced</a:t>
            </a:r>
            <a:r>
              <a:rPr b="0" i="0" lang="en-GB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4294967295"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i="0" lang="en-GB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/>
          <p:nvPr>
            <p:ph idx="4294967295" type="body"/>
          </p:nvPr>
        </p:nvSpPr>
        <p:spPr>
          <a:xfrm>
            <a:off x="1297440" y="1588871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70000" lnSpcReduction="20000"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⮚"/>
            </a:pPr>
            <a:r>
              <a:rPr b="0" i="0" lang="en-GB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create a deep learning model that uses “</a:t>
            </a:r>
            <a:r>
              <a:rPr b="0" i="0" lang="en-GB" sz="20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Transfer Learning</a:t>
            </a:r>
            <a:r>
              <a:rPr b="0" i="0" lang="en-GB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 from </a:t>
            </a:r>
            <a:r>
              <a:rPr b="0" i="0" lang="en-GB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VGG19</a:t>
            </a:r>
            <a:r>
              <a:rPr b="0" i="0" lang="en-GB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architecture to classify images of two different subjects.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⮚"/>
            </a:pPr>
            <a:r>
              <a:rPr b="0" i="0" lang="en-GB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 the layers other than the fully connected layers of the VGG19 are selected and a global average pooling layer and 4 fully connected layers are added for training the model. All layers except the final layer has  RELU as  it’s activation function while the final layer uses a softmax activation for classification.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Noto Sans Symbols"/>
              <a:buChar char="⮚"/>
            </a:pPr>
            <a:r>
              <a:rPr b="0" i="0" lang="en-GB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b="0" i="0" lang="en-GB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:  An image of a person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Noto Sans Symbols"/>
              <a:buChar char="⮚"/>
            </a:pPr>
            <a:r>
              <a:rPr b="0" i="0" lang="en-GB" sz="2000" u="none" cap="none" strike="noStrike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r>
              <a:rPr b="0" i="0" lang="en-GB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To correctly classify the image as belonging to a person in the database.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4294967295"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ato"/>
              <a:buNone/>
            </a:pPr>
            <a:r>
              <a:rPr b="0" i="0" lang="en-GB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VGG19</a:t>
            </a:r>
            <a:r>
              <a:rPr b="0" i="0" lang="en-GB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CNN Architecture 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>
            <p:ph idx="4294967295" type="body"/>
          </p:nvPr>
        </p:nvSpPr>
        <p:spPr>
          <a:xfrm>
            <a:off x="464344" y="1567440"/>
            <a:ext cx="7871456" cy="318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110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GB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concept of the </a:t>
            </a:r>
            <a:r>
              <a:rPr b="0" i="0" lang="en-GB" sz="1400" u="none" cap="none" strike="noStrike">
                <a:solidFill>
                  <a:srgbClr val="EECE1A"/>
                </a:solidFill>
                <a:latin typeface="Lato"/>
                <a:ea typeface="Lato"/>
                <a:cs typeface="Lato"/>
                <a:sym typeface="Lato"/>
              </a:rPr>
              <a:t>VGG19 </a:t>
            </a:r>
            <a:r>
              <a:rPr b="0" i="0" lang="en-GB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convolutional neural network (CNN))</a:t>
            </a:r>
            <a:r>
              <a:rPr b="0" i="0" lang="en-GB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model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the same as the VGG16, except that it supports 19 layers).</a:t>
            </a:r>
            <a:r>
              <a:rPr b="0" i="0" lang="en-GB" sz="1400" u="none" cap="none" strike="noStrike">
                <a:solidFill>
                  <a:srgbClr val="ED7D31"/>
                </a:solidFill>
                <a:latin typeface="Lato"/>
                <a:ea typeface="Lato"/>
                <a:cs typeface="Lato"/>
                <a:sym typeface="Lato"/>
              </a:rPr>
              <a:t> The “16” and “19” stand for the number of weight layers in the model (convolutional layers)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indent="-31104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GB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Here, it contain 16 convolutional layers ,5 max pool layers,3 fully connected layers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04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GB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VGG19 has three more convolutional layers than VGG16. </a:t>
            </a:r>
            <a:r>
              <a:rPr b="0" i="0" lang="en-GB" sz="1400" u="none" cap="none" strike="noStrike">
                <a:solidFill>
                  <a:srgbClr val="EEF0FF"/>
                </a:solidFill>
                <a:latin typeface="Arial"/>
                <a:ea typeface="Arial"/>
                <a:cs typeface="Arial"/>
                <a:sym typeface="Arial"/>
              </a:rPr>
              <a:t>The convolution layers extract features from the input images, and the fully connected layers classify the images based on those features. </a:t>
            </a:r>
            <a:r>
              <a:rPr b="0" i="0" lang="en-GB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-31104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GB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also has 5 maxpool layers incorporated in between to reduce the dimensions of the feature maps. </a:t>
            </a:r>
            <a:endParaRPr/>
          </a:p>
          <a:p>
            <a:pPr indent="-31104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GB" sz="1400" u="none" cap="none" strike="noStrike">
                <a:solidFill>
                  <a:srgbClr val="EEF0FF"/>
                </a:solidFill>
                <a:latin typeface="Arial"/>
                <a:ea typeface="Arial"/>
                <a:cs typeface="Arial"/>
                <a:sym typeface="Arial"/>
              </a:rPr>
              <a:t>VGG19 was proposed by Simonyan and Zisserman in 2014. It was trained on the ImageNet database, which contains a million images of 1,000 categories. The pretrained network can classify images into 1,000 object categories, such as keyboard, mouse, pencil, and many animals.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4294967295" type="title"/>
          </p:nvPr>
        </p:nvSpPr>
        <p:spPr>
          <a:xfrm>
            <a:off x="1114560" y="149040"/>
            <a:ext cx="748584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300" u="none" cap="none" strike="noStrike">
                <a:solidFill>
                  <a:srgbClr val="EEF0FF"/>
                </a:solidFill>
                <a:latin typeface="Arial"/>
                <a:ea typeface="Arial"/>
                <a:cs typeface="Arial"/>
                <a:sym typeface="Arial"/>
              </a:rPr>
              <a:t>Height &amp; Width: Pixel dimensions of your image</a:t>
            </a:r>
            <a:br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300" u="none" cap="none" strike="noStrike">
                <a:solidFill>
                  <a:srgbClr val="EEF0FF"/>
                </a:solidFill>
                <a:latin typeface="Arial"/>
                <a:ea typeface="Arial"/>
                <a:cs typeface="Arial"/>
                <a:sym typeface="Arial"/>
              </a:rPr>
              <a:t>Depth: Red, Green or Blue (3), or Black &amp; White (1)</a:t>
            </a:r>
            <a:br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 txBox="1"/>
          <p:nvPr>
            <p:ph idx="4294967295"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5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720" y="1271520"/>
            <a:ext cx="7093080" cy="3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4294967295"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i="0" lang="en-GB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 txBox="1"/>
          <p:nvPr>
            <p:ph idx="4294967295" type="body"/>
          </p:nvPr>
        </p:nvSpPr>
        <p:spPr>
          <a:xfrm>
            <a:off x="1297440" y="1567440"/>
            <a:ext cx="7038360" cy="3096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9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lang="en-GB" sz="17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data set containing about 600 images of celebrities Angelina Jolie and Arnold Schwarzenegger is formed. </a:t>
            </a:r>
            <a:endParaRPr b="0" sz="17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/>
              <a:buNone/>
            </a:pPr>
            <a:r>
              <a:rPr b="0" lang="en-GB" sz="1700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Step1</a:t>
            </a:r>
            <a:r>
              <a:rPr b="0" lang="en-GB" sz="17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: The faces in the images is cropped using MTCNN deep network which is a RCNN network.</a:t>
            </a:r>
            <a:endParaRPr b="0" sz="17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/>
              <a:buNone/>
            </a:pPr>
            <a:r>
              <a:rPr b="0" lang="en-GB" sz="1700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Step2</a:t>
            </a:r>
            <a:r>
              <a:rPr b="0" lang="en-GB" sz="17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The data is again manually scanned for mislabeled images and correction are made. </a:t>
            </a:r>
            <a:endParaRPr b="0" sz="17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/>
              <a:buNone/>
            </a:pPr>
            <a:r>
              <a:rPr b="0" lang="en-GB" sz="1700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Step3</a:t>
            </a:r>
            <a:r>
              <a:rPr b="0" lang="en-GB" sz="17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The processed data is fed to the network. The model has been learned with both Adam and Rmsprop.</a:t>
            </a:r>
            <a:endParaRPr b="0" sz="17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/>
              <a:buNone/>
            </a:pPr>
            <a:r>
              <a:rPr b="0" lang="en-GB" sz="1700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Step4</a:t>
            </a:r>
            <a:r>
              <a:rPr b="0" lang="en-GB" sz="17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The trained model is then used for prediction of new images added to the system</a:t>
            </a:r>
            <a:r>
              <a:rPr b="0" lang="en-GB" sz="2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4294967295"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i="0" lang="en-GB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 txBox="1"/>
          <p:nvPr>
            <p:ph idx="4294967295"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lang="en-GB" sz="1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Architecture implemented achieved an 95.99% accuracy and loss of 0.134 with vgg19 as baseline model for classifying the images of Angelina Jolie and Arnold Schwarzenegger. 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lang="en-GB" sz="1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results are sufficient considering the size of the data set that was used.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4294967295"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sz="13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sz="13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720" y="797760"/>
            <a:ext cx="7399080" cy="371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idx="4294967295"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rPr b="1" i="0" lang="en-GB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/>
          <p:nvPr>
            <p:ph idx="4294967295"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285840" lvl="0" marL="2858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lang="en-GB" sz="1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Face Recognition is a very complex task. 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15000"/>
              </a:lnSpc>
              <a:spcBef>
                <a:spcPts val="21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lang="en-GB" sz="1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Convolutional neural networks are very good for image classification tasks. 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15000"/>
              </a:lnSpc>
              <a:spcBef>
                <a:spcPts val="21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lang="en-GB" sz="1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satisfactory accuracy was achieved with the implemented architecture. 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15000"/>
              </a:lnSpc>
              <a:spcBef>
                <a:spcPts val="21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lang="en-GB" sz="1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accuracy can be further increased by training the network much larger datasets.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15000"/>
              </a:lnSpc>
              <a:spcBef>
                <a:spcPts val="21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lang="en-GB" sz="14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assignment worked as an introduction to data-driven methods of solutions to problems.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