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50C81-1BBF-47BF-9F66-646AF019CAB7}" type="datetimeFigureOut">
              <a:rPr lang="en-US" smtClean="0"/>
              <a:t>23/11/04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F8CD7-B166-43E8-9915-00AEEDF5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F8CD7-B166-43E8-9915-00AEEDF5D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0D6609-0CF8-4EDA-91FB-D95F5E17CF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79F789-3355-426A-9075-62B0BF38D3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AEFC7FF-844C-402E-A053-317F80BC7B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CE2AFEB-4584-4124-9A8D-4F9563F8B7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12B947-2A85-4232-B337-555DEEBC28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D9E058-58CA-4BF9-907A-CE39C678D1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9F364E-F9B4-4021-A60A-FC73AE54F1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7AAB-FE6D-4037-9FA4-7F5FE17B7C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16D59A-8965-4DEF-9A64-34F514520B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15AB29-F429-4CA2-8AF6-36CDD1D9BC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3C4BF5-6566-4C80-A765-AEB67538A4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E01CC6-0BB9-48A4-B752-A9F10C5DEE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98656E-E67C-4CE9-AB8B-CBD978785B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82F3A5-6E8F-4D21-83FB-CD3311B063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A426C3-4D70-4F11-90CC-DE5413216E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34217-A6C0-4AD6-805F-A7C091D71C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F20A6E-2EBB-4062-8E02-B16DB89B8F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DC5818-AAD3-42D2-99AA-E25D73CBB7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74DA49-961B-4668-A583-A61D8F4EE4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62643CD-DBA2-46A6-9855-5FDB961075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E51F07-AD1C-4552-A6F7-BA1F6B8BE8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3373146-9B33-4441-9196-DCEEDA54A6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CC4404C-0D50-43BB-8167-04D58C13D2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B74C2CE-09D4-47A1-9A38-AE574EFCE3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;p2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oogle Shape;11;p2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F360D0-2995-4932-952C-C2CD94197A39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B743A5B-F2F1-4CEB-86AC-D22CC5FEC438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79040" y="1435680"/>
            <a:ext cx="5167800" cy="2278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53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FACE RECOGNITION SYSTEM</a:t>
            </a:r>
            <a:endParaRPr lang="en-IN" sz="5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40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040" cy="88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Lucida Bright"/>
                <a:ea typeface="Lato"/>
              </a:rPr>
              <a:t>By GROUP 24 – AKHIL (B160470CS)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Lucida Bright"/>
                <a:ea typeface="Lato"/>
              </a:rPr>
              <a:t>                         ADWIN (B180481CS)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Lucida Bright"/>
                <a:ea typeface="Lato"/>
              </a:rPr>
              <a:t>                         ANAGHA(B200762CS)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Lucida Bright"/>
                <a:ea typeface="Lato"/>
              </a:rPr>
              <a:t>                         BHAGATH (B200770CS</a:t>
            </a:r>
            <a:r>
              <a:rPr lang="en-GB" sz="1100" b="0" strike="noStrike" spc="-1">
                <a:solidFill>
                  <a:srgbClr val="FFFFFF"/>
                </a:solidFill>
                <a:latin typeface="Lato"/>
                <a:ea typeface="Lato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Reference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25000" lnSpcReduction="20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J. Xiang and G. Zhu, "Joint Face Detection and Facial Expression Recognition with MTCNN," 2017 4th International Conference on Information Science and Control Engineering (ICISCE), Changsha, China, 2017, pp. 424-427, </a:t>
            </a:r>
            <a:r>
              <a:rPr lang="en-GB" sz="5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doi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: 10.1109/ICISCE.2017.95.</a:t>
            </a:r>
            <a:endParaRPr lang="en-IN" sz="5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P. Viola and M. Jones, "Rapid object detection using a boosted cascade of simple features," </a:t>
            </a:r>
            <a:r>
              <a:rPr lang="en-GB" sz="5600" b="0" i="1" strike="noStrike" spc="-1" dirty="0">
                <a:solidFill>
                  <a:srgbClr val="FFFFFF"/>
                </a:solidFill>
                <a:latin typeface="Arial"/>
                <a:ea typeface="Arial"/>
              </a:rPr>
              <a:t>Proceedings of the 2001 IEEE Computer Society Conference on Computer Vision and Pattern Recognition. CVPR 2001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, Kauai, HI, USA, 2001, pp. I-I, </a:t>
            </a:r>
            <a:r>
              <a:rPr lang="en-GB" sz="5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doi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: 10.1109/CVPR.2001.990517.</a:t>
            </a:r>
            <a:endParaRPr lang="en-IN" sz="5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R. </a:t>
            </a:r>
            <a:r>
              <a:rPr lang="en-GB" sz="5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Ribani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and M. </a:t>
            </a:r>
            <a:r>
              <a:rPr lang="en-GB" sz="5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Marengoni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, "A Survey of Transfer Learning for Convolutional Neural Networks," </a:t>
            </a:r>
            <a:r>
              <a:rPr lang="en-GB" sz="5600" b="0" i="1" strike="noStrike" spc="-1" dirty="0">
                <a:solidFill>
                  <a:srgbClr val="FFFFFF"/>
                </a:solidFill>
                <a:latin typeface="Arial"/>
                <a:ea typeface="Arial"/>
              </a:rPr>
              <a:t>2019 32nd SIBGRAPI Conference on Graphics, Patterns and Images Tutorials (SIBGRAPI-T)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, Rio de Janeiro, Brazil, 2019, pp. 47-57, </a:t>
            </a:r>
            <a:r>
              <a:rPr lang="en-GB" sz="5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doi</a:t>
            </a:r>
            <a:r>
              <a:rPr lang="en-GB" sz="5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: 10.1109/SIBGRAPI-T.2019.00010.</a:t>
            </a:r>
            <a:endParaRPr lang="en-IN" sz="5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5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Introduction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86000" lnSpcReduction="10000"/>
          </a:bodyPr>
          <a:lstStyle/>
          <a:p>
            <a:pPr marL="0"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FFFFFF"/>
                </a:solidFill>
                <a:latin typeface="Lato"/>
                <a:ea typeface="Lato"/>
              </a:rPr>
              <a:t>                        The problem of Face Recognition has been tacked from a variety of directions in the past 20 years or so. Ample amount of research has been done on the Computer Vision problem of Face Recognition.</a:t>
            </a:r>
            <a:endParaRPr lang="en-IN" sz="16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FFFFFF"/>
                </a:solidFill>
                <a:latin typeface="Lato"/>
                <a:ea typeface="Lato"/>
              </a:rPr>
              <a:t>                       It is not a trivial task because a lot of factors like lighting, orientation, occlusion etc can change for the image of the same person. </a:t>
            </a:r>
            <a:endParaRPr lang="en-IN" sz="16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FFFFFF"/>
                </a:solidFill>
                <a:latin typeface="Lato"/>
                <a:ea typeface="Lato"/>
              </a:rPr>
              <a:t>                      Classical Methods that have been introduced so far are, Geometrical Feature Extraction, Eigen Faces, Fisher Faces, Local Binary Pattern Matching and A variety of  deep learning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Lato"/>
                <a:ea typeface="Lato"/>
              </a:rPr>
              <a:t>learning</a:t>
            </a:r>
            <a:r>
              <a:rPr lang="en-GB" sz="1600" b="0" strike="noStrike" spc="-1" dirty="0">
                <a:solidFill>
                  <a:srgbClr val="FFFFFF"/>
                </a:solidFill>
                <a:latin typeface="Lato"/>
                <a:ea typeface="Lato"/>
              </a:rPr>
              <a:t> models like FaceNet ,DeepFace etc that are trained on millions of images have also been introduced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Objective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97440" y="1588871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70000" lnSpcReduction="20000"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To create a deep learning model that uses “</a:t>
            </a:r>
            <a:r>
              <a:rPr lang="en-GB" sz="2000" b="0" strike="noStrike" spc="-1" dirty="0">
                <a:solidFill>
                  <a:srgbClr val="FFFF00"/>
                </a:solidFill>
                <a:latin typeface="Lato"/>
                <a:ea typeface="Lato"/>
              </a:rPr>
              <a:t>Transfer Learning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” from </a:t>
            </a:r>
            <a:r>
              <a:rPr lang="en-GB" sz="2000" b="0" strike="noStrike" spc="-1" dirty="0">
                <a:solidFill>
                  <a:srgbClr val="00FFFF"/>
                </a:solidFill>
                <a:latin typeface="Lato"/>
                <a:ea typeface="Lato"/>
              </a:rPr>
              <a:t>VGG19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architecture to classify images of two different subjects.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All the layers other than the fully connected layers of the VGG19 are selected and a global average pooling layer and 4 fully connected layers are added for training the model. All layers except the final layer has  </a:t>
            </a:r>
            <a:r>
              <a:rPr lang="en-GB" sz="2000" spc="-1" dirty="0">
                <a:solidFill>
                  <a:srgbClr val="FFFFFF"/>
                </a:solidFill>
                <a:latin typeface="Lato"/>
                <a:ea typeface="Lato"/>
              </a:rPr>
              <a:t>RELU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 as  it’s activation function while the final layer uses a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Lato"/>
                <a:ea typeface="Lato"/>
              </a:rPr>
              <a:t>softmax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 activation for classification.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FFFF"/>
                </a:solidFill>
                <a:latin typeface="Lato"/>
                <a:ea typeface="Lato"/>
              </a:rPr>
              <a:t>Input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 :  An image of a person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00FF"/>
                </a:solidFill>
                <a:latin typeface="Lato"/>
                <a:ea typeface="Lato"/>
              </a:rPr>
              <a:t>Output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: To correctly classify the image as belonging to a person in the database.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</a:rPr>
              <a:t>VGG19</a:t>
            </a:r>
            <a:r>
              <a:rPr lang="en-US" sz="4400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  <a:ea typeface="Lato"/>
              </a:rPr>
              <a:t>- </a:t>
            </a: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CNN Architecture </a:t>
            </a:r>
            <a:endParaRPr lang="en-IN" sz="4400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4344" y="1307160"/>
            <a:ext cx="7871456" cy="3441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The concept of the </a:t>
            </a:r>
            <a:r>
              <a:rPr lang="en-US" sz="1400" b="0" strike="noStrike" spc="-1" dirty="0">
                <a:solidFill>
                  <a:srgbClr val="EECE1A"/>
                </a:solidFill>
                <a:latin typeface="Lato"/>
                <a:ea typeface="Lato"/>
              </a:rPr>
              <a:t>VGG19 </a:t>
            </a:r>
            <a:r>
              <a:rPr lang="en-US" sz="1400" b="0" strike="noStrike" spc="-1" dirty="0">
                <a:solidFill>
                  <a:schemeClr val="bg1"/>
                </a:solidFill>
                <a:latin typeface="Lato"/>
                <a:ea typeface="Lato"/>
              </a:rPr>
              <a:t>(</a:t>
            </a:r>
            <a:r>
              <a:rPr lang="en-US" sz="1400" b="0" strike="noStrike" spc="-1" dirty="0">
                <a:solidFill>
                  <a:schemeClr val="bg1"/>
                </a:solidFill>
                <a:latin typeface="Google Sans"/>
                <a:ea typeface="Lato"/>
              </a:rPr>
              <a:t> </a:t>
            </a:r>
            <a:r>
              <a:rPr lang="en-US" sz="1400" b="1" strike="noStrike" spc="-1" dirty="0">
                <a:solidFill>
                  <a:schemeClr val="bg1"/>
                </a:solidFill>
                <a:latin typeface="Google Sans"/>
                <a:ea typeface="Lato"/>
              </a:rPr>
              <a:t>convolutional neural network (CNN))</a:t>
            </a:r>
            <a:r>
              <a:rPr lang="en-US" sz="1400" b="0" strike="noStrike" spc="-1" dirty="0">
                <a:solidFill>
                  <a:schemeClr val="bg1"/>
                </a:solidFill>
                <a:latin typeface="Lato"/>
                <a:ea typeface="Lato"/>
              </a:rPr>
              <a:t> model </a:t>
            </a: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is the same as the VGG16, except that it supports 19 layers).</a:t>
            </a:r>
            <a:r>
              <a:rPr lang="en-US" sz="1400" kern="1200" dirty="0">
                <a:solidFill>
                  <a:srgbClr val="ED7D3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 The “16” and “19” stand for the number of weight layers in the model (convolutional layers)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spc="-1" dirty="0">
                <a:solidFill>
                  <a:srgbClr val="FFFFFF"/>
                </a:solidFill>
                <a:latin typeface="Lato"/>
                <a:ea typeface="Lato"/>
                <a:cs typeface="Times New Roman" panose="02020603050405020304" pitchFamily="18" charset="0"/>
              </a:rPr>
              <a:t>.</a:t>
            </a: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400" kern="100" spc="-1" dirty="0">
                <a:solidFill>
                  <a:srgbClr val="FFFFFF"/>
                </a:solidFill>
                <a:latin typeface="Lato"/>
                <a:ea typeface="Lato"/>
                <a:cs typeface="Times New Roman" panose="02020603050405020304" pitchFamily="18" charset="0"/>
              </a:rPr>
              <a:t>Here, it contain </a:t>
            </a: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16 convolutional layers ,5 max pool layers,3 fully connected layers</a:t>
            </a:r>
            <a:endParaRPr lang="en-IN" sz="1400" b="0" strike="noStrike" spc="-1" dirty="0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 VGG19 has three more convolutional layers than VGG16. </a:t>
            </a:r>
            <a:r>
              <a:rPr lang="en-US" sz="1400" b="0" strike="noStrike" spc="-1" dirty="0">
                <a:solidFill>
                  <a:srgbClr val="EEF0FF"/>
                </a:solidFill>
                <a:latin typeface="Google Sans"/>
                <a:ea typeface="Lato"/>
              </a:rPr>
              <a:t>The convolution layers extract features from the input images, and the fully connected layers classify the images based on those features. </a:t>
            </a: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 </a:t>
            </a: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It also has 5 maxpool layers incorporated in between to reduce the dimensions of the feature maps. </a:t>
            </a: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400" b="0" strike="noStrike" spc="-1" dirty="0">
                <a:solidFill>
                  <a:srgbClr val="EEF0FF"/>
                </a:solidFill>
                <a:latin typeface="Google Sans"/>
                <a:ea typeface="Lato"/>
              </a:rPr>
              <a:t>VGG19 was proposed by Simonyan and Zisserman in 2014. It was trained on the ImageNet database, which contains a million images of 1,000 categories. The pretrained network can classify images into 1,000 object categories, such as keyboard, mouse, pencil, and many animals.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14560" y="149040"/>
            <a:ext cx="7485840" cy="7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br>
              <a:rPr sz="1600"/>
            </a:br>
            <a:br>
              <a:rPr sz="1050"/>
            </a:br>
            <a:br>
              <a:rPr sz="1050"/>
            </a:br>
            <a:r>
              <a:rPr lang="en-US" sz="1300" b="0" strike="noStrike" spc="-1">
                <a:solidFill>
                  <a:srgbClr val="EEF0FF"/>
                </a:solidFill>
                <a:latin typeface="Google Sans"/>
                <a:ea typeface="Montserrat"/>
              </a:rPr>
              <a:t>Height &amp; Width: Pixel dimensions of your image</a:t>
            </a:r>
            <a:br>
              <a:rPr sz="1300"/>
            </a:br>
            <a:r>
              <a:rPr lang="en-US" sz="1300" b="0" strike="noStrike" spc="-1">
                <a:solidFill>
                  <a:srgbClr val="EEF0FF"/>
                </a:solidFill>
                <a:latin typeface="Google Sans"/>
                <a:ea typeface="Montserrat"/>
              </a:rPr>
              <a:t>Depth: Red, Green or Blue (3), or Black &amp; White (1)</a:t>
            </a:r>
            <a:br>
              <a:rPr sz="1300"/>
            </a:br>
            <a:endParaRPr lang="en-IN" sz="1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242720" y="1271520"/>
            <a:ext cx="7093080" cy="373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Methodology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3096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89500" lnSpcReduction="20000"/>
          </a:bodyPr>
          <a:lstStyle/>
          <a:p>
            <a:pPr marL="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700" b="0" strike="noStrike" spc="-1" dirty="0">
                <a:solidFill>
                  <a:srgbClr val="FFFFFF"/>
                </a:solidFill>
                <a:latin typeface="Lato"/>
                <a:ea typeface="Lato"/>
              </a:rPr>
              <a:t>A data set containing about 600 images of celebrities Angelina Jolie and Arnold Schwarzenegger is formed. </a:t>
            </a:r>
            <a:endParaRPr lang="en-IN" sz="17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700" b="0" strike="noStrike" spc="-1" dirty="0">
                <a:solidFill>
                  <a:srgbClr val="FF9900"/>
                </a:solidFill>
                <a:latin typeface="Lato"/>
                <a:ea typeface="Lato"/>
              </a:rPr>
              <a:t>Step1</a:t>
            </a:r>
            <a:r>
              <a:rPr lang="en-GB" sz="1700" b="0" strike="noStrike" spc="-1" dirty="0">
                <a:solidFill>
                  <a:srgbClr val="FFFFFF"/>
                </a:solidFill>
                <a:latin typeface="Lato"/>
                <a:ea typeface="Lato"/>
              </a:rPr>
              <a:t> : The faces in the images is cropped using MTCNN deep network which is an implementation of the YOLO deep learning algorithm.</a:t>
            </a:r>
            <a:endParaRPr lang="en-IN" sz="17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700" b="0" strike="noStrike" spc="-1" dirty="0">
                <a:solidFill>
                  <a:srgbClr val="FF9900"/>
                </a:solidFill>
                <a:latin typeface="Lato"/>
                <a:ea typeface="Lato"/>
              </a:rPr>
              <a:t>Step2</a:t>
            </a:r>
            <a:r>
              <a:rPr lang="en-GB" sz="1700" b="0" strike="noStrike" spc="-1" dirty="0">
                <a:solidFill>
                  <a:srgbClr val="FFFFFF"/>
                </a:solidFill>
                <a:latin typeface="Lato"/>
                <a:ea typeface="Lato"/>
              </a:rPr>
              <a:t>: The data is again manually scanned for mislabelled images and correction are made. </a:t>
            </a:r>
            <a:endParaRPr lang="en-IN" sz="17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700" b="0" strike="noStrike" spc="-1" dirty="0">
                <a:solidFill>
                  <a:srgbClr val="FF9900"/>
                </a:solidFill>
                <a:latin typeface="Lato"/>
                <a:ea typeface="Lato"/>
              </a:rPr>
              <a:t>Step3</a:t>
            </a:r>
            <a:r>
              <a:rPr lang="en-GB" sz="1700" b="0" strike="noStrike" spc="-1" dirty="0">
                <a:solidFill>
                  <a:srgbClr val="FFFFFF"/>
                </a:solidFill>
                <a:latin typeface="Lato"/>
                <a:ea typeface="Lato"/>
              </a:rPr>
              <a:t>: The processed data is fed to the network. The model has been learned with both Adam and Rmsprop.</a:t>
            </a:r>
            <a:endParaRPr lang="en-IN" sz="1700" b="0" strike="noStrike" spc="-1" dirty="0">
              <a:latin typeface="Arial"/>
            </a:endParaRPr>
          </a:p>
          <a:p>
            <a:pPr marL="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700" b="0" strike="noStrike" spc="-1" dirty="0">
                <a:solidFill>
                  <a:srgbClr val="FF9900"/>
                </a:solidFill>
                <a:latin typeface="Lato"/>
                <a:ea typeface="Lato"/>
              </a:rPr>
              <a:t>Step4</a:t>
            </a:r>
            <a:r>
              <a:rPr lang="en-GB" sz="1700" b="0" strike="noStrike" spc="-1" dirty="0">
                <a:solidFill>
                  <a:srgbClr val="FFFFFF"/>
                </a:solidFill>
                <a:latin typeface="Lato"/>
                <a:ea typeface="Lato"/>
              </a:rPr>
              <a:t>: The trained model is then used for prediction of new images added to the system</a:t>
            </a:r>
            <a:r>
              <a:rPr lang="en-GB" sz="2000" b="0" strike="noStrike" spc="-1" dirty="0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Result</a:t>
            </a:r>
            <a:endParaRPr lang="en-IN" sz="4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40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The Architecture implemented achieved an 95.99% accuracy and loss of 0.134 with vgg19 as baseline model for classifying the images of Angelina Jolie and Arnold Schwarzenegger.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The results are sufficient considering the size of the data set that was used.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buNone/>
            </a:pPr>
            <a:endParaRPr lang="en-IN" sz="13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lang="en-IN" sz="1300" b="0" strike="noStrike" spc="-1"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1107720" y="797760"/>
            <a:ext cx="7399080" cy="371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Conclusion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Face Recognition is a very complex task. 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Convolutional neural networks are very good for image classification tasks. 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A satisfactory accuracy was achieved with the implemented architecture. 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The accuracy can be further increased by training the network much larger datasets.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n-GB" sz="1400" b="0" strike="noStrike" spc="-1" dirty="0">
                <a:solidFill>
                  <a:srgbClr val="FFFFFF"/>
                </a:solidFill>
                <a:latin typeface="Lato"/>
                <a:ea typeface="Lato"/>
              </a:rPr>
              <a:t>The assignment worked as an introduction to data-driven methods of solutions to problems.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810</Words>
  <Application>Microsoft Office PowerPoint</Application>
  <PresentationFormat>On-screen Show (16:9)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Google Sans</vt:lpstr>
      <vt:lpstr>Lato</vt:lpstr>
      <vt:lpstr>Lucida Bright</vt:lpstr>
      <vt:lpstr>Montserrat</vt:lpstr>
      <vt:lpstr>source-serif-pro</vt:lpstr>
      <vt:lpstr>Symbol</vt:lpstr>
      <vt:lpstr>Times New Roman</vt:lpstr>
      <vt:lpstr>Wingdings</vt:lpstr>
      <vt:lpstr>Office Theme</vt:lpstr>
      <vt:lpstr>Office Theme</vt:lpstr>
      <vt:lpstr>FACE RECOGNITION SYSTEM </vt:lpstr>
      <vt:lpstr>Introduction</vt:lpstr>
      <vt:lpstr>Objective</vt:lpstr>
      <vt:lpstr>VGG19- CNN Architecture </vt:lpstr>
      <vt:lpstr>   Height &amp; Width: Pixel dimensions of your image Depth: Red, Green or Blue (3), or Black &amp; White (1) </vt:lpstr>
      <vt:lpstr>Methodology</vt:lpstr>
      <vt:lpstr>Result 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</dc:title>
  <dc:subject/>
  <dc:creator>Whitehat</dc:creator>
  <dc:description/>
  <cp:lastModifiedBy>Anagha M V</cp:lastModifiedBy>
  <cp:revision>10</cp:revision>
  <dcterms:modified xsi:type="dcterms:W3CDTF">2023-11-04T09:13:06Z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