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67" r:id="rId3"/>
    <p:sldId id="258" r:id="rId4"/>
    <p:sldId id="269" r:id="rId5"/>
    <p:sldId id="271" r:id="rId6"/>
    <p:sldId id="261" r:id="rId7"/>
    <p:sldId id="272" r:id="rId8"/>
    <p:sldId id="259" r:id="rId9"/>
    <p:sldId id="262" r:id="rId10"/>
    <p:sldId id="263" r:id="rId11"/>
    <p:sldId id="273" r:id="rId12"/>
    <p:sldId id="270" r:id="rId13"/>
    <p:sldId id="265" r:id="rId14"/>
    <p:sldId id="264" r:id="rId15"/>
    <p:sldId id="268"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p:scale>
          <a:sx n="66" d="100"/>
          <a:sy n="66" d="100"/>
        </p:scale>
        <p:origin x="1330" y="31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96EB4-8B0E-4312-B231-72682CBDE105}"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A4B4B-7204-4259-8B97-0644C74FBF0A}" type="slidenum">
              <a:rPr lang="en-IN" smtClean="0"/>
              <a:t>‹#›</a:t>
            </a:fld>
            <a:endParaRPr lang="en-IN"/>
          </a:p>
        </p:txBody>
      </p:sp>
    </p:spTree>
    <p:extLst>
      <p:ext uri="{BB962C8B-B14F-4D97-AF65-F5344CB8AC3E}">
        <p14:creationId xmlns:p14="http://schemas.microsoft.com/office/powerpoint/2010/main" val="48139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3A4B4B-7204-4259-8B97-0644C74FBF0A}" type="slidenum">
              <a:rPr lang="en-IN" smtClean="0"/>
              <a:t>12</a:t>
            </a:fld>
            <a:endParaRPr lang="en-IN"/>
          </a:p>
        </p:txBody>
      </p:sp>
    </p:spTree>
    <p:extLst>
      <p:ext uri="{BB962C8B-B14F-4D97-AF65-F5344CB8AC3E}">
        <p14:creationId xmlns:p14="http://schemas.microsoft.com/office/powerpoint/2010/main" val="47667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3A4B4B-7204-4259-8B97-0644C74FBF0A}" type="slidenum">
              <a:rPr lang="en-IN" smtClean="0"/>
              <a:t>14</a:t>
            </a:fld>
            <a:endParaRPr lang="en-IN"/>
          </a:p>
        </p:txBody>
      </p:sp>
    </p:spTree>
    <p:extLst>
      <p:ext uri="{BB962C8B-B14F-4D97-AF65-F5344CB8AC3E}">
        <p14:creationId xmlns:p14="http://schemas.microsoft.com/office/powerpoint/2010/main" val="334621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DF6F-8D8D-5F08-3FF9-1C04630EC8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E248A0-5764-88BC-C190-3F466CBF2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FF1241-8C7F-99DD-2037-DD895475D43B}"/>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5" name="Footer Placeholder 4">
            <a:extLst>
              <a:ext uri="{FF2B5EF4-FFF2-40B4-BE49-F238E27FC236}">
                <a16:creationId xmlns:a16="http://schemas.microsoft.com/office/drawing/2014/main" id="{529EFE1A-56EF-34F2-2DBF-3D7B50C62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7CB05-B023-903F-CB37-96EB8FB17F6C}"/>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353956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C1AB-FC51-B687-3381-B02107F005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BD9351-E586-EBCF-82D9-642360F71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2F792-6EC0-6B96-7016-68E8A925170A}"/>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5" name="Footer Placeholder 4">
            <a:extLst>
              <a:ext uri="{FF2B5EF4-FFF2-40B4-BE49-F238E27FC236}">
                <a16:creationId xmlns:a16="http://schemas.microsoft.com/office/drawing/2014/main" id="{ACC4462F-5200-8B3E-E530-4175DB678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35E5E-ADB8-AC87-4E8B-37827F1512ED}"/>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4188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8442B-99D7-0FAF-00CB-185DFC045B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9F77C4-FDE9-4BB0-E2FF-67D97983C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E9F7A-417A-01AF-3D82-429AECC08427}"/>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5" name="Footer Placeholder 4">
            <a:extLst>
              <a:ext uri="{FF2B5EF4-FFF2-40B4-BE49-F238E27FC236}">
                <a16:creationId xmlns:a16="http://schemas.microsoft.com/office/drawing/2014/main" id="{D14CE6C1-AC08-4990-8D8D-2E5935953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FAD4B8-BE65-3AEB-3085-FD4A18393152}"/>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282663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8997-DA64-C913-826B-A6C3DBC347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4BC639-C0D0-8088-E44B-D5A0D1B82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5300C8-F196-118A-8708-3C1B1D3D7CB9}"/>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5" name="Footer Placeholder 4">
            <a:extLst>
              <a:ext uri="{FF2B5EF4-FFF2-40B4-BE49-F238E27FC236}">
                <a16:creationId xmlns:a16="http://schemas.microsoft.com/office/drawing/2014/main" id="{4FA74B49-7E05-EE87-8406-30D9D4FF5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02FBAF-76E6-629A-E1DA-C88F80A512BF}"/>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75633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3B39-AD63-10C6-E67B-3B1845D1F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DFC69A-9873-7A50-380A-C470EC5790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B83A1-8D93-327F-D62A-6C6DA9C8E15B}"/>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5" name="Footer Placeholder 4">
            <a:extLst>
              <a:ext uri="{FF2B5EF4-FFF2-40B4-BE49-F238E27FC236}">
                <a16:creationId xmlns:a16="http://schemas.microsoft.com/office/drawing/2014/main" id="{E8019755-1F04-06D1-E494-E116CBC80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8BFAF-B1D2-EE19-AE4D-F9F63FDF5C0C}"/>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41209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E98E-25A8-E39F-984C-C68A5230EA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72F0A9-A5A7-CD21-6E4F-117FEF877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B9C9EC-4991-9C06-0489-ADFDFE5C65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F68A5E-3E1F-6BFE-0075-728852A21881}"/>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6" name="Footer Placeholder 5">
            <a:extLst>
              <a:ext uri="{FF2B5EF4-FFF2-40B4-BE49-F238E27FC236}">
                <a16:creationId xmlns:a16="http://schemas.microsoft.com/office/drawing/2014/main" id="{488DA175-E896-073D-B629-F0AE6D32B2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64CDD9-8EB7-BB7B-A959-2D71A6A55523}"/>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126062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7971-11BA-4F15-E3C4-E33601F432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00C28F-40B2-E799-F7F5-167A0BF2F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9BD056-8837-544D-11BA-5BBB0BEBC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D21487-B5C8-7162-91D2-28FEE8475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787DA-CC93-3B62-B98C-4E2930D17B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98DB46-E1C2-5493-5BE6-5219A2B0778F}"/>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8" name="Footer Placeholder 7">
            <a:extLst>
              <a:ext uri="{FF2B5EF4-FFF2-40B4-BE49-F238E27FC236}">
                <a16:creationId xmlns:a16="http://schemas.microsoft.com/office/drawing/2014/main" id="{E6F0C67E-A388-42EE-FE81-10EC8AAA1C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08E87D-D82C-912C-0062-B1CB50DEECF9}"/>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424212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4941-D41D-8919-8743-EF11C3BDD7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3A1B4C-B1F7-03F8-8D01-0C88DDD15A4D}"/>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4" name="Footer Placeholder 3">
            <a:extLst>
              <a:ext uri="{FF2B5EF4-FFF2-40B4-BE49-F238E27FC236}">
                <a16:creationId xmlns:a16="http://schemas.microsoft.com/office/drawing/2014/main" id="{80F5E650-BA1F-1569-7CFB-D0EA329AC7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B58ABB-A5E8-3D5C-B1FC-E390D39C781C}"/>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335001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5A10F-CCC1-510D-7C9F-8FDDD9AC454D}"/>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3" name="Footer Placeholder 2">
            <a:extLst>
              <a:ext uri="{FF2B5EF4-FFF2-40B4-BE49-F238E27FC236}">
                <a16:creationId xmlns:a16="http://schemas.microsoft.com/office/drawing/2014/main" id="{156248D8-F7B6-E0F3-75B9-45294CF019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7D83D6-701B-2853-5555-72B74F0CDD95}"/>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352829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F801-D665-ADBE-983F-316A240BA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F6F24A-B5BE-DCA0-A419-1D7F07A7C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DB306C-E6DD-32F4-1EC2-D0C9EAE8D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5E7E-0E94-7CE1-E184-7BDA94827A43}"/>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6" name="Footer Placeholder 5">
            <a:extLst>
              <a:ext uri="{FF2B5EF4-FFF2-40B4-BE49-F238E27FC236}">
                <a16:creationId xmlns:a16="http://schemas.microsoft.com/office/drawing/2014/main" id="{64854F47-1EDE-107D-FB1B-D13535B79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A21DB-1E6D-F296-B905-FEA1C2EE6D4B}"/>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315984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CE43-9D69-8C2F-EBEB-EE3DD250A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9FDD01-1C5D-B792-A788-4DA7A66928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BFC322-788F-18E7-04C3-2903F3718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488D6-7D6F-E1B5-B200-B12D5C35A232}"/>
              </a:ext>
            </a:extLst>
          </p:cNvPr>
          <p:cNvSpPr>
            <a:spLocks noGrp="1"/>
          </p:cNvSpPr>
          <p:nvPr>
            <p:ph type="dt" sz="half" idx="10"/>
          </p:nvPr>
        </p:nvSpPr>
        <p:spPr/>
        <p:txBody>
          <a:bodyPr/>
          <a:lstStyle/>
          <a:p>
            <a:fld id="{3341B20B-91F7-44B3-AF7A-223B29628D08}" type="datetimeFigureOut">
              <a:rPr lang="en-IN" smtClean="0"/>
              <a:t>06-11-2023</a:t>
            </a:fld>
            <a:endParaRPr lang="en-IN"/>
          </a:p>
        </p:txBody>
      </p:sp>
      <p:sp>
        <p:nvSpPr>
          <p:cNvPr id="6" name="Footer Placeholder 5">
            <a:extLst>
              <a:ext uri="{FF2B5EF4-FFF2-40B4-BE49-F238E27FC236}">
                <a16:creationId xmlns:a16="http://schemas.microsoft.com/office/drawing/2014/main" id="{96273773-0C92-BB29-0241-5C1740EA1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D5107-7FDA-A39F-3411-619442F110A6}"/>
              </a:ext>
            </a:extLst>
          </p:cNvPr>
          <p:cNvSpPr>
            <a:spLocks noGrp="1"/>
          </p:cNvSpPr>
          <p:nvPr>
            <p:ph type="sldNum" sz="quarter" idx="12"/>
          </p:nvPr>
        </p:nvSpPr>
        <p:spPr/>
        <p:txBody>
          <a:bodyPr/>
          <a:lstStyle/>
          <a:p>
            <a:fld id="{07DEFBDF-CEF7-4E02-B0F5-748F19AB2655}" type="slidenum">
              <a:rPr lang="en-IN" smtClean="0"/>
              <a:t>‹#›</a:t>
            </a:fld>
            <a:endParaRPr lang="en-IN"/>
          </a:p>
        </p:txBody>
      </p:sp>
    </p:spTree>
    <p:extLst>
      <p:ext uri="{BB962C8B-B14F-4D97-AF65-F5344CB8AC3E}">
        <p14:creationId xmlns:p14="http://schemas.microsoft.com/office/powerpoint/2010/main" val="283236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E6953-EB4E-F4FF-60D0-22A3E2F66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2144D5-CC94-D7B6-B3B7-9EB8E861C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C2D5C-50AB-74E2-CB88-A11A578D2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1B20B-91F7-44B3-AF7A-223B29628D08}" type="datetimeFigureOut">
              <a:rPr lang="en-IN" smtClean="0"/>
              <a:t>06-11-2023</a:t>
            </a:fld>
            <a:endParaRPr lang="en-IN"/>
          </a:p>
        </p:txBody>
      </p:sp>
      <p:sp>
        <p:nvSpPr>
          <p:cNvPr id="5" name="Footer Placeholder 4">
            <a:extLst>
              <a:ext uri="{FF2B5EF4-FFF2-40B4-BE49-F238E27FC236}">
                <a16:creationId xmlns:a16="http://schemas.microsoft.com/office/drawing/2014/main" id="{12B5E1AA-4EE2-362F-89F5-2FC72213D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591FA9-FCB4-3B08-13B7-5C02D91A0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EFBDF-CEF7-4E02-B0F5-748F19AB2655}" type="slidenum">
              <a:rPr lang="en-IN" smtClean="0"/>
              <a:t>‹#›</a:t>
            </a:fld>
            <a:endParaRPr lang="en-IN"/>
          </a:p>
        </p:txBody>
      </p:sp>
    </p:spTree>
    <p:extLst>
      <p:ext uri="{BB962C8B-B14F-4D97-AF65-F5344CB8AC3E}">
        <p14:creationId xmlns:p14="http://schemas.microsoft.com/office/powerpoint/2010/main" val="341868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65B01-4814-F7F3-20DE-652DE20906E9}"/>
              </a:ext>
            </a:extLst>
          </p:cNvPr>
          <p:cNvSpPr txBox="1"/>
          <p:nvPr/>
        </p:nvSpPr>
        <p:spPr>
          <a:xfrm>
            <a:off x="-235974" y="2046097"/>
            <a:ext cx="12191999" cy="1877437"/>
          </a:xfrm>
          <a:prstGeom prst="rect">
            <a:avLst/>
          </a:prstGeom>
          <a:noFill/>
        </p:spPr>
        <p:txBody>
          <a:bodyPr wrap="square" rtlCol="0">
            <a:spAutoFit/>
          </a:bodyPr>
          <a:lstStyle/>
          <a:p>
            <a:pPr algn="ctr"/>
            <a:r>
              <a:rPr lang="en-US" sz="3200" b="1" dirty="0">
                <a:solidFill>
                  <a:schemeClr val="bg2">
                    <a:lumMod val="10000"/>
                  </a:schemeClr>
                </a:solidFill>
                <a:latin typeface="Times New Roman" panose="02020603050405020304" pitchFamily="18" charset="0"/>
                <a:cs typeface="Times New Roman" panose="02020603050405020304" pitchFamily="18" charset="0"/>
              </a:rPr>
              <a:t>    </a:t>
            </a:r>
            <a:r>
              <a:rPr lang="en-US" sz="3600" b="1" dirty="0">
                <a:solidFill>
                  <a:schemeClr val="bg2">
                    <a:lumMod val="10000"/>
                  </a:schemeClr>
                </a:solidFill>
                <a:latin typeface="Times New Roman" panose="02020603050405020304" pitchFamily="18" charset="0"/>
                <a:cs typeface="Times New Roman" panose="02020603050405020304" pitchFamily="18" charset="0"/>
              </a:rPr>
              <a:t>AIBLOCK: </a:t>
            </a:r>
            <a:r>
              <a:rPr lang="en-US" sz="3200" b="1" dirty="0">
                <a:solidFill>
                  <a:schemeClr val="bg2">
                    <a:lumMod val="10000"/>
                  </a:schemeClr>
                </a:solidFill>
                <a:latin typeface="Times New Roman" panose="02020603050405020304" pitchFamily="18" charset="0"/>
                <a:cs typeface="Times New Roman" panose="02020603050405020304" pitchFamily="18" charset="0"/>
              </a:rPr>
              <a:t>Blockchain based Lightweight Framework </a:t>
            </a:r>
          </a:p>
          <a:p>
            <a:pPr algn="ctr"/>
            <a:r>
              <a:rPr lang="en-US" sz="3200" b="1" dirty="0">
                <a:solidFill>
                  <a:schemeClr val="bg2">
                    <a:lumMod val="10000"/>
                  </a:schemeClr>
                </a:solidFill>
                <a:latin typeface="Times New Roman" panose="02020603050405020304" pitchFamily="18" charset="0"/>
                <a:cs typeface="Times New Roman" panose="02020603050405020304" pitchFamily="18" charset="0"/>
              </a:rPr>
              <a:t>                 For Serverless Computing using AI</a:t>
            </a:r>
          </a:p>
          <a:p>
            <a:pPr algn="ctr"/>
            <a:endParaRPr lang="en-US" sz="3200" b="1" u="sng" dirty="0">
              <a:solidFill>
                <a:schemeClr val="bg2">
                  <a:lumMod val="10000"/>
                </a:schemeClr>
              </a:solidFill>
              <a:highlight>
                <a:srgbClr val="C0C0C0"/>
              </a:highlight>
              <a:latin typeface="Times New Roman" panose="02020603050405020304" pitchFamily="18" charset="0"/>
              <a:cs typeface="Times New Roman" panose="02020603050405020304" pitchFamily="18" charset="0"/>
            </a:endParaRPr>
          </a:p>
          <a:p>
            <a:pPr algn="ctr"/>
            <a:r>
              <a:rPr lang="en-US" sz="1600" b="1" dirty="0">
                <a:solidFill>
                  <a:schemeClr val="bg2">
                    <a:lumMod val="10000"/>
                  </a:schemeClr>
                </a:solidFill>
              </a:rPr>
              <a:t>                                      Muhammed </a:t>
            </a:r>
            <a:r>
              <a:rPr lang="en-US" sz="1600" b="1" dirty="0" err="1">
                <a:solidFill>
                  <a:schemeClr val="bg2">
                    <a:lumMod val="10000"/>
                  </a:schemeClr>
                </a:solidFill>
              </a:rPr>
              <a:t>Golec</a:t>
            </a:r>
            <a:r>
              <a:rPr lang="en-US" sz="1600" b="1" dirty="0">
                <a:solidFill>
                  <a:schemeClr val="bg2">
                    <a:lumMod val="10000"/>
                  </a:schemeClr>
                </a:solidFill>
              </a:rPr>
              <a:t>, </a:t>
            </a:r>
            <a:r>
              <a:rPr lang="en-US" sz="1600" b="1" dirty="0" err="1">
                <a:solidFill>
                  <a:schemeClr val="bg2">
                    <a:lumMod val="10000"/>
                  </a:schemeClr>
                </a:solidFill>
              </a:rPr>
              <a:t>Deepraj</a:t>
            </a:r>
            <a:r>
              <a:rPr lang="en-US" sz="1600" b="1" dirty="0">
                <a:solidFill>
                  <a:schemeClr val="bg2">
                    <a:lumMod val="10000"/>
                  </a:schemeClr>
                </a:solidFill>
              </a:rPr>
              <a:t> Chowdhury, Shivam </a:t>
            </a:r>
            <a:r>
              <a:rPr lang="en-US" sz="1600" b="1" dirty="0" err="1">
                <a:solidFill>
                  <a:schemeClr val="bg2">
                    <a:lumMod val="10000"/>
                  </a:schemeClr>
                </a:solidFill>
              </a:rPr>
              <a:t>Jaglan</a:t>
            </a:r>
            <a:r>
              <a:rPr lang="en-US" sz="1600" b="1" dirty="0">
                <a:solidFill>
                  <a:schemeClr val="bg2">
                    <a:lumMod val="10000"/>
                  </a:schemeClr>
                </a:solidFill>
              </a:rPr>
              <a:t>, </a:t>
            </a:r>
            <a:r>
              <a:rPr lang="en-US" sz="1600" b="1" dirty="0" err="1">
                <a:solidFill>
                  <a:schemeClr val="bg2">
                    <a:lumMod val="10000"/>
                  </a:schemeClr>
                </a:solidFill>
              </a:rPr>
              <a:t>Sukhpal</a:t>
            </a:r>
            <a:r>
              <a:rPr lang="en-US" sz="1600" b="1" dirty="0">
                <a:solidFill>
                  <a:schemeClr val="bg2">
                    <a:lumMod val="10000"/>
                  </a:schemeClr>
                </a:solidFill>
              </a:rPr>
              <a:t> Singh Gill and Steve Uhlig</a:t>
            </a:r>
            <a:endParaRPr lang="en-IN" sz="1600" b="1" dirty="0">
              <a:solidFill>
                <a:schemeClr val="bg2">
                  <a:lumMod val="10000"/>
                </a:schemeClr>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81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36419"/>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0A8514-E9CA-BCB5-2494-62123A4D1B64}"/>
              </a:ext>
            </a:extLst>
          </p:cNvPr>
          <p:cNvPicPr>
            <a:picLocks noChangeAspect="1"/>
          </p:cNvPicPr>
          <p:nvPr/>
        </p:nvPicPr>
        <p:blipFill rotWithShape="1">
          <a:blip r:embed="rId2"/>
          <a:srcRect l="2850" t="8570" r="3763" b="2990"/>
          <a:stretch/>
        </p:blipFill>
        <p:spPr>
          <a:xfrm>
            <a:off x="2505097" y="1789113"/>
            <a:ext cx="6909847" cy="4023678"/>
          </a:xfrm>
          <a:prstGeom prst="rect">
            <a:avLst/>
          </a:prstGeom>
        </p:spPr>
      </p:pic>
      <p:sp>
        <p:nvSpPr>
          <p:cNvPr id="10" name="TextBox 9">
            <a:extLst>
              <a:ext uri="{FF2B5EF4-FFF2-40B4-BE49-F238E27FC236}">
                <a16:creationId xmlns:a16="http://schemas.microsoft.com/office/drawing/2014/main" id="{44F702F5-BE3B-FD9F-D5A9-9BFB43022B59}"/>
              </a:ext>
            </a:extLst>
          </p:cNvPr>
          <p:cNvSpPr txBox="1"/>
          <p:nvPr/>
        </p:nvSpPr>
        <p:spPr>
          <a:xfrm>
            <a:off x="564775" y="1177863"/>
            <a:ext cx="583327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of AIBLOCK in COVID19 detection</a:t>
            </a:r>
            <a:r>
              <a:rPr lang="en-IN" sz="20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004EB42-1F5C-0F1B-3736-118723C1D39C}"/>
              </a:ext>
            </a:extLst>
          </p:cNvPr>
          <p:cNvSpPr txBox="1"/>
          <p:nvPr/>
        </p:nvSpPr>
        <p:spPr>
          <a:xfrm>
            <a:off x="4488023" y="157635"/>
            <a:ext cx="164218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AIBLOCK</a:t>
            </a:r>
          </a:p>
        </p:txBody>
      </p:sp>
      <p:sp>
        <p:nvSpPr>
          <p:cNvPr id="8" name="Arrow: Up 7">
            <a:extLst>
              <a:ext uri="{FF2B5EF4-FFF2-40B4-BE49-F238E27FC236}">
                <a16:creationId xmlns:a16="http://schemas.microsoft.com/office/drawing/2014/main" id="{FDCC3853-74C4-1A0A-B981-A0F89A15E4FB}"/>
              </a:ext>
            </a:extLst>
          </p:cNvPr>
          <p:cNvSpPr/>
          <p:nvPr/>
        </p:nvSpPr>
        <p:spPr>
          <a:xfrm rot="18743937" flipH="1">
            <a:off x="4226282" y="3217855"/>
            <a:ext cx="101270" cy="1526121"/>
          </a:xfrm>
          <a:prstGeom prst="upArrow">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7197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36419"/>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A9551B2-C149-2C75-3571-EEE963FE5165}"/>
              </a:ext>
            </a:extLst>
          </p:cNvPr>
          <p:cNvPicPr>
            <a:picLocks noChangeAspect="1"/>
          </p:cNvPicPr>
          <p:nvPr/>
        </p:nvPicPr>
        <p:blipFill rotWithShape="1">
          <a:blip r:embed="rId2"/>
          <a:srcRect t="1951"/>
          <a:stretch/>
        </p:blipFill>
        <p:spPr>
          <a:xfrm>
            <a:off x="2844462" y="1581656"/>
            <a:ext cx="5448692" cy="2764292"/>
          </a:xfrm>
          <a:prstGeom prst="rect">
            <a:avLst/>
          </a:prstGeom>
        </p:spPr>
      </p:pic>
      <p:sp>
        <p:nvSpPr>
          <p:cNvPr id="10" name="TextBox 9">
            <a:extLst>
              <a:ext uri="{FF2B5EF4-FFF2-40B4-BE49-F238E27FC236}">
                <a16:creationId xmlns:a16="http://schemas.microsoft.com/office/drawing/2014/main" id="{44F702F5-BE3B-FD9F-D5A9-9BFB43022B59}"/>
              </a:ext>
            </a:extLst>
          </p:cNvPr>
          <p:cNvSpPr txBox="1"/>
          <p:nvPr/>
        </p:nvSpPr>
        <p:spPr>
          <a:xfrm>
            <a:off x="514513" y="893341"/>
            <a:ext cx="583327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of AIBLOCK in COVID19 detection</a:t>
            </a:r>
            <a:r>
              <a:rPr lang="en-IN" sz="20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004EB42-1F5C-0F1B-3736-118723C1D39C}"/>
              </a:ext>
            </a:extLst>
          </p:cNvPr>
          <p:cNvSpPr txBox="1"/>
          <p:nvPr/>
        </p:nvSpPr>
        <p:spPr>
          <a:xfrm>
            <a:off x="4488023" y="157635"/>
            <a:ext cx="164218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AIBLOCK</a:t>
            </a:r>
          </a:p>
        </p:txBody>
      </p:sp>
      <p:sp>
        <p:nvSpPr>
          <p:cNvPr id="5" name="TextBox 4">
            <a:extLst>
              <a:ext uri="{FF2B5EF4-FFF2-40B4-BE49-F238E27FC236}">
                <a16:creationId xmlns:a16="http://schemas.microsoft.com/office/drawing/2014/main" id="{1DDECA70-50BE-7EF1-DEF0-012A4A40D272}"/>
              </a:ext>
            </a:extLst>
          </p:cNvPr>
          <p:cNvSpPr txBox="1"/>
          <p:nvPr/>
        </p:nvSpPr>
        <p:spPr>
          <a:xfrm>
            <a:off x="568946" y="4426259"/>
            <a:ext cx="10954871" cy="1938992"/>
          </a:xfrm>
          <a:prstGeom prst="rect">
            <a:avLst/>
          </a:prstGeom>
          <a:noFill/>
        </p:spPr>
        <p:txBody>
          <a:bodyPr wrap="square" lIns="91440" tIns="45720" rIns="91440" bIns="45720" rtlCol="0" anchor="t">
            <a:spAutoFit/>
          </a:bodyPr>
          <a:lstStyle/>
          <a:p>
            <a:r>
              <a:rPr lang="en-IN" sz="2000" b="1" dirty="0">
                <a:latin typeface="Times New Roman" panose="02020603050405020304" pitchFamily="18" charset="0"/>
                <a:cs typeface="Times New Roman" panose="02020603050405020304" pitchFamily="18" charset="0"/>
              </a:rPr>
              <a:t>APPLICATION TO AIBLOCK </a:t>
            </a:r>
            <a:r>
              <a:rPr lang="en-IN" sz="2000" dirty="0">
                <a:latin typeface="Times New Roman" panose="02020603050405020304" pitchFamily="18" charset="0"/>
                <a:cs typeface="Times New Roman" panose="02020603050405020304" pitchFamily="18" charset="0"/>
              </a:rPr>
              <a:t>(COVID19 DETECTION):</a:t>
            </a:r>
          </a:p>
          <a:p>
            <a:endParaRPr lang="en-IN"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latin typeface="Times New Roman"/>
                <a:cs typeface="Times New Roman"/>
              </a:rPr>
              <a:t>In the context of COVID-19, IoT and machine learning to precisely detect COVID  from patient data, secures patient data with blockchain, and optimize resources with serverless computing thus AIBLOCK ensured an effective and secure solution for managing patient data during the pandemic.</a:t>
            </a:r>
          </a:p>
        </p:txBody>
      </p:sp>
    </p:spTree>
    <p:extLst>
      <p:ext uri="{BB962C8B-B14F-4D97-AF65-F5344CB8AC3E}">
        <p14:creationId xmlns:p14="http://schemas.microsoft.com/office/powerpoint/2010/main" val="150646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73547"/>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E5BB634A-B623-F12F-376B-76B7D18BE01B}"/>
              </a:ext>
            </a:extLst>
          </p:cNvPr>
          <p:cNvSpPr txBox="1"/>
          <p:nvPr/>
        </p:nvSpPr>
        <p:spPr>
          <a:xfrm>
            <a:off x="343840" y="1050249"/>
            <a:ext cx="11035552"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Performance evaluation of AIBLOCK in detecting COVID19</a:t>
            </a:r>
            <a:r>
              <a:rPr lang="en-IN" sz="2400" b="1"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124A424D-5767-FDAE-3FCF-DF0432326F09}"/>
              </a:ext>
            </a:extLst>
          </p:cNvPr>
          <p:cNvPicPr>
            <a:picLocks noChangeAspect="1"/>
          </p:cNvPicPr>
          <p:nvPr/>
        </p:nvPicPr>
        <p:blipFill>
          <a:blip r:embed="rId3"/>
          <a:stretch>
            <a:fillRect/>
          </a:stretch>
        </p:blipFill>
        <p:spPr>
          <a:xfrm>
            <a:off x="1819373" y="4088547"/>
            <a:ext cx="7805393" cy="1834130"/>
          </a:xfrm>
          <a:prstGeom prst="rect">
            <a:avLst/>
          </a:prstGeom>
        </p:spPr>
      </p:pic>
      <p:sp>
        <p:nvSpPr>
          <p:cNvPr id="4" name="TextBox 3">
            <a:extLst>
              <a:ext uri="{FF2B5EF4-FFF2-40B4-BE49-F238E27FC236}">
                <a16:creationId xmlns:a16="http://schemas.microsoft.com/office/drawing/2014/main" id="{4C7CCE5F-FF79-FDB2-6858-8681B4DD71D5}"/>
              </a:ext>
            </a:extLst>
          </p:cNvPr>
          <p:cNvSpPr txBox="1"/>
          <p:nvPr/>
        </p:nvSpPr>
        <p:spPr>
          <a:xfrm>
            <a:off x="4488023" y="157635"/>
            <a:ext cx="164218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AIBLOCK</a:t>
            </a:r>
          </a:p>
        </p:txBody>
      </p:sp>
      <p:sp>
        <p:nvSpPr>
          <p:cNvPr id="5" name="TextBox 4">
            <a:extLst>
              <a:ext uri="{FF2B5EF4-FFF2-40B4-BE49-F238E27FC236}">
                <a16:creationId xmlns:a16="http://schemas.microsoft.com/office/drawing/2014/main" id="{5E4D4667-166A-419A-1163-27B9A0ECEED3}"/>
              </a:ext>
            </a:extLst>
          </p:cNvPr>
          <p:cNvSpPr txBox="1"/>
          <p:nvPr/>
        </p:nvSpPr>
        <p:spPr>
          <a:xfrm>
            <a:off x="458200" y="1799957"/>
            <a:ext cx="10921192" cy="2000548"/>
          </a:xfrm>
          <a:prstGeom prst="rect">
            <a:avLst/>
          </a:prstGeom>
          <a:noFill/>
        </p:spPr>
        <p:txBody>
          <a:bodyPr wrap="square" lIns="91440" tIns="45720" rIns="91440" bIns="45720" rtlCol="0" anchor="t">
            <a:spAutoFit/>
          </a:bodyPr>
          <a:lstStyle/>
          <a:p>
            <a:r>
              <a:rPr lang="en-IN" sz="2000" b="1" dirty="0">
                <a:latin typeface="Times New Roman"/>
                <a:cs typeface="Times New Roman"/>
              </a:rPr>
              <a:t>1. Performance of ML model :</a:t>
            </a:r>
          </a:p>
          <a:p>
            <a:endParaRPr lang="en-IN"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After testing collected data with different ML models </a:t>
            </a:r>
            <a:r>
              <a:rPr lang="en-IN" sz="2000" b="1" i="1" dirty="0">
                <a:latin typeface="Times New Roman" panose="02020603050405020304" pitchFamily="18" charset="0"/>
                <a:cs typeface="Times New Roman" panose="02020603050405020304" pitchFamily="18" charset="0"/>
              </a:rPr>
              <a:t>Random Forest</a:t>
            </a:r>
            <a:r>
              <a:rPr lang="en-IN" sz="2000" dirty="0">
                <a:latin typeface="Times New Roman" panose="02020603050405020304" pitchFamily="18" charset="0"/>
                <a:cs typeface="Times New Roman" panose="02020603050405020304" pitchFamily="18" charset="0"/>
              </a:rPr>
              <a:t> predicted the results with more accuracy.</a:t>
            </a:r>
          </a:p>
          <a:p>
            <a:r>
              <a:rPr lang="en-IN" sz="2000"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Hence RF is deployed on GCP to detect COVID19 through the AIBLOCK framework</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141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19050" y="0"/>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5139ACC-FC20-1294-3CD6-0381C648C4A4}"/>
              </a:ext>
            </a:extLst>
          </p:cNvPr>
          <p:cNvSpPr txBox="1"/>
          <p:nvPr/>
        </p:nvSpPr>
        <p:spPr>
          <a:xfrm>
            <a:off x="468406" y="1175755"/>
            <a:ext cx="11293288" cy="1938992"/>
          </a:xfrm>
          <a:prstGeom prst="rect">
            <a:avLst/>
          </a:prstGeom>
          <a:noFill/>
        </p:spPr>
        <p:txBody>
          <a:bodyPr wrap="square" lIns="91440" tIns="45720" rIns="91440" bIns="45720" anchor="t">
            <a:spAutoFit/>
          </a:bodyPr>
          <a:lstStyle/>
          <a:p>
            <a:r>
              <a:rPr lang="en-IN" sz="2400" b="1" dirty="0">
                <a:latin typeface="Times New Roman" panose="02020603050405020304" pitchFamily="18" charset="0"/>
                <a:cs typeface="Times New Roman" panose="02020603050405020304" pitchFamily="18" charset="0"/>
              </a:rPr>
              <a:t>2. Server performance :</a:t>
            </a:r>
          </a:p>
          <a:p>
            <a:endParaRPr lang="en-IN" sz="24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sz="2400" dirty="0">
                <a:latin typeface="Times New Roman"/>
                <a:cs typeface="Times New Roman"/>
              </a:rPr>
              <a:t>A server with high processing power, throughput, and low cold start latency shows better performance.</a:t>
            </a:r>
          </a:p>
          <a:p>
            <a:pPr marL="742950" lvl="1" indent="-285750">
              <a:buFont typeface="Wingdings" panose="05000000000000000000" pitchFamily="2" charset="2"/>
              <a:buChar char="Ø"/>
            </a:pPr>
            <a:r>
              <a:rPr lang="en-IN" sz="2400" dirty="0">
                <a:latin typeface="Times New Roman"/>
                <a:cs typeface="Times New Roman"/>
              </a:rPr>
              <a:t>A server that responds quickly to more concurrent requests is the best to prefer</a:t>
            </a:r>
          </a:p>
        </p:txBody>
      </p:sp>
      <p:pic>
        <p:nvPicPr>
          <p:cNvPr id="6" name="Picture 5">
            <a:extLst>
              <a:ext uri="{FF2B5EF4-FFF2-40B4-BE49-F238E27FC236}">
                <a16:creationId xmlns:a16="http://schemas.microsoft.com/office/drawing/2014/main" id="{B597F568-AEB1-1299-A840-BDA3A9F2E0C9}"/>
              </a:ext>
            </a:extLst>
          </p:cNvPr>
          <p:cNvPicPr>
            <a:picLocks noChangeAspect="1"/>
          </p:cNvPicPr>
          <p:nvPr/>
        </p:nvPicPr>
        <p:blipFill rotWithShape="1">
          <a:blip r:embed="rId2"/>
          <a:srcRect l="16910" t="6816" r="4263" b="16654"/>
          <a:stretch/>
        </p:blipFill>
        <p:spPr>
          <a:xfrm>
            <a:off x="1255323" y="3327659"/>
            <a:ext cx="4441609" cy="3063713"/>
          </a:xfrm>
          <a:prstGeom prst="rect">
            <a:avLst/>
          </a:prstGeom>
        </p:spPr>
      </p:pic>
      <p:pic>
        <p:nvPicPr>
          <p:cNvPr id="8" name="Picture 7">
            <a:extLst>
              <a:ext uri="{FF2B5EF4-FFF2-40B4-BE49-F238E27FC236}">
                <a16:creationId xmlns:a16="http://schemas.microsoft.com/office/drawing/2014/main" id="{9A8A20A2-CA01-5C39-A777-B6969E1EBF7C}"/>
              </a:ext>
            </a:extLst>
          </p:cNvPr>
          <p:cNvPicPr>
            <a:picLocks noChangeAspect="1"/>
          </p:cNvPicPr>
          <p:nvPr/>
        </p:nvPicPr>
        <p:blipFill rotWithShape="1">
          <a:blip r:embed="rId3"/>
          <a:srcRect l="11885" r="1876" b="12072"/>
          <a:stretch/>
        </p:blipFill>
        <p:spPr>
          <a:xfrm>
            <a:off x="6495068" y="3429000"/>
            <a:ext cx="4515439" cy="2962372"/>
          </a:xfrm>
          <a:prstGeom prst="rect">
            <a:avLst/>
          </a:prstGeom>
        </p:spPr>
      </p:pic>
      <p:sp>
        <p:nvSpPr>
          <p:cNvPr id="11" name="TextBox 10">
            <a:extLst>
              <a:ext uri="{FF2B5EF4-FFF2-40B4-BE49-F238E27FC236}">
                <a16:creationId xmlns:a16="http://schemas.microsoft.com/office/drawing/2014/main" id="{918BCBEF-0812-67B9-554D-F73737D17E40}"/>
              </a:ext>
            </a:extLst>
          </p:cNvPr>
          <p:cNvSpPr txBox="1"/>
          <p:nvPr/>
        </p:nvSpPr>
        <p:spPr>
          <a:xfrm>
            <a:off x="4488023" y="157635"/>
            <a:ext cx="164218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AIBLOCK</a:t>
            </a:r>
          </a:p>
        </p:txBody>
      </p:sp>
    </p:spTree>
    <p:extLst>
      <p:ext uri="{BB962C8B-B14F-4D97-AF65-F5344CB8AC3E}">
        <p14:creationId xmlns:p14="http://schemas.microsoft.com/office/powerpoint/2010/main" val="263009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73547"/>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650D58D2-70B5-52CA-31A5-0B2E7498DD03}"/>
              </a:ext>
            </a:extLst>
          </p:cNvPr>
          <p:cNvSpPr txBox="1"/>
          <p:nvPr/>
        </p:nvSpPr>
        <p:spPr>
          <a:xfrm>
            <a:off x="0" y="1089952"/>
            <a:ext cx="11906054" cy="1631216"/>
          </a:xfrm>
          <a:prstGeom prst="rect">
            <a:avLst/>
          </a:prstGeom>
          <a:noFill/>
        </p:spPr>
        <p:txBody>
          <a:bodyPr wrap="square" lIns="91440" tIns="45720" rIns="91440" bIns="45720" rtlCol="0" anchor="t">
            <a:spAutoFit/>
          </a:bodyPr>
          <a:lstStyle/>
          <a:p>
            <a:pPr lvl="1"/>
            <a:r>
              <a:rPr lang="en-IN" sz="2000" b="1" dirty="0">
                <a:latin typeface="Times New Roman"/>
                <a:cs typeface="Times New Roman"/>
              </a:rPr>
              <a:t>3. Performance of Blockchain : </a:t>
            </a:r>
            <a:r>
              <a:rPr lang="en-IN" sz="2400" b="1" dirty="0">
                <a:latin typeface="Times New Roman"/>
                <a:cs typeface="Times New Roman"/>
              </a:rPr>
              <a:t> </a:t>
            </a:r>
            <a:endParaRPr lang="en-IN" sz="24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Blockchain guarantees security, integrity, and unchangeable records. </a:t>
            </a:r>
          </a:p>
          <a:p>
            <a:pPr lvl="1"/>
            <a:endParaRPr lang="en-US" sz="20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it's crucial to plan for memory requirements when creating systems with this technology.</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7CCE5F-FF79-FDB2-6858-8681B4DD71D5}"/>
              </a:ext>
            </a:extLst>
          </p:cNvPr>
          <p:cNvSpPr txBox="1"/>
          <p:nvPr/>
        </p:nvSpPr>
        <p:spPr>
          <a:xfrm>
            <a:off x="4488023" y="157635"/>
            <a:ext cx="164218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AIBLOCK</a:t>
            </a:r>
          </a:p>
        </p:txBody>
      </p:sp>
      <p:pic>
        <p:nvPicPr>
          <p:cNvPr id="7" name="Picture 6">
            <a:extLst>
              <a:ext uri="{FF2B5EF4-FFF2-40B4-BE49-F238E27FC236}">
                <a16:creationId xmlns:a16="http://schemas.microsoft.com/office/drawing/2014/main" id="{930A082D-30A4-09AB-1E19-6F95D8D2827A}"/>
              </a:ext>
            </a:extLst>
          </p:cNvPr>
          <p:cNvPicPr>
            <a:picLocks noChangeAspect="1"/>
          </p:cNvPicPr>
          <p:nvPr/>
        </p:nvPicPr>
        <p:blipFill rotWithShape="1">
          <a:blip r:embed="rId3"/>
          <a:srcRect l="6715" t="25188" r="2539" b="16227"/>
          <a:stretch/>
        </p:blipFill>
        <p:spPr>
          <a:xfrm>
            <a:off x="2154024" y="3429000"/>
            <a:ext cx="7381187" cy="1639108"/>
          </a:xfrm>
          <a:prstGeom prst="rect">
            <a:avLst/>
          </a:prstGeom>
        </p:spPr>
      </p:pic>
    </p:spTree>
    <p:extLst>
      <p:ext uri="{BB962C8B-B14F-4D97-AF65-F5344CB8AC3E}">
        <p14:creationId xmlns:p14="http://schemas.microsoft.com/office/powerpoint/2010/main" val="83175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19050" y="0"/>
            <a:ext cx="12192000" cy="367645"/>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4344AFF7-9F79-B897-C7C8-6DC8E8A0286A}"/>
              </a:ext>
            </a:extLst>
          </p:cNvPr>
          <p:cNvSpPr txBox="1"/>
          <p:nvPr/>
        </p:nvSpPr>
        <p:spPr>
          <a:xfrm>
            <a:off x="744715" y="1529920"/>
            <a:ext cx="92672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CRITIQUE :</a:t>
            </a:r>
          </a:p>
        </p:txBody>
      </p:sp>
      <p:sp>
        <p:nvSpPr>
          <p:cNvPr id="10" name="TextBox 9">
            <a:extLst>
              <a:ext uri="{FF2B5EF4-FFF2-40B4-BE49-F238E27FC236}">
                <a16:creationId xmlns:a16="http://schemas.microsoft.com/office/drawing/2014/main" id="{7B469220-C535-2D81-398A-6A2C0852D560}"/>
              </a:ext>
            </a:extLst>
          </p:cNvPr>
          <p:cNvSpPr txBox="1"/>
          <p:nvPr/>
        </p:nvSpPr>
        <p:spPr>
          <a:xfrm>
            <a:off x="443060" y="2591430"/>
            <a:ext cx="11029453" cy="169277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Despite the advantages of scalable resources, security, accuracy, and integrity offered by AIBLOCK, it does come with challenges such as cold start latency and memory requirements.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However, even with these drawbacks, AIBLOCK remains a leading framework in healthcare, finance, and research fields due to its overall effectiveness and reliability</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5608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19050" y="0"/>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7B469220-C535-2D81-398A-6A2C0852D560}"/>
              </a:ext>
            </a:extLst>
          </p:cNvPr>
          <p:cNvSpPr txBox="1"/>
          <p:nvPr/>
        </p:nvSpPr>
        <p:spPr>
          <a:xfrm>
            <a:off x="453323" y="1690062"/>
            <a:ext cx="11547834"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Exploring more compute-intensive ML models like Long short-term memory (LSTM) and transfer learning models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Framework could be extended to develop a mobile application for automated data collection from wearable sensors.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Applied to diagnose other diseases such as diabetes, heart disease, or cancer, and can be utilized in various IoT applications like agriculture, traffic management, weather forecasting, or smart cities.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Improvements in reducing cold start latency, inherent to serverless computing, can enhance the performance of this framework for time-sensitive IoT applications.</a:t>
            </a:r>
          </a:p>
        </p:txBody>
      </p:sp>
      <p:sp>
        <p:nvSpPr>
          <p:cNvPr id="3" name="Rectangle: Single Corner Rounded 2">
            <a:extLst>
              <a:ext uri="{FF2B5EF4-FFF2-40B4-BE49-F238E27FC236}">
                <a16:creationId xmlns:a16="http://schemas.microsoft.com/office/drawing/2014/main" id="{DF106DB2-445C-45B4-6980-4903CEEE3335}"/>
              </a:ext>
            </a:extLst>
          </p:cNvPr>
          <p:cNvSpPr/>
          <p:nvPr/>
        </p:nvSpPr>
        <p:spPr>
          <a:xfrm flipV="1">
            <a:off x="0" y="-26894"/>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C416371-8E09-EA0E-C7C2-8B411C845E9B}"/>
              </a:ext>
            </a:extLst>
          </p:cNvPr>
          <p:cNvSpPr txBox="1"/>
          <p:nvPr/>
        </p:nvSpPr>
        <p:spPr>
          <a:xfrm>
            <a:off x="964851" y="99818"/>
            <a:ext cx="9267265" cy="58477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FUTURE WORKS</a:t>
            </a:r>
          </a:p>
        </p:txBody>
      </p:sp>
    </p:spTree>
    <p:extLst>
      <p:ext uri="{BB962C8B-B14F-4D97-AF65-F5344CB8AC3E}">
        <p14:creationId xmlns:p14="http://schemas.microsoft.com/office/powerpoint/2010/main" val="416591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26894"/>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5828E81-16DC-2400-521A-7CCFB0FDD360}"/>
              </a:ext>
            </a:extLst>
          </p:cNvPr>
          <p:cNvSpPr txBox="1"/>
          <p:nvPr/>
        </p:nvSpPr>
        <p:spPr>
          <a:xfrm>
            <a:off x="3924917" y="161373"/>
            <a:ext cx="4172708" cy="461665"/>
          </a:xfrm>
          <a:prstGeom prst="rect">
            <a:avLst/>
          </a:prstGeom>
          <a:noFill/>
        </p:spPr>
        <p:txBody>
          <a:bodyPr wrap="square" rtlCol="0">
            <a:spAutoFit/>
          </a:bodyPr>
          <a:lstStyle/>
          <a:p>
            <a:r>
              <a:rPr lang="en-US" sz="2400" b="1" dirty="0">
                <a:solidFill>
                  <a:schemeClr val="bg1">
                    <a:lumMod val="95000"/>
                  </a:schemeClr>
                </a:solidFill>
                <a:latin typeface="Times New Roman" panose="02020603050405020304" pitchFamily="18" charset="0"/>
                <a:cs typeface="Times New Roman" panose="02020603050405020304" pitchFamily="18" charset="0"/>
              </a:rPr>
              <a:t>P</a:t>
            </a:r>
            <a:r>
              <a:rPr lang="en-IN" sz="2400" b="1" dirty="0">
                <a:solidFill>
                  <a:schemeClr val="bg1">
                    <a:lumMod val="95000"/>
                  </a:schemeClr>
                </a:solidFill>
                <a:latin typeface="Times New Roman" panose="02020603050405020304" pitchFamily="18" charset="0"/>
                <a:cs typeface="Times New Roman" panose="02020603050405020304" pitchFamily="18" charset="0"/>
              </a:rPr>
              <a:t>ROBLEM STATEMENT</a:t>
            </a:r>
          </a:p>
        </p:txBody>
      </p:sp>
      <p:sp>
        <p:nvSpPr>
          <p:cNvPr id="10" name="TextBox 9">
            <a:extLst>
              <a:ext uri="{FF2B5EF4-FFF2-40B4-BE49-F238E27FC236}">
                <a16:creationId xmlns:a16="http://schemas.microsoft.com/office/drawing/2014/main" id="{9F78ACE1-7013-90C1-C544-035186C4030B}"/>
              </a:ext>
            </a:extLst>
          </p:cNvPr>
          <p:cNvSpPr txBox="1"/>
          <p:nvPr/>
        </p:nvSpPr>
        <p:spPr>
          <a:xfrm>
            <a:off x="708581" y="2090172"/>
            <a:ext cx="10774837"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b="0" dirty="0">
                <a:solidFill>
                  <a:srgbClr val="343541"/>
                </a:solidFill>
                <a:effectLst/>
                <a:latin typeface="Times New Roman" panose="02020603050405020304" pitchFamily="18" charset="0"/>
                <a:cs typeface="Times New Roman" panose="02020603050405020304" pitchFamily="18" charset="0"/>
              </a:rPr>
              <a:t>To design a lightweight framework for IoT-based COVID-19 detection that can handle dynamic scalability and data integrity simultaneously. The framework aims to offer efficient and secure data processing and storage for IoT applications.</a:t>
            </a:r>
            <a:r>
              <a:rPr lang="en-US" sz="2400" dirty="0">
                <a:solidFill>
                  <a:srgbClr val="374151"/>
                </a:solidFill>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The challenge is to ensure optimal performance by evaluating various machine learning models, serverless platforms, and blockchain solutions, all while integrating with Google Cloud Platform (GCP)-Cloud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49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26894"/>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02BE289-84A7-7BAA-1C7E-D415D4F61CA5}"/>
              </a:ext>
            </a:extLst>
          </p:cNvPr>
          <p:cNvSpPr txBox="1"/>
          <p:nvPr/>
        </p:nvSpPr>
        <p:spPr>
          <a:xfrm flipH="1">
            <a:off x="402486" y="1346001"/>
            <a:ext cx="10779105"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Absence of a solution that could combine dynamic scalability and data integrity for IoT-based COVID-19 detection.</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Leading to the development of a unique framework that incorporates serverless computing and blockchain for these dual objectives.</a:t>
            </a:r>
          </a:p>
        </p:txBody>
      </p:sp>
      <p:sp>
        <p:nvSpPr>
          <p:cNvPr id="9" name="TextBox 8">
            <a:extLst>
              <a:ext uri="{FF2B5EF4-FFF2-40B4-BE49-F238E27FC236}">
                <a16:creationId xmlns:a16="http://schemas.microsoft.com/office/drawing/2014/main" id="{B214CFD9-B775-F574-AF5B-CC2E968531AB}"/>
              </a:ext>
            </a:extLst>
          </p:cNvPr>
          <p:cNvSpPr txBox="1"/>
          <p:nvPr/>
        </p:nvSpPr>
        <p:spPr>
          <a:xfrm flipH="1">
            <a:off x="1536569" y="4034671"/>
            <a:ext cx="10256363" cy="1938992"/>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Dynamic Scalability </a:t>
            </a:r>
            <a:r>
              <a:rPr lang="en-IN" sz="2000" dirty="0">
                <a:latin typeface="Times New Roman" panose="02020603050405020304" pitchFamily="18" charset="0"/>
                <a:cs typeface="Times New Roman" panose="02020603050405020304" pitchFamily="18" charset="0"/>
              </a:rPr>
              <a:t>can be achieved by Serverless Computing.</a:t>
            </a: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Data integrity </a:t>
            </a:r>
            <a:r>
              <a:rPr lang="en-IN" sz="2000" dirty="0">
                <a:latin typeface="Times New Roman" panose="02020603050405020304" pitchFamily="18" charset="0"/>
                <a:cs typeface="Times New Roman" panose="02020603050405020304" pitchFamily="18" charset="0"/>
              </a:rPr>
              <a:t>can be achieved by Block chain.</a:t>
            </a: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Combination of these produced solution to the problem.</a:t>
            </a:r>
          </a:p>
        </p:txBody>
      </p:sp>
      <p:sp>
        <p:nvSpPr>
          <p:cNvPr id="3" name="TextBox 2">
            <a:extLst>
              <a:ext uri="{FF2B5EF4-FFF2-40B4-BE49-F238E27FC236}">
                <a16:creationId xmlns:a16="http://schemas.microsoft.com/office/drawing/2014/main" id="{0480498A-D28D-2EA2-9ACA-DE25F7F3FF55}"/>
              </a:ext>
            </a:extLst>
          </p:cNvPr>
          <p:cNvSpPr txBox="1"/>
          <p:nvPr/>
        </p:nvSpPr>
        <p:spPr>
          <a:xfrm>
            <a:off x="584462" y="3480674"/>
            <a:ext cx="4079111" cy="400110"/>
          </a:xfrm>
          <a:prstGeom prst="rect">
            <a:avLst/>
          </a:prstGeom>
          <a:noFill/>
        </p:spPr>
        <p:txBody>
          <a:bodyPr wrap="square" lIns="91440" tIns="45720" rIns="91440" bIns="45720" rtlCol="0" anchor="t">
            <a:spAutoFit/>
          </a:bodyPr>
          <a:lstStyle/>
          <a:p>
            <a:r>
              <a:rPr lang="en-IN" sz="2000" dirty="0">
                <a:latin typeface="Times New Roman"/>
                <a:cs typeface="Times New Roman"/>
              </a:rPr>
              <a:t>What is the </a:t>
            </a:r>
            <a:r>
              <a:rPr lang="en-IN" sz="2000" b="1" dirty="0">
                <a:latin typeface="Times New Roman"/>
                <a:cs typeface="Times New Roman"/>
              </a:rPr>
              <a:t>Solution</a:t>
            </a:r>
            <a:r>
              <a:rPr lang="en-IN" sz="2000" dirty="0">
                <a:latin typeface="Times New Roman"/>
                <a:cs typeface="Times New Roman"/>
              </a:rPr>
              <a:t>?</a:t>
            </a:r>
          </a:p>
        </p:txBody>
      </p:sp>
      <p:sp>
        <p:nvSpPr>
          <p:cNvPr id="4" name="TextBox 3">
            <a:extLst>
              <a:ext uri="{FF2B5EF4-FFF2-40B4-BE49-F238E27FC236}">
                <a16:creationId xmlns:a16="http://schemas.microsoft.com/office/drawing/2014/main" id="{B5828E81-16DC-2400-521A-7CCFB0FDD360}"/>
              </a:ext>
            </a:extLst>
          </p:cNvPr>
          <p:cNvSpPr txBox="1"/>
          <p:nvPr/>
        </p:nvSpPr>
        <p:spPr>
          <a:xfrm>
            <a:off x="4669634" y="161373"/>
            <a:ext cx="2472613" cy="461665"/>
          </a:xfrm>
          <a:prstGeom prst="rect">
            <a:avLst/>
          </a:prstGeom>
          <a:noFill/>
        </p:spPr>
        <p:txBody>
          <a:bodyPr wrap="square" rtlCol="0">
            <a:spAutoFit/>
          </a:bodyPr>
          <a:lstStyle/>
          <a:p>
            <a:r>
              <a:rPr lang="en-IN" sz="2400" b="1" dirty="0">
                <a:solidFill>
                  <a:schemeClr val="bg1">
                    <a:lumMod val="95000"/>
                  </a:schemeClr>
                </a:solidFill>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401245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1" y="-1111"/>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6DF530-B406-7E5E-4CC8-F68F62559C3C}"/>
              </a:ext>
            </a:extLst>
          </p:cNvPr>
          <p:cNvSpPr txBox="1"/>
          <p:nvPr/>
        </p:nvSpPr>
        <p:spPr>
          <a:xfrm>
            <a:off x="479612" y="1055419"/>
            <a:ext cx="1149461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0025933F-8402-E471-39B2-645788591577}"/>
              </a:ext>
            </a:extLst>
          </p:cNvPr>
          <p:cNvSpPr txBox="1"/>
          <p:nvPr/>
        </p:nvSpPr>
        <p:spPr>
          <a:xfrm>
            <a:off x="1524135" y="3422994"/>
            <a:ext cx="5714865" cy="458074"/>
          </a:xfrm>
          <a:prstGeom prst="rect">
            <a:avLst/>
          </a:prstGeom>
          <a:noFill/>
        </p:spPr>
        <p:txBody>
          <a:bodyPr wrap="square">
            <a:spAutoFit/>
          </a:bodyPr>
          <a:lstStyle/>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BDB3D3-A188-8B30-88A8-BD61E3432A8E}"/>
              </a:ext>
            </a:extLst>
          </p:cNvPr>
          <p:cNvSpPr txBox="1"/>
          <p:nvPr/>
        </p:nvSpPr>
        <p:spPr>
          <a:xfrm>
            <a:off x="3349689" y="116109"/>
            <a:ext cx="4818216"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BLOCKCHAIN TECHNOLOGY</a:t>
            </a:r>
          </a:p>
        </p:txBody>
      </p:sp>
      <p:sp>
        <p:nvSpPr>
          <p:cNvPr id="5" name="TextBox 4">
            <a:extLst>
              <a:ext uri="{FF2B5EF4-FFF2-40B4-BE49-F238E27FC236}">
                <a16:creationId xmlns:a16="http://schemas.microsoft.com/office/drawing/2014/main" id="{F5EDE643-1BFA-E6F1-742D-3F02E2303E1A}"/>
              </a:ext>
            </a:extLst>
          </p:cNvPr>
          <p:cNvSpPr txBox="1"/>
          <p:nvPr/>
        </p:nvSpPr>
        <p:spPr>
          <a:xfrm>
            <a:off x="622169" y="1165221"/>
            <a:ext cx="10925666" cy="960328"/>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 is like a digital ledger that's not stored in one place but is spread across a network of computers making it very hard for anyone to alter the information forming super secure database.</a:t>
            </a:r>
          </a:p>
        </p:txBody>
      </p:sp>
      <p:pic>
        <p:nvPicPr>
          <p:cNvPr id="9" name="Picture 2">
            <a:extLst>
              <a:ext uri="{FF2B5EF4-FFF2-40B4-BE49-F238E27FC236}">
                <a16:creationId xmlns:a16="http://schemas.microsoft.com/office/drawing/2014/main" id="{E09629F8-E0B5-D96C-6E59-4A904D912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830" y="2347893"/>
            <a:ext cx="7153835" cy="306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75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1" y="-1111"/>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BDB3D3-A188-8B30-88A8-BD61E3432A8E}"/>
              </a:ext>
            </a:extLst>
          </p:cNvPr>
          <p:cNvSpPr txBox="1"/>
          <p:nvPr/>
        </p:nvSpPr>
        <p:spPr>
          <a:xfrm>
            <a:off x="3349690" y="114719"/>
            <a:ext cx="4818216"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BLOCKCHAIN TECHNOLOGY</a:t>
            </a:r>
          </a:p>
        </p:txBody>
      </p:sp>
      <p:sp>
        <p:nvSpPr>
          <p:cNvPr id="7" name="TextBox 6">
            <a:extLst>
              <a:ext uri="{FF2B5EF4-FFF2-40B4-BE49-F238E27FC236}">
                <a16:creationId xmlns:a16="http://schemas.microsoft.com/office/drawing/2014/main" id="{43D45425-CD0D-7CA1-F5A4-5461043C50DE}"/>
              </a:ext>
            </a:extLst>
          </p:cNvPr>
          <p:cNvSpPr txBox="1"/>
          <p:nvPr/>
        </p:nvSpPr>
        <p:spPr>
          <a:xfrm>
            <a:off x="546756" y="1371088"/>
            <a:ext cx="367645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Blockchain essentials</a:t>
            </a:r>
          </a:p>
        </p:txBody>
      </p:sp>
      <p:sp>
        <p:nvSpPr>
          <p:cNvPr id="8" name="TextBox 7">
            <a:extLst>
              <a:ext uri="{FF2B5EF4-FFF2-40B4-BE49-F238E27FC236}">
                <a16:creationId xmlns:a16="http://schemas.microsoft.com/office/drawing/2014/main" id="{C288FA2D-24C6-24C3-D22B-C31075555F6A}"/>
              </a:ext>
            </a:extLst>
          </p:cNvPr>
          <p:cNvSpPr txBox="1"/>
          <p:nvPr/>
        </p:nvSpPr>
        <p:spPr>
          <a:xfrm>
            <a:off x="1470582" y="2169413"/>
            <a:ext cx="9492792" cy="36897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Blocks</a:t>
            </a:r>
            <a:r>
              <a:rPr lang="en-US" sz="2000" dirty="0">
                <a:latin typeface="Times New Roman" panose="02020603050405020304" pitchFamily="18" charset="0"/>
                <a:cs typeface="Times New Roman" panose="02020603050405020304" pitchFamily="18" charset="0"/>
              </a:rPr>
              <a:t>: Information is grouped into blocks.</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Digital Signatures</a:t>
            </a:r>
            <a:r>
              <a:rPr lang="en-US" sz="2000" dirty="0">
                <a:latin typeface="Times New Roman" panose="02020603050405020304" pitchFamily="18" charset="0"/>
                <a:cs typeface="Times New Roman" panose="02020603050405020304" pitchFamily="18" charset="0"/>
              </a:rPr>
              <a:t>: Each block is securely signed.</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Chaining</a:t>
            </a:r>
            <a:r>
              <a:rPr lang="en-US" sz="2000" dirty="0">
                <a:latin typeface="Times New Roman" panose="02020603050405020304" pitchFamily="18" charset="0"/>
                <a:cs typeface="Times New Roman" panose="02020603050405020304" pitchFamily="18" charset="0"/>
              </a:rPr>
              <a:t>: Blocks are linked in a chain with references to previous blocks.</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Hashing</a:t>
            </a:r>
            <a:r>
              <a:rPr lang="en-US" sz="2000" dirty="0">
                <a:latin typeface="Times New Roman" panose="02020603050405020304" pitchFamily="18" charset="0"/>
                <a:cs typeface="Times New Roman" panose="02020603050405020304" pitchFamily="18" charset="0"/>
              </a:rPr>
              <a:t>: Blocks get unique codes based on their content and the previous block's code.</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Immutability</a:t>
            </a:r>
            <a:r>
              <a:rPr lang="en-US" sz="2000" dirty="0">
                <a:latin typeface="Times New Roman" panose="02020603050405020304" pitchFamily="18" charset="0"/>
                <a:cs typeface="Times New Roman" panose="02020603050405020304" pitchFamily="18" charset="0"/>
              </a:rPr>
              <a:t>: If one block is changed, it affects the entire chain.</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Consensus</a:t>
            </a:r>
            <a:r>
              <a:rPr lang="en-US" sz="2000" dirty="0">
                <a:latin typeface="Times New Roman" panose="02020603050405020304" pitchFamily="18" charset="0"/>
                <a:cs typeface="Times New Roman" panose="02020603050405020304" pitchFamily="18" charset="0"/>
              </a:rPr>
              <a:t>: Network agrees on the validity of new blocks.</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Decentralization</a:t>
            </a:r>
            <a:r>
              <a:rPr lang="en-US" sz="2000" dirty="0">
                <a:latin typeface="Times New Roman" panose="02020603050405020304" pitchFamily="18" charset="0"/>
                <a:cs typeface="Times New Roman" panose="02020603050405020304" pitchFamily="18" charset="0"/>
              </a:rPr>
              <a:t>: No single entity controls the network.</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31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26894"/>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126A519-D716-8388-7655-AECB6A1F3BD1}"/>
              </a:ext>
            </a:extLst>
          </p:cNvPr>
          <p:cNvGraphicFramePr>
            <a:graphicFrameLocks noGrp="1"/>
          </p:cNvGraphicFramePr>
          <p:nvPr>
            <p:extLst>
              <p:ext uri="{D42A27DB-BD31-4B8C-83A1-F6EECF244321}">
                <p14:modId xmlns:p14="http://schemas.microsoft.com/office/powerpoint/2010/main" val="1356074994"/>
              </p:ext>
            </p:extLst>
          </p:nvPr>
        </p:nvGraphicFramePr>
        <p:xfrm>
          <a:off x="999241" y="2112376"/>
          <a:ext cx="3762883" cy="2715803"/>
        </p:xfrm>
        <a:graphic>
          <a:graphicData uri="http://schemas.openxmlformats.org/drawingml/2006/table">
            <a:tbl>
              <a:tblPr firstRow="1" bandRow="1">
                <a:tableStyleId>{2D5ABB26-0587-4C30-8999-92F81FD0307C}</a:tableStyleId>
              </a:tblPr>
              <a:tblGrid>
                <a:gridCol w="3762883">
                  <a:extLst>
                    <a:ext uri="{9D8B030D-6E8A-4147-A177-3AD203B41FA5}">
                      <a16:colId xmlns:a16="http://schemas.microsoft.com/office/drawing/2014/main" val="3254820947"/>
                    </a:ext>
                  </a:extLst>
                </a:gridCol>
              </a:tblGrid>
              <a:tr h="635789">
                <a:tc>
                  <a:txBody>
                    <a:bodyPr/>
                    <a:lstStyle/>
                    <a:p>
                      <a:pPr marL="0" indent="0">
                        <a:buFont typeface="Wingdings" panose="05000000000000000000" pitchFamily="2" charset="2"/>
                        <a:buNone/>
                      </a:pPr>
                      <a:r>
                        <a:rPr lang="en-IN" sz="2400" b="1" u="none" dirty="0">
                          <a:latin typeface="Times New Roman" panose="02020603050405020304" pitchFamily="18" charset="0"/>
                          <a:cs typeface="Times New Roman" panose="02020603050405020304" pitchFamily="18" charset="0"/>
                        </a:rPr>
                        <a:t>MERITS</a:t>
                      </a:r>
                    </a:p>
                  </a:txBody>
                  <a:tcPr/>
                </a:tc>
                <a:extLst>
                  <a:ext uri="{0D108BD9-81ED-4DB2-BD59-A6C34878D82A}">
                    <a16:rowId xmlns:a16="http://schemas.microsoft.com/office/drawing/2014/main" val="402596483"/>
                  </a:ext>
                </a:extLst>
              </a:tr>
              <a:tr h="582807">
                <a:tc>
                  <a:txBody>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SECURITY and IMMUTABILITY</a:t>
                      </a:r>
                    </a:p>
                  </a:txBody>
                  <a:tcPr/>
                </a:tc>
                <a:extLst>
                  <a:ext uri="{0D108BD9-81ED-4DB2-BD59-A6C34878D82A}">
                    <a16:rowId xmlns:a16="http://schemas.microsoft.com/office/drawing/2014/main" val="1229638715"/>
                  </a:ext>
                </a:extLst>
              </a:tr>
              <a:tr h="582807">
                <a:tc>
                  <a:txBody>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DECENTRALIZATION</a:t>
                      </a:r>
                    </a:p>
                  </a:txBody>
                  <a:tcPr/>
                </a:tc>
                <a:extLst>
                  <a:ext uri="{0D108BD9-81ED-4DB2-BD59-A6C34878D82A}">
                    <a16:rowId xmlns:a16="http://schemas.microsoft.com/office/drawing/2014/main" val="3185677799"/>
                  </a:ext>
                </a:extLst>
              </a:tr>
              <a:tr h="582807">
                <a:tc>
                  <a:txBody>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TRANSPARENCY</a:t>
                      </a: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ACCURATE ML PREDICTIONS</a:t>
                      </a:r>
                    </a:p>
                  </a:txBody>
                  <a:tcPr/>
                </a:tc>
                <a:extLst>
                  <a:ext uri="{0D108BD9-81ED-4DB2-BD59-A6C34878D82A}">
                    <a16:rowId xmlns:a16="http://schemas.microsoft.com/office/drawing/2014/main" val="3903943927"/>
                  </a:ext>
                </a:extLst>
              </a:tr>
            </a:tbl>
          </a:graphicData>
        </a:graphic>
      </p:graphicFrame>
      <p:graphicFrame>
        <p:nvGraphicFramePr>
          <p:cNvPr id="6" name="Table 5">
            <a:extLst>
              <a:ext uri="{FF2B5EF4-FFF2-40B4-BE49-F238E27FC236}">
                <a16:creationId xmlns:a16="http://schemas.microsoft.com/office/drawing/2014/main" id="{7281A6DB-EF58-6186-8183-696354E61CB3}"/>
              </a:ext>
            </a:extLst>
          </p:cNvPr>
          <p:cNvGraphicFramePr>
            <a:graphicFrameLocks noGrp="1"/>
          </p:cNvGraphicFramePr>
          <p:nvPr>
            <p:extLst>
              <p:ext uri="{D42A27DB-BD31-4B8C-83A1-F6EECF244321}">
                <p14:modId xmlns:p14="http://schemas.microsoft.com/office/powerpoint/2010/main" val="667666919"/>
              </p:ext>
            </p:extLst>
          </p:nvPr>
        </p:nvGraphicFramePr>
        <p:xfrm>
          <a:off x="6339371" y="2112376"/>
          <a:ext cx="4093212" cy="2563318"/>
        </p:xfrm>
        <a:graphic>
          <a:graphicData uri="http://schemas.openxmlformats.org/drawingml/2006/table">
            <a:tbl>
              <a:tblPr firstRow="1" bandRow="1">
                <a:tableStyleId>{2D5ABB26-0587-4C30-8999-92F81FD0307C}</a:tableStyleId>
              </a:tblPr>
              <a:tblGrid>
                <a:gridCol w="4093212">
                  <a:extLst>
                    <a:ext uri="{9D8B030D-6E8A-4147-A177-3AD203B41FA5}">
                      <a16:colId xmlns:a16="http://schemas.microsoft.com/office/drawing/2014/main" val="3254820947"/>
                    </a:ext>
                  </a:extLst>
                </a:gridCol>
              </a:tblGrid>
              <a:tr h="724417">
                <a:tc>
                  <a:txBody>
                    <a:bodyPr/>
                    <a:lstStyle/>
                    <a:p>
                      <a:pPr marL="0" indent="0">
                        <a:buFont typeface="Wingdings" panose="05000000000000000000" pitchFamily="2" charset="2"/>
                        <a:buNone/>
                      </a:pPr>
                      <a:r>
                        <a:rPr lang="en-IN" sz="2400" b="1" u="none"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402596483"/>
                  </a:ext>
                </a:extLst>
              </a:tr>
              <a:tr h="612967">
                <a:tc>
                  <a:txBody>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DATA PRIVACY</a:t>
                      </a:r>
                    </a:p>
                  </a:txBody>
                  <a:tcPr/>
                </a:tc>
                <a:extLst>
                  <a:ext uri="{0D108BD9-81ED-4DB2-BD59-A6C34878D82A}">
                    <a16:rowId xmlns:a16="http://schemas.microsoft.com/office/drawing/2014/main" val="1229638715"/>
                  </a:ext>
                </a:extLst>
              </a:tr>
              <a:tr h="612967">
                <a:tc>
                  <a:txBody>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ENERGY CONSUMPTION</a:t>
                      </a:r>
                    </a:p>
                  </a:txBody>
                  <a:tcPr/>
                </a:tc>
                <a:extLst>
                  <a:ext uri="{0D108BD9-81ED-4DB2-BD59-A6C34878D82A}">
                    <a16:rowId xmlns:a16="http://schemas.microsoft.com/office/drawing/2014/main" val="3185677799"/>
                  </a:ext>
                </a:extLst>
              </a:tr>
              <a:tr h="612967">
                <a:tc>
                  <a:txBody>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LATENCY</a:t>
                      </a:r>
                    </a:p>
                  </a:txBody>
                  <a:tcPr/>
                </a:tc>
                <a:extLst>
                  <a:ext uri="{0D108BD9-81ED-4DB2-BD59-A6C34878D82A}">
                    <a16:rowId xmlns:a16="http://schemas.microsoft.com/office/drawing/2014/main" val="3903943927"/>
                  </a:ext>
                </a:extLst>
              </a:tr>
            </a:tbl>
          </a:graphicData>
        </a:graphic>
      </p:graphicFrame>
      <p:sp>
        <p:nvSpPr>
          <p:cNvPr id="4" name="TextBox 3">
            <a:extLst>
              <a:ext uri="{FF2B5EF4-FFF2-40B4-BE49-F238E27FC236}">
                <a16:creationId xmlns:a16="http://schemas.microsoft.com/office/drawing/2014/main" id="{F8A3178B-34C6-1856-DDCB-66F18CC0EF3A}"/>
              </a:ext>
            </a:extLst>
          </p:cNvPr>
          <p:cNvSpPr txBox="1"/>
          <p:nvPr/>
        </p:nvSpPr>
        <p:spPr>
          <a:xfrm>
            <a:off x="3788775" y="161373"/>
            <a:ext cx="557934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BLOCKCHAIN TECHNOLOGY</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98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0"/>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pic>
        <p:nvPicPr>
          <p:cNvPr id="3076" name="Picture 4" descr="Serverless Computing - Pros, Cons &amp; How it works - Augmento Labs">
            <a:extLst>
              <a:ext uri="{FF2B5EF4-FFF2-40B4-BE49-F238E27FC236}">
                <a16:creationId xmlns:a16="http://schemas.microsoft.com/office/drawing/2014/main" id="{E8377ECF-E29E-5C62-5BD0-DEB96380F7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 t="14139" r="3614" b="12910"/>
          <a:stretch/>
        </p:blipFill>
        <p:spPr bwMode="auto">
          <a:xfrm>
            <a:off x="2978870" y="2496491"/>
            <a:ext cx="6033025" cy="3827788"/>
          </a:xfrm>
          <a:prstGeom prst="roundRect">
            <a:avLst>
              <a:gd name="adj" fmla="val 5597"/>
            </a:avLst>
          </a:prstGeom>
          <a:solidFill>
            <a:srgbClr val="FFFFFF">
              <a:shade val="85000"/>
            </a:srgbClr>
          </a:solidFill>
          <a:ln>
            <a:noFill/>
          </a:ln>
          <a:effectLst>
            <a:outerShdw blurRad="50800" dist="50800" dir="5400000" algn="ctr" rotWithShape="0">
              <a:srgbClr val="000000">
                <a:alpha val="0"/>
              </a:srgbClr>
            </a:outerShdw>
            <a:reflection blurRad="12700" stA="0" endPos="28000" dist="5000" dir="5400000" sy="-100000" algn="bl" rotWithShape="0"/>
          </a:effectLst>
        </p:spPr>
      </p:pic>
      <p:sp>
        <p:nvSpPr>
          <p:cNvPr id="5" name="TextBox 4">
            <a:extLst>
              <a:ext uri="{FF2B5EF4-FFF2-40B4-BE49-F238E27FC236}">
                <a16:creationId xmlns:a16="http://schemas.microsoft.com/office/drawing/2014/main" id="{CF83BDDA-2BBD-9D7E-CEF2-2AE8FEFDFE46}"/>
              </a:ext>
            </a:extLst>
          </p:cNvPr>
          <p:cNvSpPr txBox="1"/>
          <p:nvPr/>
        </p:nvSpPr>
        <p:spPr>
          <a:xfrm>
            <a:off x="3473550" y="229604"/>
            <a:ext cx="4945224" cy="461665"/>
          </a:xfrm>
          <a:prstGeom prst="rect">
            <a:avLst/>
          </a:prstGeom>
          <a:noFill/>
        </p:spPr>
        <p:txBody>
          <a:bodyPr wrap="square" rtlCol="0">
            <a:spAutoFit/>
          </a:bodyPr>
          <a:lstStyle/>
          <a:p>
            <a:r>
              <a:rPr lang="en-IN" sz="2400" b="1" dirty="0">
                <a:solidFill>
                  <a:schemeClr val="bg1">
                    <a:lumMod val="95000"/>
                  </a:schemeClr>
                </a:solidFill>
                <a:latin typeface="Times New Roman" panose="02020603050405020304" pitchFamily="18" charset="0"/>
                <a:cs typeface="Times New Roman" panose="02020603050405020304" pitchFamily="18" charset="0"/>
              </a:rPr>
              <a:t>SERVERLESS COMPUTING</a:t>
            </a:r>
          </a:p>
        </p:txBody>
      </p:sp>
      <p:sp>
        <p:nvSpPr>
          <p:cNvPr id="7" name="TextBox 6">
            <a:extLst>
              <a:ext uri="{FF2B5EF4-FFF2-40B4-BE49-F238E27FC236}">
                <a16:creationId xmlns:a16="http://schemas.microsoft.com/office/drawing/2014/main" id="{F14C8CAA-8E71-DE4A-A534-450BF21BB171}"/>
              </a:ext>
            </a:extLst>
          </p:cNvPr>
          <p:cNvSpPr txBox="1"/>
          <p:nvPr/>
        </p:nvSpPr>
        <p:spPr>
          <a:xfrm>
            <a:off x="854450" y="1313402"/>
            <a:ext cx="1092293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cloud computing model that automatically manages and scales resources, allowing users to run applications and functions without the need to provision or manage servers.</a:t>
            </a:r>
          </a:p>
        </p:txBody>
      </p:sp>
    </p:spTree>
    <p:extLst>
      <p:ext uri="{BB962C8B-B14F-4D97-AF65-F5344CB8AC3E}">
        <p14:creationId xmlns:p14="http://schemas.microsoft.com/office/powerpoint/2010/main" val="141313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0"/>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A316887-3D5C-0926-715A-60F87A44D0CC}"/>
              </a:ext>
            </a:extLst>
          </p:cNvPr>
          <p:cNvSpPr txBox="1"/>
          <p:nvPr/>
        </p:nvSpPr>
        <p:spPr>
          <a:xfrm>
            <a:off x="1125697" y="2345862"/>
            <a:ext cx="3582987" cy="1883657"/>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On-Demand Computing</a:t>
            </a:r>
          </a:p>
          <a:p>
            <a:pPr marL="342900" indent="-342900">
              <a:lnSpc>
                <a:spcPct val="150000"/>
              </a:lnSpc>
              <a:buFont typeface="Wingdings" panose="05000000000000000000" pitchFamily="2" charset="2"/>
              <a:buChar char="Ø"/>
            </a:pPr>
            <a:r>
              <a:rPr lang="en-US" sz="2000" dirty="0">
                <a:latin typeface="Times New Roman"/>
                <a:cs typeface="Times New Roman"/>
              </a:rPr>
              <a:t>Dynamic Scaling</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Pay-as-You-Go</a:t>
            </a:r>
          </a:p>
          <a:p>
            <a:pPr marL="342900" indent="-342900">
              <a:lnSpc>
                <a:spcPct val="150000"/>
              </a:lnSpc>
              <a:buFont typeface="Wingdings" panose="05000000000000000000" pitchFamily="2" charset="2"/>
              <a:buChar char="Ø"/>
            </a:pPr>
            <a:r>
              <a:rPr lang="en-US" sz="2000" dirty="0">
                <a:latin typeface="Times New Roman"/>
                <a:cs typeface="Times New Roman"/>
              </a:rPr>
              <a:t>No Server Management</a:t>
            </a:r>
          </a:p>
        </p:txBody>
      </p:sp>
      <p:sp>
        <p:nvSpPr>
          <p:cNvPr id="4" name="TextBox 3">
            <a:extLst>
              <a:ext uri="{FF2B5EF4-FFF2-40B4-BE49-F238E27FC236}">
                <a16:creationId xmlns:a16="http://schemas.microsoft.com/office/drawing/2014/main" id="{ED57ED09-5118-0C07-1E77-8992B29C2061}"/>
              </a:ext>
            </a:extLst>
          </p:cNvPr>
          <p:cNvSpPr txBox="1"/>
          <p:nvPr/>
        </p:nvSpPr>
        <p:spPr>
          <a:xfrm>
            <a:off x="6882790" y="2326049"/>
            <a:ext cx="3071967" cy="1883657"/>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Cold Start Latency</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Resource Limits</a:t>
            </a:r>
          </a:p>
          <a:p>
            <a:pPr marL="342900" indent="-342900">
              <a:lnSpc>
                <a:spcPct val="150000"/>
              </a:lnSpc>
              <a:buFont typeface="Wingdings" panose="05000000000000000000" pitchFamily="2" charset="2"/>
              <a:buChar char="Ø"/>
            </a:pPr>
            <a:r>
              <a:rPr lang="en-US" sz="2000" dirty="0">
                <a:latin typeface="Times New Roman"/>
                <a:cs typeface="Times New Roman"/>
              </a:rPr>
              <a:t>Vendor Lock-In</a:t>
            </a:r>
          </a:p>
          <a:p>
            <a:pPr marL="342900" indent="-342900">
              <a:lnSpc>
                <a:spcPct val="150000"/>
              </a:lnSpc>
              <a:buFont typeface="Wingdings" panose="05000000000000000000" pitchFamily="2" charset="2"/>
              <a:buChar char="Ø"/>
            </a:pPr>
            <a:r>
              <a:rPr lang="en-US" sz="2000" dirty="0">
                <a:latin typeface="Times New Roman"/>
                <a:cs typeface="Times New Roman"/>
              </a:rPr>
              <a:t>Security Concerns</a:t>
            </a:r>
          </a:p>
        </p:txBody>
      </p:sp>
      <p:sp>
        <p:nvSpPr>
          <p:cNvPr id="5" name="TextBox 4">
            <a:extLst>
              <a:ext uri="{FF2B5EF4-FFF2-40B4-BE49-F238E27FC236}">
                <a16:creationId xmlns:a16="http://schemas.microsoft.com/office/drawing/2014/main" id="{CF83BDDA-2BBD-9D7E-CEF2-2AE8FEFDFE46}"/>
              </a:ext>
            </a:extLst>
          </p:cNvPr>
          <p:cNvSpPr txBox="1"/>
          <p:nvPr/>
        </p:nvSpPr>
        <p:spPr>
          <a:xfrm>
            <a:off x="3473550" y="229604"/>
            <a:ext cx="4945224" cy="461665"/>
          </a:xfrm>
          <a:prstGeom prst="rect">
            <a:avLst/>
          </a:prstGeom>
          <a:noFill/>
        </p:spPr>
        <p:txBody>
          <a:bodyPr wrap="square" rtlCol="0">
            <a:spAutoFit/>
          </a:bodyPr>
          <a:lstStyle/>
          <a:p>
            <a:r>
              <a:rPr lang="en-IN" sz="2400" b="1" dirty="0">
                <a:solidFill>
                  <a:schemeClr val="bg1">
                    <a:lumMod val="95000"/>
                  </a:schemeClr>
                </a:solidFill>
                <a:latin typeface="Times New Roman" panose="02020603050405020304" pitchFamily="18" charset="0"/>
                <a:cs typeface="Times New Roman" panose="02020603050405020304" pitchFamily="18" charset="0"/>
              </a:rPr>
              <a:t>SERVERLESS COMPUTING</a:t>
            </a:r>
          </a:p>
        </p:txBody>
      </p:sp>
      <p:sp>
        <p:nvSpPr>
          <p:cNvPr id="8" name="TextBox 7">
            <a:extLst>
              <a:ext uri="{FF2B5EF4-FFF2-40B4-BE49-F238E27FC236}">
                <a16:creationId xmlns:a16="http://schemas.microsoft.com/office/drawing/2014/main" id="{701F3C2A-4033-9404-637E-7FD4B82CF786}"/>
              </a:ext>
            </a:extLst>
          </p:cNvPr>
          <p:cNvSpPr txBox="1"/>
          <p:nvPr/>
        </p:nvSpPr>
        <p:spPr>
          <a:xfrm>
            <a:off x="1318787" y="1440359"/>
            <a:ext cx="28478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ADVANTAGES</a:t>
            </a:r>
          </a:p>
        </p:txBody>
      </p:sp>
      <p:sp>
        <p:nvSpPr>
          <p:cNvPr id="9" name="TextBox 8">
            <a:extLst>
              <a:ext uri="{FF2B5EF4-FFF2-40B4-BE49-F238E27FC236}">
                <a16:creationId xmlns:a16="http://schemas.microsoft.com/office/drawing/2014/main" id="{FC5A8290-B1DE-772E-B838-9E804ECEF8FE}"/>
              </a:ext>
            </a:extLst>
          </p:cNvPr>
          <p:cNvSpPr txBox="1"/>
          <p:nvPr/>
        </p:nvSpPr>
        <p:spPr>
          <a:xfrm>
            <a:off x="6867732" y="1351292"/>
            <a:ext cx="338989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57240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F4AAAE27-7115-8908-5D87-EFF4185D5CC6}"/>
              </a:ext>
            </a:extLst>
          </p:cNvPr>
          <p:cNvSpPr/>
          <p:nvPr/>
        </p:nvSpPr>
        <p:spPr>
          <a:xfrm flipV="1">
            <a:off x="0" y="0"/>
            <a:ext cx="12192000" cy="838200"/>
          </a:xfrm>
          <a:prstGeom prst="round1Rect">
            <a:avLst>
              <a:gd name="adj" fmla="val 43019"/>
            </a:avLst>
          </a:prstGeom>
          <a:solidFill>
            <a:srgbClr val="1344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1DA2C1-ADD1-2E3A-F0BD-320C80B685B8}"/>
              </a:ext>
            </a:extLst>
          </p:cNvPr>
          <p:cNvSpPr txBox="1"/>
          <p:nvPr/>
        </p:nvSpPr>
        <p:spPr>
          <a:xfrm>
            <a:off x="4488023" y="157635"/>
            <a:ext cx="164218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AIBLOCK</a:t>
            </a:r>
          </a:p>
        </p:txBody>
      </p:sp>
      <p:sp>
        <p:nvSpPr>
          <p:cNvPr id="5" name="TextBox 4">
            <a:extLst>
              <a:ext uri="{FF2B5EF4-FFF2-40B4-BE49-F238E27FC236}">
                <a16:creationId xmlns:a16="http://schemas.microsoft.com/office/drawing/2014/main" id="{7E3DB0C6-C097-1116-F0AE-471A8947393F}"/>
              </a:ext>
            </a:extLst>
          </p:cNvPr>
          <p:cNvSpPr txBox="1"/>
          <p:nvPr/>
        </p:nvSpPr>
        <p:spPr>
          <a:xfrm>
            <a:off x="1332366" y="2430540"/>
            <a:ext cx="10275315" cy="2185214"/>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Serverless Computing                      </a:t>
            </a:r>
            <a:r>
              <a:rPr lang="en-US" sz="2000" dirty="0">
                <a:latin typeface="Times New Roman" panose="02020603050405020304" pitchFamily="18" charset="0"/>
                <a:cs typeface="Times New Roman" panose="02020603050405020304" pitchFamily="18" charset="0"/>
                <a:sym typeface="Wingdings" panose="05000000000000000000" pitchFamily="2" charset="2"/>
              </a:rPr>
              <a:t>To handle the growing number of users without issues</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sym typeface="Wingdings" panose="05000000000000000000" pitchFamily="2" charset="2"/>
              </a:rPr>
              <a:t>Machine Learning                            </a:t>
            </a:r>
            <a:r>
              <a:rPr lang="en-US" sz="2000" dirty="0">
                <a:latin typeface="Times New Roman" panose="02020603050405020304" pitchFamily="18" charset="0"/>
                <a:cs typeface="Times New Roman" panose="02020603050405020304" pitchFamily="18" charset="0"/>
                <a:sym typeface="Wingdings" panose="05000000000000000000" pitchFamily="2" charset="2"/>
              </a:rPr>
              <a:t>Suitable ML model that predicts result accurately</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sym typeface="Wingdings" panose="05000000000000000000" pitchFamily="2" charset="2"/>
              </a:rPr>
              <a:t>Blockchain Technology                    </a:t>
            </a:r>
            <a:r>
              <a:rPr lang="en-US" sz="2000" dirty="0">
                <a:latin typeface="Times New Roman" panose="02020603050405020304" pitchFamily="18" charset="0"/>
                <a:cs typeface="Times New Roman" panose="02020603050405020304" pitchFamily="18" charset="0"/>
                <a:sym typeface="Wingdings" panose="05000000000000000000" pitchFamily="2" charset="2"/>
              </a:rPr>
              <a:t>To ensure security and integrity of data</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sym typeface="Wingdings" panose="05000000000000000000" pitchFamily="2" charset="2"/>
            </a:endParaRPr>
          </a:p>
          <a:p>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363402-D213-ADD4-1385-AD32239C06E9}"/>
              </a:ext>
            </a:extLst>
          </p:cNvPr>
          <p:cNvSpPr txBox="1"/>
          <p:nvPr/>
        </p:nvSpPr>
        <p:spPr>
          <a:xfrm>
            <a:off x="700851" y="4804047"/>
            <a:ext cx="11062951" cy="96032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It's designed to be efficient and adaptable for various applications, like healthcare and online banking, while also using serverless computing for scalability.</a:t>
            </a:r>
          </a:p>
        </p:txBody>
      </p:sp>
      <p:sp>
        <p:nvSpPr>
          <p:cNvPr id="12" name="TextBox 11">
            <a:extLst>
              <a:ext uri="{FF2B5EF4-FFF2-40B4-BE49-F238E27FC236}">
                <a16:creationId xmlns:a16="http://schemas.microsoft.com/office/drawing/2014/main" id="{DEA541B7-4D9A-AABD-FBD1-8A1C9D03D5CF}"/>
              </a:ext>
            </a:extLst>
          </p:cNvPr>
          <p:cNvSpPr txBox="1"/>
          <p:nvPr/>
        </p:nvSpPr>
        <p:spPr>
          <a:xfrm>
            <a:off x="505315" y="1226584"/>
            <a:ext cx="10860857" cy="1015663"/>
          </a:xfrm>
          <a:prstGeom prst="rect">
            <a:avLst/>
          </a:prstGeom>
          <a:noFill/>
        </p:spPr>
        <p:txBody>
          <a:bodyPr wrap="square" rtlCol="0">
            <a:spAutoFit/>
          </a:bodyPr>
          <a:lstStyle/>
          <a:p>
            <a:r>
              <a:rPr lang="en-US" sz="2000" b="1" i="0" dirty="0">
                <a:solidFill>
                  <a:schemeClr val="bg2">
                    <a:lumMod val="10000"/>
                  </a:schemeClr>
                </a:solidFill>
                <a:effectLst/>
                <a:latin typeface="Times New Roman" panose="02020603050405020304" pitchFamily="18" charset="0"/>
                <a:cs typeface="Times New Roman" panose="02020603050405020304" pitchFamily="18" charset="0"/>
              </a:rPr>
              <a:t>AIBLOCK</a:t>
            </a:r>
            <a:r>
              <a:rPr lang="en-US" sz="2000" i="0" dirty="0">
                <a:effectLst/>
                <a:latin typeface="Times New Roman" panose="02020603050405020304" pitchFamily="18" charset="0"/>
                <a:cs typeface="Times New Roman" panose="02020603050405020304" pitchFamily="18" charset="0"/>
              </a:rPr>
              <a:t> is a fra</a:t>
            </a:r>
            <a:r>
              <a:rPr lang="en-US" sz="2000" dirty="0">
                <a:latin typeface="Times New Roman" panose="02020603050405020304" pitchFamily="18" charset="0"/>
                <a:cs typeface="Times New Roman" panose="02020603050405020304" pitchFamily="18" charset="0"/>
              </a:rPr>
              <a:t>mework</a:t>
            </a:r>
            <a:r>
              <a:rPr lang="en-US" sz="2000" i="0" dirty="0">
                <a:effectLst/>
                <a:latin typeface="Times New Roman" panose="02020603050405020304" pitchFamily="18" charset="0"/>
                <a:cs typeface="Times New Roman" panose="02020603050405020304" pitchFamily="18" charset="0"/>
              </a:rPr>
              <a:t> which combines Machine Learning, Serverless Computing, and Blockchain Technology</a:t>
            </a:r>
          </a:p>
          <a:p>
            <a:endParaRPr lang="en-IN" sz="2000" dirty="0"/>
          </a:p>
        </p:txBody>
      </p:sp>
    </p:spTree>
    <p:extLst>
      <p:ext uri="{BB962C8B-B14F-4D97-AF65-F5344CB8AC3E}">
        <p14:creationId xmlns:p14="http://schemas.microsoft.com/office/powerpoint/2010/main" val="1005036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1063</TotalTime>
  <Words>781</Words>
  <Application>Microsoft Office PowerPoint</Application>
  <PresentationFormat>Widescreen</PresentationFormat>
  <Paragraphs>100</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bhargavi</dc:creator>
  <cp:lastModifiedBy>Suresh Gopi Meesala</cp:lastModifiedBy>
  <cp:revision>64</cp:revision>
  <dcterms:created xsi:type="dcterms:W3CDTF">2023-10-29T07:52:26Z</dcterms:created>
  <dcterms:modified xsi:type="dcterms:W3CDTF">2023-11-06T08:28:47Z</dcterms:modified>
</cp:coreProperties>
</file>