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12192000"/>
  <p:notesSz cx="6858000" cy="9144000"/>
  <p:embeddedFontLst>
    <p:embeddedFont>
      <p:font typeface="Roboto Mono SemiBold"/>
      <p:regular r:id="rId69"/>
      <p:bold r:id="rId70"/>
      <p:italic r:id="rId71"/>
      <p:boldItalic r:id="rId72"/>
    </p:embeddedFont>
    <p:embeddedFont>
      <p:font typeface="Roboto"/>
      <p:regular r:id="rId73"/>
      <p:bold r:id="rId74"/>
      <p:italic r:id="rId75"/>
      <p:boldItalic r:id="rId76"/>
    </p:embeddedFont>
    <p:embeddedFont>
      <p:font typeface="Abril Fatface"/>
      <p:regular r:id="rId77"/>
    </p:embeddedFont>
    <p:embeddedFont>
      <p:font typeface="Griffy"/>
      <p:regular r:id="rId78"/>
    </p:embeddedFont>
    <p:embeddedFont>
      <p:font typeface="Poppins"/>
      <p:regular r:id="rId79"/>
      <p:bold r:id="rId80"/>
      <p:italic r:id="rId81"/>
      <p:boldItalic r:id="rId82"/>
    </p:embeddedFont>
    <p:embeddedFont>
      <p:font typeface="Roboto Mono"/>
      <p:regular r:id="rId83"/>
      <p:bold r:id="rId84"/>
      <p:italic r:id="rId85"/>
      <p:boldItalic r:id="rId86"/>
    </p:embeddedFont>
    <p:embeddedFont>
      <p:font typeface="Homemade Apple"/>
      <p:regular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Mono-bold.fntdata"/><Relationship Id="rId83" Type="http://schemas.openxmlformats.org/officeDocument/2006/relationships/font" Target="fonts/RobotoMono-regular.fntdata"/><Relationship Id="rId42" Type="http://schemas.openxmlformats.org/officeDocument/2006/relationships/slide" Target="slides/slide37.xml"/><Relationship Id="rId86" Type="http://schemas.openxmlformats.org/officeDocument/2006/relationships/font" Target="fonts/RobotoMono-boldItalic.fntdata"/><Relationship Id="rId41" Type="http://schemas.openxmlformats.org/officeDocument/2006/relationships/slide" Target="slides/slide36.xml"/><Relationship Id="rId85" Type="http://schemas.openxmlformats.org/officeDocument/2006/relationships/font" Target="fonts/RobotoMono-italic.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HomemadeApple-regular.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Poppins-bold.fntdata"/><Relationship Id="rId82" Type="http://schemas.openxmlformats.org/officeDocument/2006/relationships/font" Target="fonts/Poppins-boldItalic.fntdata"/><Relationship Id="rId81"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regular.fntdata"/><Relationship Id="rId72" Type="http://schemas.openxmlformats.org/officeDocument/2006/relationships/font" Target="fonts/RobotoMonoSemiBold-boldItalic.fntdata"/><Relationship Id="rId31" Type="http://schemas.openxmlformats.org/officeDocument/2006/relationships/slide" Target="slides/slide26.xml"/><Relationship Id="rId75" Type="http://schemas.openxmlformats.org/officeDocument/2006/relationships/font" Target="fonts/Roboto-italic.fntdata"/><Relationship Id="rId30" Type="http://schemas.openxmlformats.org/officeDocument/2006/relationships/slide" Target="slides/slide25.xml"/><Relationship Id="rId74" Type="http://schemas.openxmlformats.org/officeDocument/2006/relationships/font" Target="fonts/Roboto-bold.fntdata"/><Relationship Id="rId33" Type="http://schemas.openxmlformats.org/officeDocument/2006/relationships/slide" Target="slides/slide28.xml"/><Relationship Id="rId77" Type="http://schemas.openxmlformats.org/officeDocument/2006/relationships/font" Target="fonts/AbrilFatface-regular.fntdata"/><Relationship Id="rId32" Type="http://schemas.openxmlformats.org/officeDocument/2006/relationships/slide" Target="slides/slide27.xml"/><Relationship Id="rId76" Type="http://schemas.openxmlformats.org/officeDocument/2006/relationships/font" Target="fonts/Roboto-boldItalic.fntdata"/><Relationship Id="rId35" Type="http://schemas.openxmlformats.org/officeDocument/2006/relationships/slide" Target="slides/slide30.xml"/><Relationship Id="rId79" Type="http://schemas.openxmlformats.org/officeDocument/2006/relationships/font" Target="fonts/Poppins-regular.fntdata"/><Relationship Id="rId34" Type="http://schemas.openxmlformats.org/officeDocument/2006/relationships/slide" Target="slides/slide29.xml"/><Relationship Id="rId78" Type="http://schemas.openxmlformats.org/officeDocument/2006/relationships/font" Target="fonts/Griffy-regular.fntdata"/><Relationship Id="rId71" Type="http://schemas.openxmlformats.org/officeDocument/2006/relationships/font" Target="fonts/RobotoMonoSemiBold-italic.fntdata"/><Relationship Id="rId70" Type="http://schemas.openxmlformats.org/officeDocument/2006/relationships/font" Target="fonts/RobotoMonoSemiBold-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SemiBold-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4db89f3e8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4db89f3e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4db89f3e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4db89f3e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db89f3e88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4db89f3e88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4db89f3e8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4db89f3e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4db89f3e8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4db89f3e8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4db89f3e8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4db89f3e8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4db89f3e8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4db89f3e8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4db89f3e8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4db89f3e8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4db89f3e8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4db89f3e8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3a4d1c76c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3a4d1c76c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4db89f3e8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4db89f3e8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4db89f3e8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4db89f3e8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citation for point 1 (prior research).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4db89f3e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4db89f3e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4db89f3e8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4db89f3e8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4db89f3e88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4db89f3e88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citation for point 1 (prior research).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4db89f3e8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4db89f3e8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4db89f3e8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4db89f3e8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4db89f3e8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4db89f3e8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4db89f3e8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4db89f3e8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4db89f3e8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4db89f3e8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4db89f3e8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4db89f3e8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of appropriate WHEN to migrate and </a:t>
            </a:r>
            <a:r>
              <a:rPr lang="en"/>
              <a:t>GRANULARITY</a:t>
            </a:r>
            <a:r>
              <a:rPr lang="en"/>
              <a:t> should be computed carefully.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8bccd1a3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8bccd1a3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8bccd1a3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8bccd1a3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8bccd1a3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8bccd1a3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8bccd1a3c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8bccd1a3c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8bccd1a3c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8bccd1a3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8bccd1a3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8bccd1a3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8bccd1a3c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8bccd1a3c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Divide into smaller bullets.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8bccd1a3c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8bccd1a3c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8bccd1a3c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8bccd1a3c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8bccd1a3c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8bccd1a3c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8bccd1a3c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8bccd1a3c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8bccd1a3c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8bccd1a3c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8bccd1a3c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8bccd1a3c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8bccd1a3c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8bccd1a3c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graph from paper..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8bccd1a3c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8bccd1a3c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8bccd1a3c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8bccd1a3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8bccd1a3c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8bccd1a3c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8bccd1a3c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8bccd1a3c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8bccd1a3c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8bccd1a3c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8bccd1a3c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8bccd1a3c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8bccd1a3c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8bccd1a3c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4db89f3e8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4db89f3e8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4db89f3e8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4db89f3e8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 3rd paper..</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8bccd1a3c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8bccd1a3c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8bccd1a3c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8bccd1a3c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4db89f3e88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4db89f3e8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4db89f3e8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4db89f3e8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4db89f3e8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4db89f3e8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4db89f3e88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4db89f3e8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4db89f3e8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4db89f3e8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4db89f3e8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4db89f3e8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4db89f3e88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4db89f3e88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4db89f3e88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4db89f3e88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 target (II). this is a second target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4db89f3e8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4db89f3e8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4db89f3e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4db89f3e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6.png"/><Relationship Id="rId11" Type="http://schemas.openxmlformats.org/officeDocument/2006/relationships/image" Target="../media/image4.png"/><Relationship Id="rId10" Type="http://schemas.openxmlformats.org/officeDocument/2006/relationships/image" Target="../media/image10.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43"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63" name="Google Shape;63;p2"/>
          <p:cNvSpPr txBox="1"/>
          <p:nvPr>
            <p:ph type="title"/>
          </p:nvPr>
        </p:nvSpPr>
        <p:spPr>
          <a:xfrm>
            <a:off x="2176875" y="1137800"/>
            <a:ext cx="6796800" cy="3227700"/>
          </a:xfrm>
          <a:prstGeom prst="rect">
            <a:avLst/>
          </a:prstGeom>
        </p:spPr>
        <p:txBody>
          <a:bodyPr anchorCtr="0" anchor="t" bIns="121900" lIns="121900" spcFirstLastPara="1" rIns="121900" wrap="square" tIns="12190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64" name="Google Shape;64;p2"/>
          <p:cNvSpPr txBox="1"/>
          <p:nvPr>
            <p:ph idx="1" type="subTitle"/>
          </p:nvPr>
        </p:nvSpPr>
        <p:spPr>
          <a:xfrm>
            <a:off x="5733525" y="4974200"/>
            <a:ext cx="4935600" cy="798000"/>
          </a:xfrm>
          <a:prstGeom prst="rect">
            <a:avLst/>
          </a:prstGeom>
        </p:spPr>
        <p:txBody>
          <a:bodyPr anchorCtr="0" anchor="t" bIns="121900" lIns="121900" spcFirstLastPara="1" rIns="121900" wrap="square" tIns="12190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84"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90" name="Google Shape;190;p11"/>
          <p:cNvSpPr txBox="1"/>
          <p:nvPr>
            <p:ph idx="1" type="subTitle"/>
          </p:nvPr>
        </p:nvSpPr>
        <p:spPr>
          <a:xfrm>
            <a:off x="1217558" y="1800269"/>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1" name="Google Shape;191;p11"/>
          <p:cNvSpPr txBox="1"/>
          <p:nvPr>
            <p:ph idx="2" type="subTitle"/>
          </p:nvPr>
        </p:nvSpPr>
        <p:spPr>
          <a:xfrm>
            <a:off x="1217558" y="310036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2" name="Google Shape;192;p11"/>
          <p:cNvSpPr txBox="1"/>
          <p:nvPr>
            <p:ph idx="3" type="subTitle"/>
          </p:nvPr>
        </p:nvSpPr>
        <p:spPr>
          <a:xfrm>
            <a:off x="1217558" y="440045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3" name="Google Shape;193;p1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94" name="Google Shape;194;p11"/>
          <p:cNvSpPr txBox="1"/>
          <p:nvPr>
            <p:ph idx="4" type="body"/>
          </p:nvPr>
        </p:nvSpPr>
        <p:spPr>
          <a:xfrm>
            <a:off x="1217550" y="2238218"/>
            <a:ext cx="97551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5" name="Google Shape;195;p11"/>
          <p:cNvSpPr txBox="1"/>
          <p:nvPr>
            <p:ph idx="5" type="body"/>
          </p:nvPr>
        </p:nvSpPr>
        <p:spPr>
          <a:xfrm>
            <a:off x="1217550" y="3526878"/>
            <a:ext cx="97551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6" name="Google Shape;196;p11"/>
          <p:cNvSpPr txBox="1"/>
          <p:nvPr>
            <p:ph idx="6" type="body"/>
          </p:nvPr>
        </p:nvSpPr>
        <p:spPr>
          <a:xfrm>
            <a:off x="1217550" y="4813738"/>
            <a:ext cx="97569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97"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22" name="Google Shape;222;p12"/>
          <p:cNvSpPr txBox="1"/>
          <p:nvPr>
            <p:ph idx="1" type="subTitle"/>
          </p:nvPr>
        </p:nvSpPr>
        <p:spPr>
          <a:xfrm>
            <a:off x="118905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1"/>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3" name="Google Shape;223;p12"/>
          <p:cNvSpPr txBox="1"/>
          <p:nvPr>
            <p:ph idx="2" type="subTitle"/>
          </p:nvPr>
        </p:nvSpPr>
        <p:spPr>
          <a:xfrm>
            <a:off x="471330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2"/>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4" name="Google Shape;224;p12"/>
          <p:cNvSpPr txBox="1"/>
          <p:nvPr>
            <p:ph idx="3" type="subTitle"/>
          </p:nvPr>
        </p:nvSpPr>
        <p:spPr>
          <a:xfrm>
            <a:off x="8237552" y="3563475"/>
            <a:ext cx="2658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3"/>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5" name="Google Shape;225;p12"/>
          <p:cNvSpPr txBox="1"/>
          <p:nvPr>
            <p:ph type="title"/>
          </p:nvPr>
        </p:nvSpPr>
        <p:spPr>
          <a:xfrm>
            <a:off x="1189050" y="3647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6" name="Google Shape;226;p12"/>
          <p:cNvSpPr txBox="1"/>
          <p:nvPr>
            <p:ph idx="4" type="body"/>
          </p:nvPr>
        </p:nvSpPr>
        <p:spPr>
          <a:xfrm>
            <a:off x="1189050" y="40014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7" name="Google Shape;227;p12"/>
          <p:cNvSpPr txBox="1"/>
          <p:nvPr>
            <p:ph idx="5" type="body"/>
          </p:nvPr>
        </p:nvSpPr>
        <p:spPr>
          <a:xfrm>
            <a:off x="4713300" y="39899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8" name="Google Shape;228;p12"/>
          <p:cNvSpPr txBox="1"/>
          <p:nvPr>
            <p:ph idx="6" type="body"/>
          </p:nvPr>
        </p:nvSpPr>
        <p:spPr>
          <a:xfrm>
            <a:off x="8237550" y="39767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29" name="Shape 229"/>
        <p:cNvGrpSpPr/>
        <p:nvPr/>
      </p:nvGrpSpPr>
      <p:grpSpPr>
        <a:xfrm>
          <a:off x="0" y="0"/>
          <a:ext cx="0" cy="0"/>
          <a:chOff x="0" y="0"/>
          <a:chExt cx="0" cy="0"/>
        </a:xfrm>
      </p:grpSpPr>
      <p:sp>
        <p:nvSpPr>
          <p:cNvPr id="230" name="Google Shape;230;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1" name="Google Shape;231;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32"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9" name="Google Shape;249;p14"/>
          <p:cNvSpPr txBox="1"/>
          <p:nvPr>
            <p:ph hasCustomPrompt="1" type="title"/>
          </p:nvPr>
        </p:nvSpPr>
        <p:spPr>
          <a:xfrm>
            <a:off x="715025"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0" name="Google Shape;250;p14"/>
          <p:cNvSpPr txBox="1"/>
          <p:nvPr>
            <p:ph idx="2" type="title"/>
          </p:nvPr>
        </p:nvSpPr>
        <p:spPr>
          <a:xfrm>
            <a:off x="715025" y="3647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51" name="Google Shape;251;p14"/>
          <p:cNvSpPr txBox="1"/>
          <p:nvPr>
            <p:ph hasCustomPrompt="1" idx="3" type="title"/>
          </p:nvPr>
        </p:nvSpPr>
        <p:spPr>
          <a:xfrm>
            <a:off x="4598239" y="2465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2" name="Google Shape;252;p14"/>
          <p:cNvSpPr txBox="1"/>
          <p:nvPr>
            <p:ph hasCustomPrompt="1" idx="4" type="title"/>
          </p:nvPr>
        </p:nvSpPr>
        <p:spPr>
          <a:xfrm>
            <a:off x="8481454"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3" name="Google Shape;253;p14"/>
          <p:cNvSpPr txBox="1"/>
          <p:nvPr>
            <p:ph idx="1" type="body"/>
          </p:nvPr>
        </p:nvSpPr>
        <p:spPr>
          <a:xfrm>
            <a:off x="8481446" y="41639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54" name="Google Shape;254;p14"/>
          <p:cNvSpPr txBox="1"/>
          <p:nvPr>
            <p:ph idx="5" type="body"/>
          </p:nvPr>
        </p:nvSpPr>
        <p:spPr>
          <a:xfrm>
            <a:off x="4598236" y="3695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55" name="Google Shape;255;p14"/>
          <p:cNvSpPr txBox="1"/>
          <p:nvPr>
            <p:ph idx="6" type="body"/>
          </p:nvPr>
        </p:nvSpPr>
        <p:spPr>
          <a:xfrm>
            <a:off x="715025" y="41527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56"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62" name="Google Shape;262;p15"/>
          <p:cNvSpPr txBox="1"/>
          <p:nvPr>
            <p:ph idx="1" type="subTitle"/>
          </p:nvPr>
        </p:nvSpPr>
        <p:spPr>
          <a:xfrm>
            <a:off x="1068150" y="239220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3" name="Google Shape;263;p15"/>
          <p:cNvSpPr txBox="1"/>
          <p:nvPr>
            <p:ph idx="2" type="subTitle"/>
          </p:nvPr>
        </p:nvSpPr>
        <p:spPr>
          <a:xfrm>
            <a:off x="1068150"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4" name="Google Shape;264;p15"/>
          <p:cNvSpPr txBox="1"/>
          <p:nvPr>
            <p:ph idx="3" type="subTitle"/>
          </p:nvPr>
        </p:nvSpPr>
        <p:spPr>
          <a:xfrm>
            <a:off x="8181360" y="24015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5" name="Google Shape;265;p15"/>
          <p:cNvSpPr txBox="1"/>
          <p:nvPr>
            <p:ph idx="4" type="subTitle"/>
          </p:nvPr>
        </p:nvSpPr>
        <p:spPr>
          <a:xfrm>
            <a:off x="4643968" y="240955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6" name="Google Shape;266;p15"/>
          <p:cNvSpPr txBox="1"/>
          <p:nvPr>
            <p:ph idx="5" type="subTitle"/>
          </p:nvPr>
        </p:nvSpPr>
        <p:spPr>
          <a:xfrm>
            <a:off x="4643968"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7" name="Google Shape;267;p15"/>
          <p:cNvSpPr txBox="1"/>
          <p:nvPr>
            <p:ph idx="6" type="subTitle"/>
          </p:nvPr>
        </p:nvSpPr>
        <p:spPr>
          <a:xfrm>
            <a:off x="8181360" y="42303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8" name="Google Shape;268;p15"/>
          <p:cNvSpPr txBox="1"/>
          <p:nvPr>
            <p:ph type="title"/>
          </p:nvPr>
        </p:nvSpPr>
        <p:spPr>
          <a:xfrm>
            <a:off x="720400" y="3647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69" name="Google Shape;269;p15"/>
          <p:cNvSpPr txBox="1"/>
          <p:nvPr>
            <p:ph idx="7" type="body"/>
          </p:nvPr>
        </p:nvSpPr>
        <p:spPr>
          <a:xfrm>
            <a:off x="4643968" y="2818400"/>
            <a:ext cx="30180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0" name="Google Shape;270;p15"/>
          <p:cNvSpPr txBox="1"/>
          <p:nvPr>
            <p:ph idx="8" type="body"/>
          </p:nvPr>
        </p:nvSpPr>
        <p:spPr>
          <a:xfrm>
            <a:off x="818136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1" name="Google Shape;271;p15"/>
          <p:cNvSpPr txBox="1"/>
          <p:nvPr>
            <p:ph idx="9" type="body"/>
          </p:nvPr>
        </p:nvSpPr>
        <p:spPr>
          <a:xfrm>
            <a:off x="4643968"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2" name="Google Shape;272;p15"/>
          <p:cNvSpPr txBox="1"/>
          <p:nvPr>
            <p:ph idx="13" type="body"/>
          </p:nvPr>
        </p:nvSpPr>
        <p:spPr>
          <a:xfrm>
            <a:off x="106815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3" name="Google Shape;273;p15"/>
          <p:cNvSpPr txBox="1"/>
          <p:nvPr>
            <p:ph idx="14" type="body"/>
          </p:nvPr>
        </p:nvSpPr>
        <p:spPr>
          <a:xfrm>
            <a:off x="818136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4" name="Google Shape;274;p15"/>
          <p:cNvSpPr txBox="1"/>
          <p:nvPr>
            <p:ph idx="15" type="body"/>
          </p:nvPr>
        </p:nvSpPr>
        <p:spPr>
          <a:xfrm>
            <a:off x="106815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75"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fmla="val 1957"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88" name="Google Shape;288;p16"/>
          <p:cNvSpPr txBox="1"/>
          <p:nvPr>
            <p:ph idx="1" type="subTitle"/>
          </p:nvPr>
        </p:nvSpPr>
        <p:spPr>
          <a:xfrm>
            <a:off x="8454700" y="2110975"/>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1"/>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89" name="Google Shape;289;p16"/>
          <p:cNvSpPr txBox="1"/>
          <p:nvPr>
            <p:ph idx="2" type="subTitle"/>
          </p:nvPr>
        </p:nvSpPr>
        <p:spPr>
          <a:xfrm>
            <a:off x="8454700" y="4331357"/>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3"/>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0" name="Google Shape;290;p16"/>
          <p:cNvSpPr txBox="1"/>
          <p:nvPr>
            <p:ph type="title"/>
          </p:nvPr>
        </p:nvSpPr>
        <p:spPr>
          <a:xfrm>
            <a:off x="568000" y="593375"/>
            <a:ext cx="103521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1" name="Google Shape;291;p16"/>
          <p:cNvSpPr txBox="1"/>
          <p:nvPr>
            <p:ph idx="3" type="body"/>
          </p:nvPr>
        </p:nvSpPr>
        <p:spPr>
          <a:xfrm>
            <a:off x="8454700" y="2546975"/>
            <a:ext cx="32310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292" name="Google Shape;292;p16"/>
          <p:cNvSpPr txBox="1"/>
          <p:nvPr>
            <p:ph idx="4" type="body"/>
          </p:nvPr>
        </p:nvSpPr>
        <p:spPr>
          <a:xfrm>
            <a:off x="8454700" y="4735300"/>
            <a:ext cx="32310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93"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23" name="Google Shape;323;p17"/>
          <p:cNvSpPr txBox="1"/>
          <p:nvPr>
            <p:ph idx="1" type="subTitle"/>
          </p:nvPr>
        </p:nvSpPr>
        <p:spPr>
          <a:xfrm>
            <a:off x="316463"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4" name="Google Shape;324;p17"/>
          <p:cNvSpPr txBox="1"/>
          <p:nvPr>
            <p:ph idx="2" type="subTitle"/>
          </p:nvPr>
        </p:nvSpPr>
        <p:spPr>
          <a:xfrm>
            <a:off x="2706814"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5" name="Google Shape;325;p17"/>
          <p:cNvSpPr txBox="1"/>
          <p:nvPr>
            <p:ph idx="3" type="subTitle"/>
          </p:nvPr>
        </p:nvSpPr>
        <p:spPr>
          <a:xfrm>
            <a:off x="5097166"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3"/>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6" name="Google Shape;326;p17"/>
          <p:cNvSpPr txBox="1"/>
          <p:nvPr>
            <p:ph idx="4" type="subTitle"/>
          </p:nvPr>
        </p:nvSpPr>
        <p:spPr>
          <a:xfrm>
            <a:off x="7487518"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7" name="Google Shape;327;p17"/>
          <p:cNvSpPr txBox="1"/>
          <p:nvPr>
            <p:ph idx="5" type="subTitle"/>
          </p:nvPr>
        </p:nvSpPr>
        <p:spPr>
          <a:xfrm>
            <a:off x="9877869" y="2569713"/>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8" name="Google Shape;328;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9" name="Google Shape;329;p17"/>
          <p:cNvSpPr txBox="1"/>
          <p:nvPr>
            <p:ph idx="6" type="body"/>
          </p:nvPr>
        </p:nvSpPr>
        <p:spPr>
          <a:xfrm>
            <a:off x="316463" y="3184000"/>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0" name="Google Shape;330;p17"/>
          <p:cNvSpPr txBox="1"/>
          <p:nvPr>
            <p:ph idx="7" type="body"/>
          </p:nvPr>
        </p:nvSpPr>
        <p:spPr>
          <a:xfrm>
            <a:off x="27068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1" name="Google Shape;331;p17"/>
          <p:cNvSpPr txBox="1"/>
          <p:nvPr>
            <p:ph idx="8" type="body"/>
          </p:nvPr>
        </p:nvSpPr>
        <p:spPr>
          <a:xfrm>
            <a:off x="509716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2" name="Google Shape;332;p17"/>
          <p:cNvSpPr txBox="1"/>
          <p:nvPr>
            <p:ph idx="9" type="body"/>
          </p:nvPr>
        </p:nvSpPr>
        <p:spPr>
          <a:xfrm>
            <a:off x="74875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3" name="Google Shape;333;p17"/>
          <p:cNvSpPr txBox="1"/>
          <p:nvPr>
            <p:ph idx="13" type="body"/>
          </p:nvPr>
        </p:nvSpPr>
        <p:spPr>
          <a:xfrm>
            <a:off x="9877863" y="3187538"/>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34"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0" name="Google Shape;340;p18"/>
          <p:cNvSpPr txBox="1"/>
          <p:nvPr>
            <p:ph type="title"/>
          </p:nvPr>
        </p:nvSpPr>
        <p:spPr>
          <a:xfrm>
            <a:off x="876525" y="1617625"/>
            <a:ext cx="5581500" cy="1973700"/>
          </a:xfrm>
          <a:prstGeom prst="rect">
            <a:avLst/>
          </a:prstGeom>
        </p:spPr>
        <p:txBody>
          <a:bodyPr anchorCtr="0" anchor="t" bIns="121900" lIns="121900" spcFirstLastPara="1" rIns="121900" wrap="square" tIns="121900">
            <a:noAutofit/>
          </a:bodyPr>
          <a:lstStyle>
            <a:lvl1pPr indent="0" lvl="0" marL="0" marR="0" rtl="0" algn="r">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1" name="Google Shape;341;p18"/>
          <p:cNvSpPr txBox="1"/>
          <p:nvPr>
            <p:ph idx="1" type="body"/>
          </p:nvPr>
        </p:nvSpPr>
        <p:spPr>
          <a:xfrm>
            <a:off x="876525" y="3591350"/>
            <a:ext cx="5581500" cy="1702500"/>
          </a:xfrm>
          <a:prstGeom prst="rect">
            <a:avLst/>
          </a:prstGeom>
        </p:spPr>
        <p:txBody>
          <a:bodyPr anchorCtr="0" anchor="t" bIns="121900" lIns="121900" spcFirstLastPara="1" rIns="121900" wrap="square" tIns="121900">
            <a:noAutofit/>
          </a:bodyPr>
          <a:lstStyle>
            <a:lvl1pPr indent="-342900" lvl="0" marL="457200" algn="r">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2"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8" name="Google Shape;348;p19"/>
          <p:cNvSpPr txBox="1"/>
          <p:nvPr>
            <p:ph type="title"/>
          </p:nvPr>
        </p:nvSpPr>
        <p:spPr>
          <a:xfrm>
            <a:off x="5300000" y="1512400"/>
            <a:ext cx="3831300" cy="1839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9" name="Google Shape;349;p19"/>
          <p:cNvSpPr txBox="1"/>
          <p:nvPr>
            <p:ph idx="1" type="body"/>
          </p:nvPr>
        </p:nvSpPr>
        <p:spPr>
          <a:xfrm>
            <a:off x="5300088" y="3351250"/>
            <a:ext cx="5581500" cy="1702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50"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62" name="Google Shape;362;p20"/>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3" name="Google Shape;363;p20"/>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lvl1pPr indent="0" lvl="0" marL="0" marR="0" rtl="0" algn="l">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64" name="Google Shape;364;p20"/>
          <p:cNvSpPr txBox="1"/>
          <p:nvPr>
            <p:ph idx="2" type="body"/>
          </p:nvPr>
        </p:nvSpPr>
        <p:spPr>
          <a:xfrm>
            <a:off x="7372700" y="3014400"/>
            <a:ext cx="3167700" cy="1068300"/>
          </a:xfrm>
          <a:prstGeom prst="rect">
            <a:avLst/>
          </a:prstGeom>
        </p:spPr>
        <p:txBody>
          <a:bodyPr anchorCtr="0" anchor="ctr" bIns="121900" lIns="121900" spcFirstLastPara="1" rIns="121900" wrap="square" tIns="121900">
            <a:noAutofit/>
          </a:bodyPr>
          <a:lstStyle>
            <a:lvl1pPr indent="-342900" lvl="0" marL="457200">
              <a:lnSpc>
                <a:spcPct val="100000"/>
              </a:lnSpc>
              <a:spcBef>
                <a:spcPts val="0"/>
              </a:spcBef>
              <a:spcAft>
                <a:spcPts val="0"/>
              </a:spcAft>
              <a:buSzPts val="1800"/>
              <a:buChar char="●"/>
              <a:defRPr/>
            </a:lvl1pPr>
            <a:lvl2pPr indent="-342900" lvl="1" marL="914400">
              <a:lnSpc>
                <a:spcPct val="100000"/>
              </a:lnSpc>
              <a:spcBef>
                <a:spcPts val="0"/>
              </a:spcBef>
              <a:spcAft>
                <a:spcPts val="0"/>
              </a:spcAft>
              <a:buSzPts val="1800"/>
              <a:buChar char="○"/>
              <a:defRPr/>
            </a:lvl2pPr>
            <a:lvl3pPr indent="-342900" lvl="2" marL="1371600">
              <a:lnSpc>
                <a:spcPct val="100000"/>
              </a:lnSpc>
              <a:spcBef>
                <a:spcPts val="0"/>
              </a:spcBef>
              <a:spcAft>
                <a:spcPts val="0"/>
              </a:spcAft>
              <a:buSzPts val="1800"/>
              <a:buChar char="■"/>
              <a:defRPr/>
            </a:lvl3pPr>
            <a:lvl4pPr indent="-342900" lvl="3" marL="1828800">
              <a:lnSpc>
                <a:spcPct val="100000"/>
              </a:lnSpc>
              <a:spcBef>
                <a:spcPts val="0"/>
              </a:spcBef>
              <a:spcAft>
                <a:spcPts val="0"/>
              </a:spcAft>
              <a:buSzPts val="1800"/>
              <a:buChar char="●"/>
              <a:defRPr/>
            </a:lvl4pPr>
            <a:lvl5pPr indent="-342900" lvl="4" marL="2286000">
              <a:lnSpc>
                <a:spcPct val="100000"/>
              </a:lnSpc>
              <a:spcBef>
                <a:spcPts val="0"/>
              </a:spcBef>
              <a:spcAft>
                <a:spcPts val="0"/>
              </a:spcAft>
              <a:buSzPts val="1800"/>
              <a:buChar char="○"/>
              <a:defRPr/>
            </a:lvl5pPr>
            <a:lvl6pPr indent="-342900" lvl="5" marL="2743200">
              <a:lnSpc>
                <a:spcPct val="100000"/>
              </a:lnSpc>
              <a:spcBef>
                <a:spcPts val="0"/>
              </a:spcBef>
              <a:spcAft>
                <a:spcPts val="0"/>
              </a:spcAft>
              <a:buSzPts val="1800"/>
              <a:buChar char="■"/>
              <a:defRPr/>
            </a:lvl6pPr>
            <a:lvl7pPr indent="-342900" lvl="6" marL="3200400">
              <a:lnSpc>
                <a:spcPct val="100000"/>
              </a:lnSpc>
              <a:spcBef>
                <a:spcPts val="0"/>
              </a:spcBef>
              <a:spcAft>
                <a:spcPts val="0"/>
              </a:spcAft>
              <a:buSzPts val="1800"/>
              <a:buChar char="●"/>
              <a:defRPr/>
            </a:lvl7pPr>
            <a:lvl8pPr indent="-342900" lvl="7" marL="3657600">
              <a:lnSpc>
                <a:spcPct val="100000"/>
              </a:lnSpc>
              <a:spcBef>
                <a:spcPts val="0"/>
              </a:spcBef>
              <a:spcAft>
                <a:spcPts val="0"/>
              </a:spcAft>
              <a:buSzPts val="1800"/>
              <a:buChar char="○"/>
              <a:defRPr/>
            </a:lvl8pPr>
            <a:lvl9pPr indent="-342900" lvl="8" marL="4114800">
              <a:lnSpc>
                <a:spcPct val="100000"/>
              </a:lnSpc>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65" name="Shape 65"/>
        <p:cNvGrpSpPr/>
        <p:nvPr/>
      </p:nvGrpSpPr>
      <p:grpSpPr>
        <a:xfrm>
          <a:off x="0" y="0"/>
          <a:ext cx="0" cy="0"/>
          <a:chOff x="0" y="0"/>
          <a:chExt cx="0" cy="0"/>
        </a:xfrm>
      </p:grpSpPr>
      <p:sp>
        <p:nvSpPr>
          <p:cNvPr id="66" name="Google Shape;66;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65"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67"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9" name="Google Shape;79;p4"/>
          <p:cNvSpPr txBox="1"/>
          <p:nvPr>
            <p:ph type="title"/>
          </p:nvPr>
        </p:nvSpPr>
        <p:spPr>
          <a:xfrm>
            <a:off x="1462450" y="1795650"/>
            <a:ext cx="5322600" cy="10593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0" name="Google Shape;80;p4"/>
          <p:cNvSpPr txBox="1"/>
          <p:nvPr>
            <p:ph idx="1" type="body"/>
          </p:nvPr>
        </p:nvSpPr>
        <p:spPr>
          <a:xfrm>
            <a:off x="1462425" y="2898225"/>
            <a:ext cx="5322600" cy="25377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18" name="Google Shape;118;p5"/>
          <p:cNvSpPr txBox="1"/>
          <p:nvPr>
            <p:ph type="title"/>
          </p:nvPr>
        </p:nvSpPr>
        <p:spPr>
          <a:xfrm>
            <a:off x="490775" y="523275"/>
            <a:ext cx="11210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9" name="Google Shape;119;p5"/>
          <p:cNvSpPr txBox="1"/>
          <p:nvPr>
            <p:ph idx="1" type="body"/>
          </p:nvPr>
        </p:nvSpPr>
        <p:spPr>
          <a:xfrm>
            <a:off x="575950"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0" name="Google Shape;120;p5"/>
          <p:cNvSpPr txBox="1"/>
          <p:nvPr>
            <p:ph idx="2" type="body"/>
          </p:nvPr>
        </p:nvSpPr>
        <p:spPr>
          <a:xfrm>
            <a:off x="4418613"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1" name="Google Shape;121;p5"/>
          <p:cNvSpPr txBox="1"/>
          <p:nvPr>
            <p:ph idx="3" type="body"/>
          </p:nvPr>
        </p:nvSpPr>
        <p:spPr>
          <a:xfrm>
            <a:off x="575950"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2" name="Google Shape;122;p5"/>
          <p:cNvSpPr txBox="1"/>
          <p:nvPr>
            <p:ph idx="4" type="body"/>
          </p:nvPr>
        </p:nvSpPr>
        <p:spPr>
          <a:xfrm>
            <a:off x="4418613"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3" name="Google Shape;123;p5"/>
          <p:cNvSpPr txBox="1"/>
          <p:nvPr>
            <p:ph idx="5" type="title"/>
          </p:nvPr>
        </p:nvSpPr>
        <p:spPr>
          <a:xfrm>
            <a:off x="9427075" y="4180200"/>
            <a:ext cx="2166900" cy="6957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4" name="Google Shape;124;p5"/>
          <p:cNvSpPr txBox="1"/>
          <p:nvPr>
            <p:ph idx="6" type="title"/>
          </p:nvPr>
        </p:nvSpPr>
        <p:spPr>
          <a:xfrm>
            <a:off x="4448700"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5" name="Google Shape;125;p5"/>
          <p:cNvSpPr txBox="1"/>
          <p:nvPr>
            <p:ph idx="7" type="title"/>
          </p:nvPr>
        </p:nvSpPr>
        <p:spPr>
          <a:xfrm>
            <a:off x="49077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6" name="Google Shape;126;p5"/>
          <p:cNvSpPr txBox="1"/>
          <p:nvPr>
            <p:ph idx="8" type="title"/>
          </p:nvPr>
        </p:nvSpPr>
        <p:spPr>
          <a:xfrm>
            <a:off x="4448700"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7" name="Google Shape;127;p5"/>
          <p:cNvSpPr txBox="1"/>
          <p:nvPr>
            <p:ph idx="9" type="body"/>
          </p:nvPr>
        </p:nvSpPr>
        <p:spPr>
          <a:xfrm>
            <a:off x="8299375"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8" name="Google Shape;128;p5"/>
          <p:cNvSpPr txBox="1"/>
          <p:nvPr>
            <p:ph idx="13" type="body"/>
          </p:nvPr>
        </p:nvSpPr>
        <p:spPr>
          <a:xfrm>
            <a:off x="8299375"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9" name="Google Shape;129;p5"/>
          <p:cNvSpPr txBox="1"/>
          <p:nvPr>
            <p:ph idx="14" type="title"/>
          </p:nvPr>
        </p:nvSpPr>
        <p:spPr>
          <a:xfrm>
            <a:off x="8406625"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30" name="Google Shape;130;p5"/>
          <p:cNvSpPr txBox="1"/>
          <p:nvPr>
            <p:ph idx="15" type="title"/>
          </p:nvPr>
        </p:nvSpPr>
        <p:spPr>
          <a:xfrm>
            <a:off x="840662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37" name="Google Shape;137;p6"/>
          <p:cNvSpPr txBox="1"/>
          <p:nvPr>
            <p:ph type="title"/>
          </p:nvPr>
        </p:nvSpPr>
        <p:spPr>
          <a:xfrm>
            <a:off x="3811700" y="2041663"/>
            <a:ext cx="6345900" cy="1575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38" name="Google Shape;138;p6"/>
          <p:cNvSpPr txBox="1"/>
          <p:nvPr>
            <p:ph idx="1" type="body"/>
          </p:nvPr>
        </p:nvSpPr>
        <p:spPr>
          <a:xfrm>
            <a:off x="2034300" y="4052838"/>
            <a:ext cx="8123400" cy="763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39"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0" name="Google Shape;150;p7"/>
          <p:cNvSpPr txBox="1"/>
          <p:nvPr>
            <p:ph type="title"/>
          </p:nvPr>
        </p:nvSpPr>
        <p:spPr>
          <a:xfrm>
            <a:off x="994425" y="361575"/>
            <a:ext cx="10110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1" name="Google Shape;151;p7"/>
          <p:cNvSpPr txBox="1"/>
          <p:nvPr>
            <p:ph idx="1" type="body"/>
          </p:nvPr>
        </p:nvSpPr>
        <p:spPr>
          <a:xfrm>
            <a:off x="1315075" y="2268525"/>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
        <p:nvSpPr>
          <p:cNvPr id="152" name="Google Shape;152;p7"/>
          <p:cNvSpPr txBox="1"/>
          <p:nvPr>
            <p:ph idx="2" type="body"/>
          </p:nvPr>
        </p:nvSpPr>
        <p:spPr>
          <a:xfrm>
            <a:off x="6679275" y="2255000"/>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53"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9" name="Google Shape;159;p8"/>
          <p:cNvSpPr txBox="1"/>
          <p:nvPr>
            <p:ph idx="1" type="subTitle"/>
          </p:nvPr>
        </p:nvSpPr>
        <p:spPr>
          <a:xfrm>
            <a:off x="920475" y="1895300"/>
            <a:ext cx="77940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60" name="Google Shape;160;p8"/>
          <p:cNvSpPr txBox="1"/>
          <p:nvPr>
            <p:ph type="title"/>
          </p:nvPr>
        </p:nvSpPr>
        <p:spPr>
          <a:xfrm>
            <a:off x="920475" y="845500"/>
            <a:ext cx="7794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1" name="Google Shape;161;p8"/>
          <p:cNvSpPr txBox="1"/>
          <p:nvPr>
            <p:ph idx="2" type="body"/>
          </p:nvPr>
        </p:nvSpPr>
        <p:spPr>
          <a:xfrm>
            <a:off x="920475" y="2555475"/>
            <a:ext cx="7794000" cy="3436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62"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75" name="Google Shape;175;p9"/>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6" name="Google Shape;176;p9"/>
          <p:cNvSpPr txBox="1"/>
          <p:nvPr>
            <p:ph idx="1" type="subTitle"/>
          </p:nvPr>
        </p:nvSpPr>
        <p:spPr>
          <a:xfrm>
            <a:off x="8070450" y="5758050"/>
            <a:ext cx="3754500" cy="7179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a:lvl2pPr>
            <a:lvl3pPr lvl="2" rtl="0" algn="r">
              <a:lnSpc>
                <a:spcPct val="100000"/>
              </a:lnSpc>
              <a:spcBef>
                <a:spcPts val="0"/>
              </a:spcBef>
              <a:spcAft>
                <a:spcPts val="0"/>
              </a:spcAft>
              <a:buSzPts val="1800"/>
              <a:buNone/>
              <a:defRPr/>
            </a:lvl3pPr>
            <a:lvl4pPr lvl="3" rtl="0" algn="r">
              <a:lnSpc>
                <a:spcPct val="100000"/>
              </a:lnSpc>
              <a:spcBef>
                <a:spcPts val="0"/>
              </a:spcBef>
              <a:spcAft>
                <a:spcPts val="0"/>
              </a:spcAft>
              <a:buSzPts val="1800"/>
              <a:buNone/>
              <a:defRPr/>
            </a:lvl4pPr>
            <a:lvl5pPr lvl="4" rtl="0" algn="r">
              <a:lnSpc>
                <a:spcPct val="100000"/>
              </a:lnSpc>
              <a:spcBef>
                <a:spcPts val="0"/>
              </a:spcBef>
              <a:spcAft>
                <a:spcPts val="0"/>
              </a:spcAft>
              <a:buSzPts val="1800"/>
              <a:buNone/>
              <a:defRPr/>
            </a:lvl5pPr>
            <a:lvl6pPr lvl="5" rtl="0" algn="r">
              <a:lnSpc>
                <a:spcPct val="100000"/>
              </a:lnSpc>
              <a:spcBef>
                <a:spcPts val="0"/>
              </a:spcBef>
              <a:spcAft>
                <a:spcPts val="0"/>
              </a:spcAft>
              <a:buSzPts val="1800"/>
              <a:buNone/>
              <a:defRPr/>
            </a:lvl6pPr>
            <a:lvl7pPr lvl="6" rtl="0" algn="r">
              <a:lnSpc>
                <a:spcPct val="100000"/>
              </a:lnSpc>
              <a:spcBef>
                <a:spcPts val="0"/>
              </a:spcBef>
              <a:spcAft>
                <a:spcPts val="0"/>
              </a:spcAft>
              <a:buSzPts val="1800"/>
              <a:buNone/>
              <a:defRPr/>
            </a:lvl7pPr>
            <a:lvl8pPr lvl="7" rtl="0" algn="r">
              <a:lnSpc>
                <a:spcPct val="100000"/>
              </a:lnSpc>
              <a:spcBef>
                <a:spcPts val="0"/>
              </a:spcBef>
              <a:spcAft>
                <a:spcPts val="0"/>
              </a:spcAft>
              <a:buSzPts val="1800"/>
              <a:buNone/>
              <a:defRPr/>
            </a:lvl8pPr>
            <a:lvl9pPr lvl="8" rtl="0" algn="r">
              <a:lnSpc>
                <a:spcPct val="100000"/>
              </a:lnSpc>
              <a:spcBef>
                <a:spcPts val="0"/>
              </a:spcBef>
              <a:spcAft>
                <a:spcPts val="0"/>
              </a:spcAft>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77"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83" name="Google Shape;183;p10"/>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42900" lvl="1" marL="914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indent="-342900" lvl="2" marL="1371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indent="-342900" lvl="3" marL="18288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indent="-342900" lvl="4" marL="22860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indent="-342900" lvl="5" marL="27432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indent="-342900" lvl="6" marL="3200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indent="-342900" lvl="7" marL="3657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indent="-342900" lvl="8" marL="41148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type="title"/>
          </p:nvPr>
        </p:nvSpPr>
        <p:spPr>
          <a:xfrm>
            <a:off x="3517000" y="1276124"/>
            <a:ext cx="6796800" cy="1662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000"/>
              <a:t>Mid-Sem Presentation:</a:t>
            </a:r>
            <a:r>
              <a:rPr lang="en" sz="4400"/>
              <a:t> </a:t>
            </a:r>
            <a:endParaRPr sz="4400"/>
          </a:p>
          <a:p>
            <a:pPr indent="0" lvl="0" marL="0" rtl="0" algn="l">
              <a:spcBef>
                <a:spcPts val="0"/>
              </a:spcBef>
              <a:spcAft>
                <a:spcPts val="0"/>
              </a:spcAft>
              <a:buNone/>
            </a:pPr>
            <a:r>
              <a:rPr lang="en" sz="3800">
                <a:solidFill>
                  <a:schemeClr val="accent1"/>
                </a:solidFill>
              </a:rPr>
              <a:t>Scheduling in </a:t>
            </a:r>
            <a:endParaRPr sz="3800">
              <a:solidFill>
                <a:schemeClr val="accent1"/>
              </a:solidFill>
            </a:endParaRPr>
          </a:p>
          <a:p>
            <a:pPr indent="0" lvl="0" marL="0" rtl="0" algn="l">
              <a:spcBef>
                <a:spcPts val="0"/>
              </a:spcBef>
              <a:spcAft>
                <a:spcPts val="0"/>
              </a:spcAft>
              <a:buNone/>
            </a:pPr>
            <a:r>
              <a:rPr lang="en" sz="3800">
                <a:solidFill>
                  <a:schemeClr val="accent1"/>
                </a:solidFill>
              </a:rPr>
              <a:t>Dynamic-Core Architectures</a:t>
            </a:r>
            <a:endParaRPr sz="3800">
              <a:solidFill>
                <a:schemeClr val="accent1"/>
              </a:solidFill>
            </a:endParaRPr>
          </a:p>
          <a:p>
            <a:pPr indent="0" lvl="0" marL="0" rtl="0" algn="l">
              <a:spcBef>
                <a:spcPts val="0"/>
              </a:spcBef>
              <a:spcAft>
                <a:spcPts val="0"/>
              </a:spcAft>
              <a:buNone/>
            </a:pPr>
            <a:r>
              <a:t/>
            </a:r>
            <a:endParaRPr sz="3800">
              <a:solidFill>
                <a:schemeClr val="accent1"/>
              </a:solidFill>
            </a:endParaRPr>
          </a:p>
          <a:p>
            <a:pPr indent="0" lvl="0" marL="0" rtl="0" algn="l">
              <a:spcBef>
                <a:spcPts val="0"/>
              </a:spcBef>
              <a:spcAft>
                <a:spcPts val="0"/>
              </a:spcAft>
              <a:buNone/>
            </a:pPr>
            <a:r>
              <a:t/>
            </a:r>
            <a:endParaRPr sz="3800">
              <a:solidFill>
                <a:schemeClr val="accent1"/>
              </a:solidFill>
            </a:endParaRPr>
          </a:p>
          <a:p>
            <a:pPr indent="0" lvl="0" marL="0" rtl="0" algn="l">
              <a:spcBef>
                <a:spcPts val="0"/>
              </a:spcBef>
              <a:spcAft>
                <a:spcPts val="0"/>
              </a:spcAft>
              <a:buNone/>
            </a:pPr>
            <a:r>
              <a:t/>
            </a:r>
            <a:endParaRPr sz="3800">
              <a:solidFill>
                <a:schemeClr val="accent1"/>
              </a:solidFill>
            </a:endParaRPr>
          </a:p>
        </p:txBody>
      </p:sp>
      <p:sp>
        <p:nvSpPr>
          <p:cNvPr id="381" name="Google Shape;381;p22"/>
          <p:cNvSpPr txBox="1"/>
          <p:nvPr>
            <p:ph idx="1" type="subTitle"/>
          </p:nvPr>
        </p:nvSpPr>
        <p:spPr>
          <a:xfrm>
            <a:off x="1789975" y="3429000"/>
            <a:ext cx="4935600" cy="1333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Presented by:</a:t>
            </a:r>
            <a:r>
              <a:rPr lang="en" sz="1700"/>
              <a:t> </a:t>
            </a:r>
            <a:br>
              <a:rPr lang="en" sz="1700"/>
            </a:br>
            <a:r>
              <a:rPr lang="en" sz="1700"/>
              <a:t>Hatim Shakir (B200830CS), </a:t>
            </a:r>
            <a:br>
              <a:rPr lang="en" sz="1700"/>
            </a:br>
            <a:r>
              <a:rPr lang="en" sz="1700"/>
              <a:t>Arif Raza Mansuri (B200808CS), Anagha MV (B200726CS)</a:t>
            </a:r>
            <a:endParaRPr sz="1700">
              <a:solidFill>
                <a:schemeClr val="accent1"/>
              </a:solidFill>
            </a:endParaRPr>
          </a:p>
        </p:txBody>
      </p:sp>
      <p:pic>
        <p:nvPicPr>
          <p:cNvPr id="382" name="Google Shape;382;p22"/>
          <p:cNvPicPr preferRelativeResize="0"/>
          <p:nvPr/>
        </p:nvPicPr>
        <p:blipFill>
          <a:blip r:embed="rId3">
            <a:alphaModFix/>
          </a:blip>
          <a:stretch>
            <a:fillRect/>
          </a:stretch>
        </p:blipFill>
        <p:spPr>
          <a:xfrm>
            <a:off x="1851775" y="1502824"/>
            <a:ext cx="1397126" cy="1662599"/>
          </a:xfrm>
          <a:prstGeom prst="rect">
            <a:avLst/>
          </a:prstGeom>
          <a:noFill/>
          <a:ln>
            <a:noFill/>
          </a:ln>
        </p:spPr>
      </p:pic>
      <p:sp>
        <p:nvSpPr>
          <p:cNvPr id="383" name="Google Shape;383;p22"/>
          <p:cNvSpPr txBox="1"/>
          <p:nvPr>
            <p:ph idx="1" type="subTitle"/>
          </p:nvPr>
        </p:nvSpPr>
        <p:spPr>
          <a:xfrm>
            <a:off x="6240425" y="3352800"/>
            <a:ext cx="4935600" cy="1333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a:t>Guided &amp; Supervised by</a:t>
            </a:r>
            <a:r>
              <a:rPr b="1" lang="en"/>
              <a:t>: </a:t>
            </a:r>
            <a:br>
              <a:rPr b="1" lang="en"/>
            </a:br>
            <a:r>
              <a:rPr lang="en" sz="1700"/>
              <a:t>Nirmal Kumar Boran</a:t>
            </a:r>
            <a:br>
              <a:rPr lang="en" sz="1700"/>
            </a:br>
            <a:r>
              <a:rPr lang="en" sz="1700"/>
              <a:t>Department of Computer Science</a:t>
            </a:r>
            <a:br>
              <a:rPr lang="en" sz="1700"/>
            </a:br>
            <a:r>
              <a:rPr lang="en" sz="1700"/>
              <a:t>&amp; Engineering, NIT Calicut</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1"/>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sp>
        <p:nvSpPr>
          <p:cNvPr id="462" name="Google Shape;462;p31"/>
          <p:cNvSpPr txBox="1"/>
          <p:nvPr>
            <p:ph idx="2" type="body"/>
          </p:nvPr>
        </p:nvSpPr>
        <p:spPr>
          <a:xfrm>
            <a:off x="6679275" y="2102600"/>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Design Space Exploration (IV)</a:t>
            </a:r>
            <a:endParaRPr b="1">
              <a:solidFill>
                <a:schemeClr val="accent1"/>
              </a:solidFill>
            </a:endParaRPr>
          </a:p>
          <a:p>
            <a:pPr indent="0" lvl="0" marL="0" rtl="0" algn="l">
              <a:spcBef>
                <a:spcPts val="2100"/>
              </a:spcBef>
              <a:spcAft>
                <a:spcPts val="2100"/>
              </a:spcAft>
              <a:buNone/>
            </a:pPr>
            <a:r>
              <a:rPr lang="en"/>
              <a:t>The pruned design space has a much smaller design space — 120-inorder cores and 480 out-of-order cores — however, the number of combinations for 4 cores is still 129.6 BILLION!</a:t>
            </a:r>
            <a:endParaRPr/>
          </a:p>
        </p:txBody>
      </p:sp>
      <p:sp>
        <p:nvSpPr>
          <p:cNvPr id="463" name="Google Shape;463;p31"/>
          <p:cNvSpPr txBox="1"/>
          <p:nvPr>
            <p:ph idx="1" type="body"/>
          </p:nvPr>
        </p:nvSpPr>
        <p:spPr>
          <a:xfrm>
            <a:off x="1315075" y="2039925"/>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Design Space Exploration (III)</a:t>
            </a:r>
            <a:endParaRPr b="1">
              <a:solidFill>
                <a:schemeClr val="accent1"/>
              </a:solidFill>
            </a:endParaRPr>
          </a:p>
          <a:p>
            <a:pPr indent="0" lvl="0" marL="0" rtl="0" algn="l">
              <a:spcBef>
                <a:spcPts val="2100"/>
              </a:spcBef>
              <a:spcAft>
                <a:spcPts val="0"/>
              </a:spcAft>
              <a:buNone/>
            </a:pPr>
            <a:r>
              <a:rPr lang="en"/>
              <a:t>The solution to problem is pruning — the design is reduced based-off observations such as correlation between register file size and reorder buffer size, number of functional units and issue width etc..</a:t>
            </a:r>
            <a:endParaRPr/>
          </a:p>
          <a:p>
            <a:pPr indent="0" lvl="0" marL="0" rtl="0" algn="l">
              <a:spcBef>
                <a:spcPts val="2100"/>
              </a:spcBef>
              <a:spcAft>
                <a:spcPts val="21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2"/>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sp>
        <p:nvSpPr>
          <p:cNvPr id="469" name="Google Shape;469;p32"/>
          <p:cNvSpPr txBox="1"/>
          <p:nvPr>
            <p:ph idx="2" type="body"/>
          </p:nvPr>
        </p:nvSpPr>
        <p:spPr>
          <a:xfrm>
            <a:off x="6665476" y="2026400"/>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Design Space Exploration (VI)</a:t>
            </a:r>
            <a:endParaRPr b="1">
              <a:solidFill>
                <a:schemeClr val="accent1"/>
              </a:solidFill>
            </a:endParaRPr>
          </a:p>
          <a:p>
            <a:pPr indent="0" lvl="0" marL="0" rtl="0" algn="l">
              <a:spcBef>
                <a:spcPts val="2100"/>
              </a:spcBef>
              <a:spcAft>
                <a:spcPts val="0"/>
              </a:spcAft>
              <a:buNone/>
            </a:pPr>
            <a:r>
              <a:rPr lang="en"/>
              <a:t>While the design space exploration still involves finding the optimal 4-core configuration out of 129.6 billion different configurations, we can now find the best design with 600 simulations.</a:t>
            </a:r>
            <a:endParaRPr/>
          </a:p>
          <a:p>
            <a:pPr indent="0" lvl="0" marL="0" rtl="0" algn="l">
              <a:spcBef>
                <a:spcPts val="2100"/>
              </a:spcBef>
              <a:spcAft>
                <a:spcPts val="2100"/>
              </a:spcAft>
              <a:buNone/>
            </a:pPr>
            <a:r>
              <a:t/>
            </a:r>
            <a:endParaRPr/>
          </a:p>
        </p:txBody>
      </p:sp>
      <p:sp>
        <p:nvSpPr>
          <p:cNvPr id="470" name="Google Shape;470;p32"/>
          <p:cNvSpPr txBox="1"/>
          <p:nvPr>
            <p:ph idx="1" type="body"/>
          </p:nvPr>
        </p:nvSpPr>
        <p:spPr>
          <a:xfrm>
            <a:off x="1315075" y="1963725"/>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Design Space Exploration (V)</a:t>
            </a:r>
            <a:endParaRPr b="1">
              <a:solidFill>
                <a:schemeClr val="accent1"/>
              </a:solidFill>
            </a:endParaRPr>
          </a:p>
          <a:p>
            <a:pPr indent="0" lvl="0" marL="0" rtl="0" algn="l">
              <a:spcBef>
                <a:spcPts val="2100"/>
              </a:spcBef>
              <a:spcAft>
                <a:spcPts val="0"/>
              </a:spcAft>
              <a:buNone/>
            </a:pPr>
            <a:r>
              <a:rPr lang="en"/>
              <a:t>The solution — decoupling last-level caches to separate individual core performances. Thus, the combined performance is the arithmetic sum of performances and software simulations decrease significantly</a:t>
            </a:r>
            <a:endParaRPr/>
          </a:p>
          <a:p>
            <a:pPr indent="0" lvl="0" marL="0" rtl="0" algn="l">
              <a:spcBef>
                <a:spcPts val="2100"/>
              </a:spcBef>
              <a:spcAft>
                <a:spcPts val="21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3"/>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pic>
        <p:nvPicPr>
          <p:cNvPr id="476" name="Google Shape;476;p33"/>
          <p:cNvPicPr preferRelativeResize="0"/>
          <p:nvPr/>
        </p:nvPicPr>
        <p:blipFill>
          <a:blip r:embed="rId3">
            <a:alphaModFix/>
          </a:blip>
          <a:stretch>
            <a:fillRect/>
          </a:stretch>
        </p:blipFill>
        <p:spPr>
          <a:xfrm>
            <a:off x="1070625" y="2332775"/>
            <a:ext cx="4685675" cy="2985275"/>
          </a:xfrm>
          <a:prstGeom prst="rect">
            <a:avLst/>
          </a:prstGeom>
          <a:noFill/>
          <a:ln>
            <a:noFill/>
          </a:ln>
        </p:spPr>
      </p:pic>
      <p:pic>
        <p:nvPicPr>
          <p:cNvPr id="477" name="Google Shape;477;p33"/>
          <p:cNvPicPr preferRelativeResize="0"/>
          <p:nvPr/>
        </p:nvPicPr>
        <p:blipFill>
          <a:blip r:embed="rId4">
            <a:alphaModFix/>
          </a:blip>
          <a:stretch>
            <a:fillRect/>
          </a:stretch>
        </p:blipFill>
        <p:spPr>
          <a:xfrm>
            <a:off x="6453400" y="2593250"/>
            <a:ext cx="4685675" cy="246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4"/>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sp>
        <p:nvSpPr>
          <p:cNvPr id="483" name="Google Shape;483;p34"/>
          <p:cNvSpPr txBox="1"/>
          <p:nvPr>
            <p:ph idx="2" type="body"/>
          </p:nvPr>
        </p:nvSpPr>
        <p:spPr>
          <a:xfrm>
            <a:off x="6679275" y="1797800"/>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Compiler and Runtime Environments (II)</a:t>
            </a:r>
            <a:endParaRPr/>
          </a:p>
          <a:p>
            <a:pPr indent="0" lvl="0" marL="0" rtl="0" algn="l">
              <a:spcBef>
                <a:spcPts val="2100"/>
              </a:spcBef>
              <a:spcAft>
                <a:spcPts val="0"/>
              </a:spcAft>
              <a:buNone/>
            </a:pPr>
            <a:r>
              <a:rPr lang="en"/>
              <a:t>4. Generation of runtime transforms</a:t>
            </a:r>
            <a:endParaRPr/>
          </a:p>
          <a:p>
            <a:pPr indent="0" lvl="0" marL="0" rtl="0" algn="l">
              <a:spcBef>
                <a:spcPts val="2100"/>
              </a:spcBef>
              <a:spcAft>
                <a:spcPts val="0"/>
              </a:spcAft>
              <a:buNone/>
            </a:pPr>
            <a:r>
              <a:rPr lang="en"/>
              <a:t>5. Runtime Environment:</a:t>
            </a:r>
            <a:endParaRPr/>
          </a:p>
          <a:p>
            <a:pPr indent="0" lvl="0" marL="0" rtl="0" algn="l">
              <a:spcBef>
                <a:spcPts val="2100"/>
              </a:spcBef>
              <a:spcAft>
                <a:spcPts val="0"/>
              </a:spcAft>
              <a:buNone/>
            </a:pPr>
            <a:r>
              <a:rPr lang="en"/>
              <a:t>	a. Dynamic Binary Translator</a:t>
            </a:r>
            <a:endParaRPr/>
          </a:p>
          <a:p>
            <a:pPr indent="0" lvl="0" marL="0" rtl="0" algn="l">
              <a:spcBef>
                <a:spcPts val="2100"/>
              </a:spcBef>
              <a:spcAft>
                <a:spcPts val="2100"/>
              </a:spcAft>
              <a:buNone/>
            </a:pPr>
            <a:r>
              <a:rPr lang="en"/>
              <a:t>	b. Program State Transformer</a:t>
            </a:r>
            <a:endParaRPr/>
          </a:p>
        </p:txBody>
      </p:sp>
      <p:sp>
        <p:nvSpPr>
          <p:cNvPr id="484" name="Google Shape;484;p34"/>
          <p:cNvSpPr txBox="1"/>
          <p:nvPr>
            <p:ph idx="1" type="body"/>
          </p:nvPr>
        </p:nvSpPr>
        <p:spPr>
          <a:xfrm>
            <a:off x="1315075" y="1963725"/>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Compiler and Runtime Environments</a:t>
            </a:r>
            <a:r>
              <a:rPr lang="en"/>
              <a:t> (I)</a:t>
            </a:r>
            <a:endParaRPr/>
          </a:p>
          <a:p>
            <a:pPr indent="0" lvl="0" marL="0" rtl="0" algn="l">
              <a:spcBef>
                <a:spcPts val="2100"/>
              </a:spcBef>
              <a:spcAft>
                <a:spcPts val="0"/>
              </a:spcAft>
              <a:buNone/>
            </a:pPr>
            <a:r>
              <a:rPr lang="en"/>
              <a:t>1. Unified Address Space</a:t>
            </a:r>
            <a:endParaRPr/>
          </a:p>
          <a:p>
            <a:pPr indent="0" lvl="0" marL="0" rtl="0" algn="l">
              <a:spcBef>
                <a:spcPts val="2100"/>
              </a:spcBef>
              <a:spcAft>
                <a:spcPts val="0"/>
              </a:spcAft>
              <a:buNone/>
            </a:pPr>
            <a:r>
              <a:rPr lang="en"/>
              <a:t>2. Common Intermediate Representation</a:t>
            </a:r>
            <a:endParaRPr/>
          </a:p>
          <a:p>
            <a:pPr indent="0" lvl="0" marL="0" rtl="0" algn="l">
              <a:spcBef>
                <a:spcPts val="2100"/>
              </a:spcBef>
              <a:spcAft>
                <a:spcPts val="0"/>
              </a:spcAft>
              <a:buNone/>
            </a:pPr>
            <a:r>
              <a:rPr lang="en"/>
              <a:t>3. Stack Frame Organization (taken from DeVuyst et. al)</a:t>
            </a:r>
            <a:endParaRPr/>
          </a:p>
          <a:p>
            <a:pPr indent="0" lvl="0" marL="0" rtl="0" algn="l">
              <a:spcBef>
                <a:spcPts val="2100"/>
              </a:spcBef>
              <a:spcAft>
                <a:spcPts val="21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5"/>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a:t>
            </a:r>
            <a:endParaRPr sz="6000">
              <a:solidFill>
                <a:schemeClr val="accent2"/>
              </a:solidFill>
            </a:endParaRPr>
          </a:p>
        </p:txBody>
      </p:sp>
      <p:pic>
        <p:nvPicPr>
          <p:cNvPr id="490" name="Google Shape;490;p35"/>
          <p:cNvPicPr preferRelativeResize="0"/>
          <p:nvPr/>
        </p:nvPicPr>
        <p:blipFill>
          <a:blip r:embed="rId3">
            <a:alphaModFix/>
          </a:blip>
          <a:stretch>
            <a:fillRect/>
          </a:stretch>
        </p:blipFill>
        <p:spPr>
          <a:xfrm>
            <a:off x="967638" y="2268925"/>
            <a:ext cx="10256725" cy="354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6"/>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pic>
        <p:nvPicPr>
          <p:cNvPr id="496" name="Google Shape;496;p36"/>
          <p:cNvPicPr preferRelativeResize="0"/>
          <p:nvPr/>
        </p:nvPicPr>
        <p:blipFill>
          <a:blip r:embed="rId3">
            <a:alphaModFix/>
          </a:blip>
          <a:stretch>
            <a:fillRect/>
          </a:stretch>
        </p:blipFill>
        <p:spPr>
          <a:xfrm>
            <a:off x="774112" y="2370887"/>
            <a:ext cx="10643773" cy="318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7"/>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pic>
        <p:nvPicPr>
          <p:cNvPr id="502" name="Google Shape;502;p37"/>
          <p:cNvPicPr preferRelativeResize="0"/>
          <p:nvPr/>
        </p:nvPicPr>
        <p:blipFill>
          <a:blip r:embed="rId3">
            <a:alphaModFix/>
          </a:blip>
          <a:stretch>
            <a:fillRect/>
          </a:stretch>
        </p:blipFill>
        <p:spPr>
          <a:xfrm>
            <a:off x="912950" y="2259225"/>
            <a:ext cx="10366099" cy="313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8"/>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pic>
        <p:nvPicPr>
          <p:cNvPr id="508" name="Google Shape;508;p38"/>
          <p:cNvPicPr preferRelativeResize="0"/>
          <p:nvPr/>
        </p:nvPicPr>
        <p:blipFill>
          <a:blip r:embed="rId3">
            <a:alphaModFix/>
          </a:blip>
          <a:stretch>
            <a:fillRect/>
          </a:stretch>
        </p:blipFill>
        <p:spPr>
          <a:xfrm>
            <a:off x="1022800" y="2496827"/>
            <a:ext cx="10146398" cy="302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sp>
        <p:nvSpPr>
          <p:cNvPr id="514" name="Google Shape;514;p39"/>
          <p:cNvSpPr txBox="1"/>
          <p:nvPr/>
        </p:nvSpPr>
        <p:spPr>
          <a:xfrm>
            <a:off x="1920800" y="2387225"/>
            <a:ext cx="7812900" cy="354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Mono"/>
                <a:ea typeface="Roboto Mono"/>
                <a:cs typeface="Roboto Mono"/>
                <a:sym typeface="Roboto Mono"/>
              </a:rPr>
              <a:t>1. Additional speedup of 11.2% due to migration alone on a heterogeneous-ISA CMP, in contrast to the 4.6% speedup due to migration on a single-ISA heterogeneous CMP</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0"/>
              </a:spcAft>
              <a:buNone/>
            </a:pPr>
            <a:r>
              <a:rPr lang="en" sz="1800">
                <a:solidFill>
                  <a:schemeClr val="dk1"/>
                </a:solidFill>
                <a:latin typeface="Roboto Mono"/>
                <a:ea typeface="Roboto Mono"/>
                <a:cs typeface="Roboto Mono"/>
                <a:sym typeface="Roboto Mono"/>
              </a:rPr>
              <a:t>2. Heterogeneous-ISA CMPs achieve an average energy savings of 21.5% and an average reduction of 27.8% in the EDP over single-ISA heterogeneous CMPs, with absolutely no loss in performance</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sz="1800">
              <a:solidFill>
                <a:schemeClr val="dk1"/>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0"/>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sp>
        <p:nvSpPr>
          <p:cNvPr id="520" name="Google Shape;520;p40"/>
          <p:cNvSpPr txBox="1"/>
          <p:nvPr/>
        </p:nvSpPr>
        <p:spPr>
          <a:xfrm>
            <a:off x="1920800" y="2387225"/>
            <a:ext cx="78129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Mono"/>
                <a:ea typeface="Roboto Mono"/>
                <a:cs typeface="Roboto Mono"/>
                <a:sym typeface="Roboto Mono"/>
              </a:rPr>
              <a:t>3. We find that heterogeneous-ISA CMPs can provide 15.8% better throughput on multi-programmed workloads than the best single-ISA heterogeneous CMPs.</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rPr lang="en" sz="1800">
                <a:solidFill>
                  <a:schemeClr val="dk1"/>
                </a:solidFill>
                <a:latin typeface="Roboto Mono"/>
                <a:ea typeface="Roboto Mono"/>
                <a:cs typeface="Roboto Mono"/>
                <a:sym typeface="Roboto Mono"/>
              </a:rPr>
              <a:t>4. In a highly peak power constrained environment,the heterogeneous-ISA CMP still manages to achieve a speedup of 16.9% over a single-ISA heterogeneous CMP.</a:t>
            </a:r>
            <a:endParaRPr sz="1800">
              <a:solidFill>
                <a:schemeClr val="dk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3"/>
          <p:cNvSpPr txBox="1"/>
          <p:nvPr>
            <p:ph idx="5" type="title"/>
          </p:nvPr>
        </p:nvSpPr>
        <p:spPr>
          <a:xfrm>
            <a:off x="9503275" y="41802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2"/>
                </a:solidFill>
              </a:rPr>
              <a:t>06</a:t>
            </a:r>
            <a:endParaRPr>
              <a:solidFill>
                <a:schemeClr val="accent2"/>
              </a:solidFill>
            </a:endParaRPr>
          </a:p>
        </p:txBody>
      </p:sp>
      <p:sp>
        <p:nvSpPr>
          <p:cNvPr id="389" name="Google Shape;389;p23"/>
          <p:cNvSpPr txBox="1"/>
          <p:nvPr>
            <p:ph type="title"/>
          </p:nvPr>
        </p:nvSpPr>
        <p:spPr>
          <a:xfrm>
            <a:off x="490775" y="523275"/>
            <a:ext cx="11210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TABLE OF </a:t>
            </a:r>
            <a:r>
              <a:rPr lang="en" sz="6000">
                <a:solidFill>
                  <a:schemeClr val="accent2"/>
                </a:solidFill>
              </a:rPr>
              <a:t>CONTENTS.</a:t>
            </a:r>
            <a:endParaRPr sz="6000">
              <a:solidFill>
                <a:schemeClr val="accent2"/>
              </a:solidFill>
            </a:endParaRPr>
          </a:p>
        </p:txBody>
      </p:sp>
      <p:sp>
        <p:nvSpPr>
          <p:cNvPr id="390" name="Google Shape;390;p23"/>
          <p:cNvSpPr txBox="1"/>
          <p:nvPr>
            <p:ph idx="1" type="body"/>
          </p:nvPr>
        </p:nvSpPr>
        <p:spPr>
          <a:xfrm>
            <a:off x="575950" y="2437574"/>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Introduction</a:t>
            </a:r>
            <a:endParaRPr/>
          </a:p>
        </p:txBody>
      </p:sp>
      <p:sp>
        <p:nvSpPr>
          <p:cNvPr id="391" name="Google Shape;391;p23"/>
          <p:cNvSpPr txBox="1"/>
          <p:nvPr>
            <p:ph idx="3" type="body"/>
          </p:nvPr>
        </p:nvSpPr>
        <p:spPr>
          <a:xfrm>
            <a:off x="575950" y="4783425"/>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Research Gap</a:t>
            </a:r>
            <a:endParaRPr/>
          </a:p>
        </p:txBody>
      </p:sp>
      <p:sp>
        <p:nvSpPr>
          <p:cNvPr id="392" name="Google Shape;392;p23"/>
          <p:cNvSpPr txBox="1"/>
          <p:nvPr>
            <p:ph idx="2" type="body"/>
          </p:nvPr>
        </p:nvSpPr>
        <p:spPr>
          <a:xfrm>
            <a:off x="4418613" y="2361374"/>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solidFill>
                  <a:schemeClr val="accent3"/>
                </a:solidFill>
              </a:rPr>
              <a:t>Motivation</a:t>
            </a:r>
            <a:endParaRPr/>
          </a:p>
        </p:txBody>
      </p:sp>
      <p:sp>
        <p:nvSpPr>
          <p:cNvPr id="393" name="Google Shape;393;p23"/>
          <p:cNvSpPr txBox="1"/>
          <p:nvPr>
            <p:ph idx="4" type="body"/>
          </p:nvPr>
        </p:nvSpPr>
        <p:spPr>
          <a:xfrm>
            <a:off x="4418613" y="4783425"/>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Our Proposal</a:t>
            </a:r>
            <a:endParaRPr/>
          </a:p>
        </p:txBody>
      </p:sp>
      <p:sp>
        <p:nvSpPr>
          <p:cNvPr id="394" name="Google Shape;394;p23"/>
          <p:cNvSpPr txBox="1"/>
          <p:nvPr>
            <p:ph idx="5" type="title"/>
          </p:nvPr>
        </p:nvSpPr>
        <p:spPr>
          <a:xfrm>
            <a:off x="1807075" y="18180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1"/>
                </a:solidFill>
              </a:rPr>
              <a:t>01</a:t>
            </a:r>
            <a:endParaRPr>
              <a:solidFill>
                <a:schemeClr val="accent1"/>
              </a:solidFill>
            </a:endParaRPr>
          </a:p>
        </p:txBody>
      </p:sp>
      <p:sp>
        <p:nvSpPr>
          <p:cNvPr id="395" name="Google Shape;395;p23"/>
          <p:cNvSpPr txBox="1"/>
          <p:nvPr>
            <p:ph idx="9" type="body"/>
          </p:nvPr>
        </p:nvSpPr>
        <p:spPr>
          <a:xfrm>
            <a:off x="8299375" y="2437574"/>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Literature Survey</a:t>
            </a:r>
            <a:endParaRPr/>
          </a:p>
        </p:txBody>
      </p:sp>
      <p:sp>
        <p:nvSpPr>
          <p:cNvPr id="396" name="Google Shape;396;p23"/>
          <p:cNvSpPr txBox="1"/>
          <p:nvPr>
            <p:ph idx="13" type="body"/>
          </p:nvPr>
        </p:nvSpPr>
        <p:spPr>
          <a:xfrm>
            <a:off x="8299375" y="4783425"/>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t/>
            </a:r>
            <a:endParaRPr>
              <a:solidFill>
                <a:schemeClr val="accent2"/>
              </a:solidFill>
            </a:endParaRPr>
          </a:p>
        </p:txBody>
      </p:sp>
      <p:sp>
        <p:nvSpPr>
          <p:cNvPr id="397" name="Google Shape;397;p23"/>
          <p:cNvSpPr txBox="1"/>
          <p:nvPr>
            <p:ph idx="5" type="title"/>
          </p:nvPr>
        </p:nvSpPr>
        <p:spPr>
          <a:xfrm>
            <a:off x="5693275" y="18180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02</a:t>
            </a:r>
            <a:endParaRPr/>
          </a:p>
        </p:txBody>
      </p:sp>
      <p:sp>
        <p:nvSpPr>
          <p:cNvPr id="398" name="Google Shape;398;p23"/>
          <p:cNvSpPr txBox="1"/>
          <p:nvPr>
            <p:ph idx="5" type="title"/>
          </p:nvPr>
        </p:nvSpPr>
        <p:spPr>
          <a:xfrm>
            <a:off x="9503275" y="18180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2"/>
                </a:solidFill>
              </a:rPr>
              <a:t>03</a:t>
            </a:r>
            <a:endParaRPr>
              <a:solidFill>
                <a:schemeClr val="accent2"/>
              </a:solidFill>
            </a:endParaRPr>
          </a:p>
        </p:txBody>
      </p:sp>
      <p:sp>
        <p:nvSpPr>
          <p:cNvPr id="399" name="Google Shape;399;p23"/>
          <p:cNvSpPr txBox="1"/>
          <p:nvPr>
            <p:ph idx="5" type="title"/>
          </p:nvPr>
        </p:nvSpPr>
        <p:spPr>
          <a:xfrm>
            <a:off x="1807075" y="41802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1"/>
                </a:solidFill>
              </a:rPr>
              <a:t>04</a:t>
            </a:r>
            <a:endParaRPr>
              <a:solidFill>
                <a:schemeClr val="accent1"/>
              </a:solidFill>
            </a:endParaRPr>
          </a:p>
        </p:txBody>
      </p:sp>
      <p:sp>
        <p:nvSpPr>
          <p:cNvPr id="400" name="Google Shape;400;p23"/>
          <p:cNvSpPr txBox="1"/>
          <p:nvPr>
            <p:ph idx="5" type="title"/>
          </p:nvPr>
        </p:nvSpPr>
        <p:spPr>
          <a:xfrm>
            <a:off x="5693275" y="41802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1"/>
          <p:cNvSpPr txBox="1"/>
          <p:nvPr>
            <p:ph idx="1" type="body"/>
          </p:nvPr>
        </p:nvSpPr>
        <p:spPr>
          <a:xfrm>
            <a:off x="1396450" y="4052850"/>
            <a:ext cx="9534900" cy="12927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700">
                <a:solidFill>
                  <a:schemeClr val="dk1"/>
                </a:solidFill>
              </a:rPr>
              <a:t>DeVuyst, M., Venkat, A. and Tullsen, D.M., 2012, March. Execution migration in a heterogeneous-ISA chip multiprocessor. In Proceedings of the seventeenth international conference on Architectural Support for Programming Languages and Operating Systems (pp. 261-272).</a:t>
            </a:r>
            <a:endParaRPr sz="1700">
              <a:solidFill>
                <a:schemeClr val="accent3"/>
              </a:solidFill>
            </a:endParaRPr>
          </a:p>
        </p:txBody>
      </p:sp>
      <p:sp>
        <p:nvSpPr>
          <p:cNvPr id="526" name="Google Shape;526;p41"/>
          <p:cNvSpPr txBox="1"/>
          <p:nvPr>
            <p:ph type="title"/>
          </p:nvPr>
        </p:nvSpPr>
        <p:spPr>
          <a:xfrm>
            <a:off x="3659300" y="2041675"/>
            <a:ext cx="67308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Execution Migration</a:t>
            </a:r>
            <a:endParaRPr sz="6800">
              <a:solidFill>
                <a:schemeClr val="accent3"/>
              </a:solidFill>
            </a:endParaRPr>
          </a:p>
        </p:txBody>
      </p:sp>
      <p:sp>
        <p:nvSpPr>
          <p:cNvPr id="527" name="Google Shape;527;p41"/>
          <p:cNvSpPr/>
          <p:nvPr/>
        </p:nvSpPr>
        <p:spPr>
          <a:xfrm>
            <a:off x="1663550" y="2130577"/>
            <a:ext cx="1858156" cy="1486099"/>
          </a:xfrm>
          <a:prstGeom prst="rect">
            <a:avLst/>
          </a:prstGeom>
        </p:spPr>
        <p:txBody>
          <a:bodyPr>
            <a:prstTxWarp prst="textPlain"/>
          </a:bodyPr>
          <a:lstStyle/>
          <a:p>
            <a:pPr lvl="0" algn="ctr"/>
            <a:r>
              <a:rPr b="1" i="0">
                <a:ln>
                  <a:noFill/>
                </a:ln>
                <a:solidFill>
                  <a:schemeClr val="accent3"/>
                </a:solidFill>
                <a:latin typeface="Roboto Mono"/>
              </a:rPr>
              <a:t>02</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2"/>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a:t>
            </a:r>
            <a:endParaRPr sz="6000">
              <a:solidFill>
                <a:schemeClr val="accent3"/>
              </a:solidFill>
            </a:endParaRPr>
          </a:p>
        </p:txBody>
      </p:sp>
      <p:sp>
        <p:nvSpPr>
          <p:cNvPr id="533" name="Google Shape;533;p42"/>
          <p:cNvSpPr txBox="1"/>
          <p:nvPr>
            <p:ph idx="1" type="subTitle"/>
          </p:nvPr>
        </p:nvSpPr>
        <p:spPr>
          <a:xfrm>
            <a:off x="1531600" y="3070050"/>
            <a:ext cx="8504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300"/>
              <a:t> Faster Migration! Less Transformation! </a:t>
            </a:r>
            <a:endParaRPr b="0" sz="2300">
              <a:solidFill>
                <a:schemeClr val="accent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3"/>
          <p:cNvSpPr txBox="1"/>
          <p:nvPr>
            <p:ph type="title"/>
          </p:nvPr>
        </p:nvSpPr>
        <p:spPr>
          <a:xfrm>
            <a:off x="896200" y="-399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 (cont.)</a:t>
            </a:r>
            <a:endParaRPr sz="6000">
              <a:solidFill>
                <a:schemeClr val="accent3"/>
              </a:solidFill>
            </a:endParaRPr>
          </a:p>
        </p:txBody>
      </p:sp>
      <p:sp>
        <p:nvSpPr>
          <p:cNvPr id="539" name="Google Shape;539;p43"/>
          <p:cNvSpPr txBox="1"/>
          <p:nvPr>
            <p:ph idx="2" type="body"/>
          </p:nvPr>
        </p:nvSpPr>
        <p:spPr>
          <a:xfrm>
            <a:off x="830675" y="1593875"/>
            <a:ext cx="9824700" cy="36966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AutoNum type="arabicPeriod"/>
            </a:pPr>
            <a:r>
              <a:rPr lang="en" sz="2200"/>
              <a:t>R</a:t>
            </a:r>
            <a:r>
              <a:rPr lang="en" sz="2200"/>
              <a:t>esearch shows the evidence for higher performance and energy efficiency in Heterogeneous ISA CMP.</a:t>
            </a:r>
            <a:endParaRPr sz="2200"/>
          </a:p>
          <a:p>
            <a:pPr indent="0" lvl="0" marL="0" rtl="0" algn="l">
              <a:spcBef>
                <a:spcPts val="2100"/>
              </a:spcBef>
              <a:spcAft>
                <a:spcPts val="0"/>
              </a:spcAft>
              <a:buNone/>
            </a:pPr>
            <a:r>
              <a:rPr lang="en" sz="2200"/>
              <a:t>2. This requires efficient migration across ISAs.</a:t>
            </a:r>
            <a:endParaRPr sz="2200"/>
          </a:p>
          <a:p>
            <a:pPr indent="0" lvl="0" marL="0" rtl="0" algn="l">
              <a:spcBef>
                <a:spcPts val="2100"/>
              </a:spcBef>
              <a:spcAft>
                <a:spcPts val="0"/>
              </a:spcAft>
              <a:buNone/>
            </a:pPr>
            <a:r>
              <a:rPr lang="en" sz="2200"/>
              <a:t>3. It is achieved by as little transformation of program state as possible.</a:t>
            </a:r>
            <a:endParaRPr sz="2200"/>
          </a:p>
          <a:p>
            <a:pPr indent="0" lvl="0" marL="0" rtl="0" algn="l">
              <a:spcBef>
                <a:spcPts val="2100"/>
              </a:spcBef>
              <a:spcAft>
                <a:spcPts val="2100"/>
              </a:spcAft>
              <a:buNone/>
            </a:pPr>
            <a:r>
              <a:rPr lang="en" sz="2200"/>
              <a:t>4. Thus, is achieved by making program state consistent at several points throughout execution.</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4"/>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a:t>
            </a:r>
            <a:endParaRPr sz="6000">
              <a:solidFill>
                <a:schemeClr val="accent1"/>
              </a:solidFill>
            </a:endParaRPr>
          </a:p>
        </p:txBody>
      </p:sp>
      <p:sp>
        <p:nvSpPr>
          <p:cNvPr id="545" name="Google Shape;545;p44"/>
          <p:cNvSpPr txBox="1"/>
          <p:nvPr>
            <p:ph idx="2" type="body"/>
          </p:nvPr>
        </p:nvSpPr>
        <p:spPr>
          <a:xfrm>
            <a:off x="6679275" y="1874000"/>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2. Memory Image Consistency:</a:t>
            </a:r>
            <a:endParaRPr/>
          </a:p>
          <a:p>
            <a:pPr indent="0" lvl="0" marL="0" rtl="0" algn="l">
              <a:spcBef>
                <a:spcPts val="2100"/>
              </a:spcBef>
              <a:spcAft>
                <a:spcPts val="0"/>
              </a:spcAft>
              <a:buNone/>
            </a:pPr>
            <a:r>
              <a:rPr lang="en"/>
              <a:t>	a. Global data consistency</a:t>
            </a:r>
            <a:endParaRPr/>
          </a:p>
          <a:p>
            <a:pPr indent="0" lvl="0" marL="0" rtl="0" algn="l">
              <a:spcBef>
                <a:spcPts val="2100"/>
              </a:spcBef>
              <a:spcAft>
                <a:spcPts val="0"/>
              </a:spcAft>
              <a:buNone/>
            </a:pPr>
            <a:r>
              <a:rPr lang="en"/>
              <a:t>	b. Code section consistency</a:t>
            </a:r>
            <a:endParaRPr/>
          </a:p>
          <a:p>
            <a:pPr indent="0" lvl="0" marL="0" rtl="0" algn="l">
              <a:spcBef>
                <a:spcPts val="2100"/>
              </a:spcBef>
              <a:spcAft>
                <a:spcPts val="2100"/>
              </a:spcAft>
              <a:buNone/>
            </a:pPr>
            <a:r>
              <a:rPr lang="en"/>
              <a:t>	c. Heap Consistency</a:t>
            </a:r>
            <a:endParaRPr/>
          </a:p>
        </p:txBody>
      </p:sp>
      <p:sp>
        <p:nvSpPr>
          <p:cNvPr id="546" name="Google Shape;546;p44"/>
          <p:cNvSpPr txBox="1"/>
          <p:nvPr>
            <p:ph idx="1" type="body"/>
          </p:nvPr>
        </p:nvSpPr>
        <p:spPr>
          <a:xfrm>
            <a:off x="1315075" y="2268525"/>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1. </a:t>
            </a:r>
            <a:r>
              <a:rPr lang="en"/>
              <a:t>Assumptions:</a:t>
            </a:r>
            <a:endParaRPr/>
          </a:p>
          <a:p>
            <a:pPr indent="0" lvl="0" marL="0" rtl="0" algn="l">
              <a:spcBef>
                <a:spcPts val="2100"/>
              </a:spcBef>
              <a:spcAft>
                <a:spcPts val="0"/>
              </a:spcAft>
              <a:buNone/>
            </a:pPr>
            <a:r>
              <a:rPr lang="en"/>
              <a:t>	a. Same endianness for all ISAs</a:t>
            </a:r>
            <a:endParaRPr/>
          </a:p>
          <a:p>
            <a:pPr indent="0" lvl="0" marL="0" rtl="0" algn="l">
              <a:spcBef>
                <a:spcPts val="2100"/>
              </a:spcBef>
              <a:spcAft>
                <a:spcPts val="2100"/>
              </a:spcAft>
              <a:buNone/>
            </a:pPr>
            <a:r>
              <a:rPr lang="en"/>
              <a:t>	b. Same fundamental datasize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5"/>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sp>
        <p:nvSpPr>
          <p:cNvPr id="552" name="Google Shape;552;p45"/>
          <p:cNvSpPr txBox="1"/>
          <p:nvPr>
            <p:ph idx="2" type="body"/>
          </p:nvPr>
        </p:nvSpPr>
        <p:spPr>
          <a:xfrm>
            <a:off x="6679275" y="2788400"/>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3. Stack Transformer</a:t>
            </a:r>
            <a:endParaRPr/>
          </a:p>
          <a:p>
            <a:pPr indent="457200" lvl="0" marL="0" rtl="0" algn="l">
              <a:spcBef>
                <a:spcPts val="2100"/>
              </a:spcBef>
              <a:spcAft>
                <a:spcPts val="2100"/>
              </a:spcAft>
              <a:buNone/>
            </a:pPr>
            <a:r>
              <a:rPr lang="en"/>
              <a:t>a. </a:t>
            </a:r>
            <a:r>
              <a:rPr lang="en"/>
              <a:t>The paper proposes a two-pass mechanism for stack transformation</a:t>
            </a:r>
            <a:endParaRPr/>
          </a:p>
        </p:txBody>
      </p:sp>
      <p:sp>
        <p:nvSpPr>
          <p:cNvPr id="553" name="Google Shape;553;p45"/>
          <p:cNvSpPr txBox="1"/>
          <p:nvPr>
            <p:ph idx="1" type="body"/>
          </p:nvPr>
        </p:nvSpPr>
        <p:spPr>
          <a:xfrm>
            <a:off x="1315075" y="2116125"/>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2. Memory Image Consistency (cont.)</a:t>
            </a:r>
            <a:endParaRPr/>
          </a:p>
          <a:p>
            <a:pPr indent="0" lvl="0" marL="0" rtl="0" algn="l">
              <a:spcBef>
                <a:spcPts val="2100"/>
              </a:spcBef>
              <a:spcAft>
                <a:spcPts val="0"/>
              </a:spcAft>
              <a:buNone/>
            </a:pPr>
            <a:r>
              <a:rPr lang="en"/>
              <a:t>	</a:t>
            </a:r>
            <a:r>
              <a:rPr lang="en"/>
              <a:t>d</a:t>
            </a:r>
            <a:r>
              <a:rPr lang="en"/>
              <a:t>. Stack Consistency:</a:t>
            </a:r>
            <a:endParaRPr/>
          </a:p>
          <a:p>
            <a:pPr indent="0" lvl="0" marL="0" rtl="0" algn="l">
              <a:spcBef>
                <a:spcPts val="2100"/>
              </a:spcBef>
              <a:spcAft>
                <a:spcPts val="0"/>
              </a:spcAft>
              <a:buNone/>
            </a:pPr>
            <a:r>
              <a:rPr lang="en"/>
              <a:t>		</a:t>
            </a:r>
            <a:r>
              <a:rPr lang="en"/>
              <a:t>i. Function Arguments</a:t>
            </a:r>
            <a:endParaRPr/>
          </a:p>
          <a:p>
            <a:pPr indent="0" lvl="0" marL="0" rtl="0" algn="l">
              <a:spcBef>
                <a:spcPts val="2100"/>
              </a:spcBef>
              <a:spcAft>
                <a:spcPts val="0"/>
              </a:spcAft>
              <a:buNone/>
            </a:pPr>
            <a:r>
              <a:rPr lang="en"/>
              <a:t>		ii. Caller vs Callee register spills</a:t>
            </a:r>
            <a:endParaRPr/>
          </a:p>
          <a:p>
            <a:pPr indent="0" lvl="0" marL="0" rtl="0" algn="l">
              <a:spcBef>
                <a:spcPts val="2100"/>
              </a:spcBef>
              <a:spcAft>
                <a:spcPts val="2100"/>
              </a:spcAft>
              <a:buNone/>
            </a:pPr>
            <a:r>
              <a:rPr lang="en"/>
              <a:t>		iii. Local Variables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6"/>
          <p:cNvSpPr txBox="1"/>
          <p:nvPr>
            <p:ph type="title"/>
          </p:nvPr>
        </p:nvSpPr>
        <p:spPr>
          <a:xfrm>
            <a:off x="896200" y="-399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 (cont.)</a:t>
            </a:r>
            <a:endParaRPr sz="6000">
              <a:solidFill>
                <a:schemeClr val="accent3"/>
              </a:solidFill>
            </a:endParaRPr>
          </a:p>
        </p:txBody>
      </p:sp>
      <p:sp>
        <p:nvSpPr>
          <p:cNvPr id="559" name="Google Shape;559;p46"/>
          <p:cNvSpPr txBox="1"/>
          <p:nvPr>
            <p:ph idx="2" type="body"/>
          </p:nvPr>
        </p:nvSpPr>
        <p:spPr>
          <a:xfrm>
            <a:off x="830675" y="1593875"/>
            <a:ext cx="9824700" cy="3696600"/>
          </a:xfrm>
          <a:prstGeom prst="rect">
            <a:avLst/>
          </a:prstGeom>
        </p:spPr>
        <p:txBody>
          <a:bodyPr anchorCtr="0" anchor="t" bIns="121900" lIns="121900" spcFirstLastPara="1" rIns="121900" wrap="square" tIns="121900">
            <a:noAutofit/>
          </a:bodyPr>
          <a:lstStyle/>
          <a:p>
            <a:pPr indent="-368300" lvl="0" marL="457200" rtl="0" algn="l">
              <a:spcBef>
                <a:spcPts val="0"/>
              </a:spcBef>
              <a:spcAft>
                <a:spcPts val="0"/>
              </a:spcAft>
              <a:buSzPts val="2200"/>
              <a:buAutoNum type="arabicPeriod"/>
            </a:pPr>
            <a:r>
              <a:rPr lang="en" sz="2200"/>
              <a:t>Research shows the evidence for higher performance and energy efficiency in Heterogeneous ISA CMP.</a:t>
            </a:r>
            <a:endParaRPr sz="2200"/>
          </a:p>
          <a:p>
            <a:pPr indent="0" lvl="0" marL="0" rtl="0" algn="l">
              <a:spcBef>
                <a:spcPts val="2100"/>
              </a:spcBef>
              <a:spcAft>
                <a:spcPts val="0"/>
              </a:spcAft>
              <a:buNone/>
            </a:pPr>
            <a:r>
              <a:rPr lang="en" sz="2200"/>
              <a:t>2. This requires efficient migration across ISAs.</a:t>
            </a:r>
            <a:endParaRPr sz="2200"/>
          </a:p>
          <a:p>
            <a:pPr indent="0" lvl="0" marL="0" rtl="0" algn="l">
              <a:spcBef>
                <a:spcPts val="2100"/>
              </a:spcBef>
              <a:spcAft>
                <a:spcPts val="0"/>
              </a:spcAft>
              <a:buNone/>
            </a:pPr>
            <a:r>
              <a:rPr lang="en" sz="2200"/>
              <a:t>3. It is achieved by as little transformation of program state as possible.</a:t>
            </a:r>
            <a:endParaRPr sz="2200"/>
          </a:p>
          <a:p>
            <a:pPr indent="0" lvl="0" marL="0" rtl="0" algn="l">
              <a:spcBef>
                <a:spcPts val="2100"/>
              </a:spcBef>
              <a:spcAft>
                <a:spcPts val="2100"/>
              </a:spcAft>
              <a:buNone/>
            </a:pPr>
            <a:r>
              <a:rPr lang="en" sz="2200"/>
              <a:t>4. Thus, is achieved by making program state consistent at several points throughout execution.</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7"/>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sp>
        <p:nvSpPr>
          <p:cNvPr id="565" name="Google Shape;565;p47"/>
          <p:cNvSpPr txBox="1"/>
          <p:nvPr>
            <p:ph idx="2" type="body"/>
          </p:nvPr>
        </p:nvSpPr>
        <p:spPr>
          <a:xfrm>
            <a:off x="6679275" y="1826625"/>
            <a:ext cx="4154400" cy="422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3. Stack Transformer (cont.)</a:t>
            </a:r>
            <a:endParaRPr/>
          </a:p>
          <a:p>
            <a:pPr indent="0" lvl="0" marL="0" rtl="0" algn="l">
              <a:spcBef>
                <a:spcPts val="2100"/>
              </a:spcBef>
              <a:spcAft>
                <a:spcPts val="0"/>
              </a:spcAft>
              <a:buNone/>
            </a:pPr>
            <a:r>
              <a:rPr lang="en"/>
              <a:t>	</a:t>
            </a:r>
            <a:r>
              <a:rPr lang="en"/>
              <a:t>c</a:t>
            </a:r>
            <a:r>
              <a:rPr lang="en"/>
              <a:t>. The second pass uses the information collected in first pass to update the register state at each call site</a:t>
            </a:r>
            <a:endParaRPr/>
          </a:p>
          <a:p>
            <a:pPr indent="0" lvl="0" marL="0" rtl="0" algn="l">
              <a:spcBef>
                <a:spcPts val="2100"/>
              </a:spcBef>
              <a:spcAft>
                <a:spcPts val="2100"/>
              </a:spcAft>
              <a:buNone/>
            </a:pPr>
            <a:r>
              <a:rPr lang="en"/>
              <a:t>d</a:t>
            </a:r>
            <a:r>
              <a:rPr lang="en"/>
              <a:t>. and this information is used to build the stack frames in migrated core.</a:t>
            </a:r>
            <a:endParaRPr/>
          </a:p>
        </p:txBody>
      </p:sp>
      <p:sp>
        <p:nvSpPr>
          <p:cNvPr id="566" name="Google Shape;566;p47"/>
          <p:cNvSpPr txBox="1"/>
          <p:nvPr>
            <p:ph idx="1" type="body"/>
          </p:nvPr>
        </p:nvSpPr>
        <p:spPr>
          <a:xfrm>
            <a:off x="994425" y="1582725"/>
            <a:ext cx="4817700" cy="4466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3. Stack Transformer (cont.)</a:t>
            </a:r>
            <a:endParaRPr/>
          </a:p>
          <a:p>
            <a:pPr indent="-342900" lvl="0" marL="457200" rtl="0" algn="l">
              <a:spcBef>
                <a:spcPts val="2100"/>
              </a:spcBef>
              <a:spcAft>
                <a:spcPts val="0"/>
              </a:spcAft>
              <a:buSzPts val="1800"/>
              <a:buAutoNum type="alphaLcPeriod"/>
            </a:pPr>
            <a:r>
              <a:rPr lang="en"/>
              <a:t>The first pass begins from innermost stack to outermost stack frame.</a:t>
            </a:r>
            <a:endParaRPr/>
          </a:p>
          <a:p>
            <a:pPr indent="-342900" lvl="0" marL="457200" rtl="0" algn="l">
              <a:spcBef>
                <a:spcPts val="0"/>
              </a:spcBef>
              <a:spcAft>
                <a:spcPts val="0"/>
              </a:spcAft>
              <a:buSzPts val="1800"/>
              <a:buAutoNum type="alphaLcPeriod"/>
            </a:pPr>
            <a:r>
              <a:rPr lang="en"/>
              <a:t>It collects information about: live registers across a function call site and collects their values</a:t>
            </a:r>
            <a:br>
              <a:rPr lang="en"/>
            </a:br>
            <a:r>
              <a:rPr lang="en"/>
              <a:t>i</a:t>
            </a:r>
            <a:r>
              <a:rPr lang="en"/>
              <a:t>i. caller saved registers and collects their values</a:t>
            </a:r>
            <a:br>
              <a:rPr lang="en"/>
            </a:br>
            <a:r>
              <a:rPr lang="en"/>
              <a:t>i</a:t>
            </a:r>
            <a:r>
              <a:rPr lang="en"/>
              <a:t>ii. updates return addresses.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8"/>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a:t>
            </a:r>
            <a:endParaRPr sz="6000">
              <a:solidFill>
                <a:schemeClr val="accent2"/>
              </a:solidFill>
            </a:endParaRPr>
          </a:p>
        </p:txBody>
      </p:sp>
      <p:pic>
        <p:nvPicPr>
          <p:cNvPr id="572" name="Google Shape;572;p48"/>
          <p:cNvPicPr preferRelativeResize="0"/>
          <p:nvPr/>
        </p:nvPicPr>
        <p:blipFill>
          <a:blip r:embed="rId3">
            <a:alphaModFix/>
          </a:blip>
          <a:stretch>
            <a:fillRect/>
          </a:stretch>
        </p:blipFill>
        <p:spPr>
          <a:xfrm>
            <a:off x="1640150" y="1791500"/>
            <a:ext cx="8799100" cy="4140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9"/>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pic>
        <p:nvPicPr>
          <p:cNvPr id="578" name="Google Shape;578;p49"/>
          <p:cNvPicPr preferRelativeResize="0"/>
          <p:nvPr/>
        </p:nvPicPr>
        <p:blipFill>
          <a:blip r:embed="rId3">
            <a:alphaModFix/>
          </a:blip>
          <a:stretch>
            <a:fillRect/>
          </a:stretch>
        </p:blipFill>
        <p:spPr>
          <a:xfrm>
            <a:off x="1332350" y="2210925"/>
            <a:ext cx="4634892" cy="3517349"/>
          </a:xfrm>
          <a:prstGeom prst="rect">
            <a:avLst/>
          </a:prstGeom>
          <a:noFill/>
          <a:ln>
            <a:noFill/>
          </a:ln>
        </p:spPr>
      </p:pic>
      <p:pic>
        <p:nvPicPr>
          <p:cNvPr id="579" name="Google Shape;579;p49"/>
          <p:cNvPicPr preferRelativeResize="0"/>
          <p:nvPr/>
        </p:nvPicPr>
        <p:blipFill>
          <a:blip r:embed="rId4">
            <a:alphaModFix/>
          </a:blip>
          <a:stretch>
            <a:fillRect/>
          </a:stretch>
        </p:blipFill>
        <p:spPr>
          <a:xfrm>
            <a:off x="6619850" y="2210925"/>
            <a:ext cx="4218650" cy="35173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0"/>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pic>
        <p:nvPicPr>
          <p:cNvPr id="585" name="Google Shape;585;p50"/>
          <p:cNvPicPr preferRelativeResize="0"/>
          <p:nvPr/>
        </p:nvPicPr>
        <p:blipFill>
          <a:blip r:embed="rId3">
            <a:alphaModFix/>
          </a:blip>
          <a:stretch>
            <a:fillRect/>
          </a:stretch>
        </p:blipFill>
        <p:spPr>
          <a:xfrm>
            <a:off x="1064925" y="2302100"/>
            <a:ext cx="4812049" cy="3311575"/>
          </a:xfrm>
          <a:prstGeom prst="rect">
            <a:avLst/>
          </a:prstGeom>
          <a:noFill/>
          <a:ln>
            <a:noFill/>
          </a:ln>
        </p:spPr>
      </p:pic>
      <p:pic>
        <p:nvPicPr>
          <p:cNvPr id="586" name="Google Shape;586;p50"/>
          <p:cNvPicPr preferRelativeResize="0"/>
          <p:nvPr/>
        </p:nvPicPr>
        <p:blipFill>
          <a:blip r:embed="rId4">
            <a:alphaModFix/>
          </a:blip>
          <a:stretch>
            <a:fillRect/>
          </a:stretch>
        </p:blipFill>
        <p:spPr>
          <a:xfrm>
            <a:off x="6277388" y="2302100"/>
            <a:ext cx="4904863" cy="331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4"/>
          <p:cNvSpPr txBox="1"/>
          <p:nvPr>
            <p:ph idx="5" type="title"/>
          </p:nvPr>
        </p:nvSpPr>
        <p:spPr>
          <a:xfrm>
            <a:off x="9503275" y="41802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2"/>
                </a:solidFill>
              </a:rPr>
              <a:t>06</a:t>
            </a:r>
            <a:endParaRPr>
              <a:solidFill>
                <a:schemeClr val="accent2"/>
              </a:solidFill>
            </a:endParaRPr>
          </a:p>
        </p:txBody>
      </p:sp>
      <p:sp>
        <p:nvSpPr>
          <p:cNvPr id="406" name="Google Shape;406;p24"/>
          <p:cNvSpPr txBox="1"/>
          <p:nvPr>
            <p:ph type="title"/>
          </p:nvPr>
        </p:nvSpPr>
        <p:spPr>
          <a:xfrm>
            <a:off x="490775" y="523275"/>
            <a:ext cx="11210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TABLE OF </a:t>
            </a:r>
            <a:r>
              <a:rPr lang="en" sz="6000">
                <a:solidFill>
                  <a:schemeClr val="accent2"/>
                </a:solidFill>
              </a:rPr>
              <a:t>CONTENTS.</a:t>
            </a:r>
            <a:endParaRPr sz="6000">
              <a:solidFill>
                <a:schemeClr val="accent2"/>
              </a:solidFill>
            </a:endParaRPr>
          </a:p>
        </p:txBody>
      </p:sp>
      <p:sp>
        <p:nvSpPr>
          <p:cNvPr id="407" name="Google Shape;407;p24"/>
          <p:cNvSpPr txBox="1"/>
          <p:nvPr>
            <p:ph idx="1" type="body"/>
          </p:nvPr>
        </p:nvSpPr>
        <p:spPr>
          <a:xfrm>
            <a:off x="575950" y="2437574"/>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Harnessing ISA Diversity:</a:t>
            </a:r>
            <a:r>
              <a:rPr lang="en"/>
              <a:t> Design of a Heterogeneous-ISA Chip Multiprocessor</a:t>
            </a:r>
            <a:endParaRPr/>
          </a:p>
        </p:txBody>
      </p:sp>
      <p:sp>
        <p:nvSpPr>
          <p:cNvPr id="408" name="Google Shape;408;p24"/>
          <p:cNvSpPr txBox="1"/>
          <p:nvPr>
            <p:ph idx="3" type="body"/>
          </p:nvPr>
        </p:nvSpPr>
        <p:spPr>
          <a:xfrm>
            <a:off x="575950" y="4783425"/>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Paper - 4</a:t>
            </a:r>
            <a:endParaRPr/>
          </a:p>
        </p:txBody>
      </p:sp>
      <p:sp>
        <p:nvSpPr>
          <p:cNvPr id="409" name="Google Shape;409;p24"/>
          <p:cNvSpPr txBox="1"/>
          <p:nvPr>
            <p:ph idx="2" type="body"/>
          </p:nvPr>
        </p:nvSpPr>
        <p:spPr>
          <a:xfrm>
            <a:off x="4418613" y="2361374"/>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solidFill>
                  <a:schemeClr val="accent3"/>
                </a:solidFill>
              </a:rPr>
              <a:t>Execution Migration</a:t>
            </a:r>
            <a:r>
              <a:rPr lang="en"/>
              <a:t> in a Heterogeneous-ISA Chip Multiprocessor</a:t>
            </a:r>
            <a:endParaRPr/>
          </a:p>
        </p:txBody>
      </p:sp>
      <p:sp>
        <p:nvSpPr>
          <p:cNvPr id="410" name="Google Shape;410;p24"/>
          <p:cNvSpPr txBox="1"/>
          <p:nvPr>
            <p:ph idx="4" type="body"/>
          </p:nvPr>
        </p:nvSpPr>
        <p:spPr>
          <a:xfrm>
            <a:off x="4418613" y="4783425"/>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Paper - 5</a:t>
            </a:r>
            <a:endParaRPr/>
          </a:p>
        </p:txBody>
      </p:sp>
      <p:sp>
        <p:nvSpPr>
          <p:cNvPr id="411" name="Google Shape;411;p24"/>
          <p:cNvSpPr txBox="1"/>
          <p:nvPr>
            <p:ph idx="5" type="title"/>
          </p:nvPr>
        </p:nvSpPr>
        <p:spPr>
          <a:xfrm>
            <a:off x="1807075" y="18180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1"/>
                </a:solidFill>
              </a:rPr>
              <a:t>01</a:t>
            </a:r>
            <a:endParaRPr>
              <a:solidFill>
                <a:schemeClr val="accent1"/>
              </a:solidFill>
            </a:endParaRPr>
          </a:p>
        </p:txBody>
      </p:sp>
      <p:sp>
        <p:nvSpPr>
          <p:cNvPr id="412" name="Google Shape;412;p24"/>
          <p:cNvSpPr txBox="1"/>
          <p:nvPr>
            <p:ph idx="9" type="body"/>
          </p:nvPr>
        </p:nvSpPr>
        <p:spPr>
          <a:xfrm>
            <a:off x="8299375" y="2437574"/>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Paper - 3</a:t>
            </a:r>
            <a:endParaRPr/>
          </a:p>
        </p:txBody>
      </p:sp>
      <p:sp>
        <p:nvSpPr>
          <p:cNvPr id="413" name="Google Shape;413;p24"/>
          <p:cNvSpPr txBox="1"/>
          <p:nvPr>
            <p:ph idx="13" type="body"/>
          </p:nvPr>
        </p:nvSpPr>
        <p:spPr>
          <a:xfrm>
            <a:off x="8299375" y="4783425"/>
            <a:ext cx="3294600" cy="1206300"/>
          </a:xfrm>
          <a:prstGeom prst="rect">
            <a:avLst/>
          </a:prstGeom>
        </p:spPr>
        <p:txBody>
          <a:bodyPr anchorCtr="0" anchor="ctr" bIns="121900" lIns="121900" spcFirstLastPara="1" rIns="121900" wrap="square" tIns="121900">
            <a:noAutofit/>
          </a:bodyPr>
          <a:lstStyle/>
          <a:p>
            <a:pPr indent="0" lvl="0" marL="0" rtl="0" algn="l">
              <a:spcBef>
                <a:spcPts val="0"/>
              </a:spcBef>
              <a:spcAft>
                <a:spcPts val="2100"/>
              </a:spcAft>
              <a:buNone/>
            </a:pPr>
            <a:r>
              <a:rPr lang="en"/>
              <a:t>Our project, </a:t>
            </a:r>
            <a:r>
              <a:rPr lang="en">
                <a:solidFill>
                  <a:schemeClr val="accent2"/>
                </a:solidFill>
              </a:rPr>
              <a:t>motivation</a:t>
            </a:r>
            <a:r>
              <a:rPr lang="en"/>
              <a:t> and </a:t>
            </a:r>
            <a:r>
              <a:rPr lang="en">
                <a:solidFill>
                  <a:schemeClr val="accent2"/>
                </a:solidFill>
              </a:rPr>
              <a:t>methodologies</a:t>
            </a:r>
            <a:endParaRPr>
              <a:solidFill>
                <a:schemeClr val="accent2"/>
              </a:solidFill>
            </a:endParaRPr>
          </a:p>
        </p:txBody>
      </p:sp>
      <p:sp>
        <p:nvSpPr>
          <p:cNvPr id="414" name="Google Shape;414;p24"/>
          <p:cNvSpPr txBox="1"/>
          <p:nvPr>
            <p:ph idx="5" type="title"/>
          </p:nvPr>
        </p:nvSpPr>
        <p:spPr>
          <a:xfrm>
            <a:off x="5693275" y="18180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02</a:t>
            </a:r>
            <a:endParaRPr/>
          </a:p>
        </p:txBody>
      </p:sp>
      <p:sp>
        <p:nvSpPr>
          <p:cNvPr id="415" name="Google Shape;415;p24"/>
          <p:cNvSpPr txBox="1"/>
          <p:nvPr>
            <p:ph idx="5" type="title"/>
          </p:nvPr>
        </p:nvSpPr>
        <p:spPr>
          <a:xfrm>
            <a:off x="9503275" y="18180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2"/>
                </a:solidFill>
              </a:rPr>
              <a:t>03</a:t>
            </a:r>
            <a:endParaRPr>
              <a:solidFill>
                <a:schemeClr val="accent2"/>
              </a:solidFill>
            </a:endParaRPr>
          </a:p>
        </p:txBody>
      </p:sp>
      <p:sp>
        <p:nvSpPr>
          <p:cNvPr id="416" name="Google Shape;416;p24"/>
          <p:cNvSpPr txBox="1"/>
          <p:nvPr>
            <p:ph idx="5" type="title"/>
          </p:nvPr>
        </p:nvSpPr>
        <p:spPr>
          <a:xfrm>
            <a:off x="1807075" y="41802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solidFill>
                  <a:schemeClr val="accent1"/>
                </a:solidFill>
              </a:rPr>
              <a:t>04</a:t>
            </a:r>
            <a:endParaRPr>
              <a:solidFill>
                <a:schemeClr val="accent1"/>
              </a:solidFill>
            </a:endParaRPr>
          </a:p>
        </p:txBody>
      </p:sp>
      <p:sp>
        <p:nvSpPr>
          <p:cNvPr id="417" name="Google Shape;417;p24"/>
          <p:cNvSpPr txBox="1"/>
          <p:nvPr>
            <p:ph idx="5" type="title"/>
          </p:nvPr>
        </p:nvSpPr>
        <p:spPr>
          <a:xfrm>
            <a:off x="5693275" y="4180200"/>
            <a:ext cx="2166900" cy="695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05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 (cont.)</a:t>
            </a:r>
            <a:endParaRPr sz="6000">
              <a:solidFill>
                <a:schemeClr val="accent2"/>
              </a:solidFill>
            </a:endParaRPr>
          </a:p>
        </p:txBody>
      </p:sp>
      <p:sp>
        <p:nvSpPr>
          <p:cNvPr id="592" name="Google Shape;592;p51"/>
          <p:cNvSpPr txBox="1"/>
          <p:nvPr>
            <p:ph idx="4" type="body"/>
          </p:nvPr>
        </p:nvSpPr>
        <p:spPr>
          <a:xfrm>
            <a:off x="1218450" y="3178025"/>
            <a:ext cx="9755100" cy="110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b="1" lang="en" sz="1700"/>
              <a:t>E</a:t>
            </a:r>
            <a:r>
              <a:rPr b="1" lang="en" sz="1700"/>
              <a:t>ven if we were to migrate </a:t>
            </a:r>
            <a:r>
              <a:rPr b="1" lang="en" sz="1700">
                <a:solidFill>
                  <a:schemeClr val="accent2"/>
                </a:solidFill>
              </a:rPr>
              <a:t>every few hundred milliseconds</a:t>
            </a:r>
            <a:r>
              <a:rPr b="1" lang="en" sz="1700"/>
              <a:t>, we experience a total loss in performance of </a:t>
            </a:r>
            <a:r>
              <a:rPr b="1" lang="en" sz="1700">
                <a:solidFill>
                  <a:schemeClr val="accent2"/>
                </a:solidFill>
              </a:rPr>
              <a:t>well under 5%</a:t>
            </a:r>
            <a:r>
              <a:rPr b="1" lang="en" sz="1700"/>
              <a:t>.</a:t>
            </a:r>
            <a:endParaRPr b="1"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2"/>
          <p:cNvSpPr txBox="1"/>
          <p:nvPr>
            <p:ph idx="1" type="body"/>
          </p:nvPr>
        </p:nvSpPr>
        <p:spPr>
          <a:xfrm>
            <a:off x="1653300" y="4052850"/>
            <a:ext cx="8894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&lt;p&gt;</a:t>
            </a:r>
            <a:r>
              <a:rPr lang="en"/>
              <a:t> </a:t>
            </a:r>
            <a:r>
              <a:rPr lang="en"/>
              <a:t>Nirmal Kumar Boran, Dinesh Kumar Yadav, and Rishabh Iyer. Performance modelling and dynamic scheduling on heterogeneous-isa multicore architectures. </a:t>
            </a:r>
            <a:r>
              <a:rPr lang="en">
                <a:solidFill>
                  <a:schemeClr val="accent1"/>
                </a:solidFill>
              </a:rPr>
              <a:t>&lt;/p&gt;</a:t>
            </a:r>
            <a:endParaRPr>
              <a:solidFill>
                <a:schemeClr val="accent1"/>
              </a:solidFill>
            </a:endParaRPr>
          </a:p>
        </p:txBody>
      </p:sp>
      <p:sp>
        <p:nvSpPr>
          <p:cNvPr id="598" name="Google Shape;598;p52"/>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Performance Modelling</a:t>
            </a:r>
            <a:endParaRPr sz="5800"/>
          </a:p>
        </p:txBody>
      </p:sp>
      <p:sp>
        <p:nvSpPr>
          <p:cNvPr id="599" name="Google Shape;599;p52"/>
          <p:cNvSpPr/>
          <p:nvPr/>
        </p:nvSpPr>
        <p:spPr>
          <a:xfrm>
            <a:off x="1653300" y="2086127"/>
            <a:ext cx="1859901" cy="1486099"/>
          </a:xfrm>
          <a:prstGeom prst="rect">
            <a:avLst/>
          </a:prstGeom>
        </p:spPr>
        <p:txBody>
          <a:bodyPr>
            <a:prstTxWarp prst="textPlain"/>
          </a:bodyPr>
          <a:lstStyle/>
          <a:p>
            <a:pPr lvl="0" algn="ctr"/>
            <a:r>
              <a:rPr b="1" i="0">
                <a:ln>
                  <a:noFill/>
                </a:ln>
                <a:solidFill>
                  <a:schemeClr val="accent1"/>
                </a:solidFill>
                <a:latin typeface="Roboto Mono"/>
              </a:rPr>
              <a:t>03</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3"/>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Background</a:t>
            </a:r>
            <a:endParaRPr sz="6000">
              <a:solidFill>
                <a:schemeClr val="accent2"/>
              </a:solidFill>
            </a:endParaRPr>
          </a:p>
        </p:txBody>
      </p:sp>
      <p:sp>
        <p:nvSpPr>
          <p:cNvPr id="605" name="Google Shape;605;p53"/>
          <p:cNvSpPr txBox="1"/>
          <p:nvPr/>
        </p:nvSpPr>
        <p:spPr>
          <a:xfrm>
            <a:off x="1207325" y="2045075"/>
            <a:ext cx="10013100" cy="515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Venkat et al. made significant contributions to single-threaded program performance, power efficiency, and the energy-delay product through the introduction of ISA heterogeneity.</a:t>
            </a:r>
            <a:endParaRPr sz="1800">
              <a:solidFill>
                <a:schemeClr val="dk1"/>
              </a:solidFill>
              <a:latin typeface="Roboto Mono"/>
              <a:ea typeface="Roboto Mono"/>
              <a:cs typeface="Roboto Mono"/>
              <a:sym typeface="Roboto Mono"/>
            </a:endParaRPr>
          </a:p>
          <a:p>
            <a:pPr indent="-342900" lvl="0" marL="457200" rtl="0" algn="l">
              <a:lnSpc>
                <a:spcPct val="115000"/>
              </a:lnSpc>
              <a:spcBef>
                <a:spcPts val="21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Their research divided programs into multiple phases, each comprising 100 million dynamic instructions.</a:t>
            </a:r>
            <a:endParaRPr sz="1800">
              <a:solidFill>
                <a:schemeClr val="dk1"/>
              </a:solidFill>
              <a:latin typeface="Roboto Mono"/>
              <a:ea typeface="Roboto Mono"/>
              <a:cs typeface="Roboto Mono"/>
              <a:sym typeface="Roboto Mono"/>
            </a:endParaRPr>
          </a:p>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Their work revealed that each phase exhibited a strong affinity towards a specific ISA.</a:t>
            </a:r>
            <a:endParaRPr sz="1800">
              <a:solidFill>
                <a:schemeClr val="dk1"/>
              </a:solidFill>
              <a:latin typeface="Roboto Mono"/>
              <a:ea typeface="Roboto Mono"/>
              <a:cs typeface="Roboto Mono"/>
              <a:sym typeface="Roboto Mono"/>
            </a:endParaRPr>
          </a:p>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Factors influencing this affinity included code density, dynamic instruction count, and register pressure.</a:t>
            </a:r>
            <a:endParaRPr sz="1800">
              <a:solidFill>
                <a:schemeClr val="dk1"/>
              </a:solidFill>
              <a:latin typeface="Roboto Mono"/>
              <a:ea typeface="Roboto Mono"/>
              <a:cs typeface="Roboto Mono"/>
              <a:sym typeface="Roboto Mono"/>
            </a:endParaRPr>
          </a:p>
          <a:p>
            <a:pPr indent="0" lvl="0" marL="457200" rtl="0" algn="l">
              <a:lnSpc>
                <a:spcPct val="115000"/>
              </a:lnSpc>
              <a:spcBef>
                <a:spcPts val="100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sz="1800">
              <a:solidFill>
                <a:schemeClr val="dk1"/>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4"/>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Background..</a:t>
            </a:r>
            <a:endParaRPr sz="6000">
              <a:solidFill>
                <a:schemeClr val="accent2"/>
              </a:solidFill>
            </a:endParaRPr>
          </a:p>
        </p:txBody>
      </p:sp>
      <p:sp>
        <p:nvSpPr>
          <p:cNvPr id="611" name="Google Shape;611;p54"/>
          <p:cNvSpPr txBox="1"/>
          <p:nvPr/>
        </p:nvSpPr>
        <p:spPr>
          <a:xfrm>
            <a:off x="1207325" y="2045075"/>
            <a:ext cx="10013100" cy="1637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sz="1800">
              <a:solidFill>
                <a:schemeClr val="dk1"/>
              </a:solidFill>
              <a:latin typeface="Roboto Mono"/>
              <a:ea typeface="Roboto Mono"/>
              <a:cs typeface="Roboto Mono"/>
              <a:sym typeface="Roboto Mono"/>
            </a:endParaRPr>
          </a:p>
        </p:txBody>
      </p:sp>
      <p:pic>
        <p:nvPicPr>
          <p:cNvPr id="612" name="Google Shape;612;p54"/>
          <p:cNvPicPr preferRelativeResize="0"/>
          <p:nvPr/>
        </p:nvPicPr>
        <p:blipFill>
          <a:blip r:embed="rId3">
            <a:alphaModFix/>
          </a:blip>
          <a:stretch>
            <a:fillRect/>
          </a:stretch>
        </p:blipFill>
        <p:spPr>
          <a:xfrm>
            <a:off x="2686000" y="1603100"/>
            <a:ext cx="6771250" cy="3975200"/>
          </a:xfrm>
          <a:prstGeom prst="rect">
            <a:avLst/>
          </a:prstGeom>
          <a:noFill/>
          <a:ln>
            <a:noFill/>
          </a:ln>
        </p:spPr>
      </p:pic>
      <p:sp>
        <p:nvSpPr>
          <p:cNvPr id="613" name="Google Shape;613;p54"/>
          <p:cNvSpPr txBox="1"/>
          <p:nvPr/>
        </p:nvSpPr>
        <p:spPr>
          <a:xfrm>
            <a:off x="3000000" y="5690950"/>
            <a:ext cx="60021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Mono"/>
                <a:ea typeface="Roboto Mono"/>
                <a:cs typeface="Roboto Mono"/>
                <a:sym typeface="Roboto Mono"/>
              </a:rPr>
              <a:t>Execution time of different phases of benchmark astar</a:t>
            </a:r>
            <a:endParaRPr>
              <a:solidFill>
                <a:schemeClr val="dk1"/>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5"/>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Background..</a:t>
            </a:r>
            <a:endParaRPr sz="6000">
              <a:solidFill>
                <a:schemeClr val="accent2"/>
              </a:solidFill>
            </a:endParaRPr>
          </a:p>
        </p:txBody>
      </p:sp>
      <p:sp>
        <p:nvSpPr>
          <p:cNvPr id="619" name="Google Shape;619;p55"/>
          <p:cNvSpPr txBox="1"/>
          <p:nvPr/>
        </p:nvSpPr>
        <p:spPr>
          <a:xfrm>
            <a:off x="850925" y="2007550"/>
            <a:ext cx="42546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latin typeface="Roboto Mono"/>
                <a:ea typeface="Roboto Mono"/>
                <a:cs typeface="Roboto Mono"/>
                <a:sym typeface="Roboto Mono"/>
              </a:rPr>
              <a:t>5. By executing each phase on its most affined ISA, substantial speedups were achieved, surpassing the performance when running all phases on a single ISA.</a:t>
            </a:r>
            <a:endParaRPr sz="1800">
              <a:solidFill>
                <a:schemeClr val="dk1"/>
              </a:solidFill>
              <a:latin typeface="Roboto Mono"/>
              <a:ea typeface="Roboto Mono"/>
              <a:cs typeface="Roboto Mono"/>
              <a:sym typeface="Roboto Mono"/>
            </a:endParaRPr>
          </a:p>
        </p:txBody>
      </p:sp>
      <p:pic>
        <p:nvPicPr>
          <p:cNvPr id="620" name="Google Shape;620;p55"/>
          <p:cNvPicPr preferRelativeResize="0"/>
          <p:nvPr/>
        </p:nvPicPr>
        <p:blipFill>
          <a:blip r:embed="rId3">
            <a:alphaModFix/>
          </a:blip>
          <a:stretch>
            <a:fillRect/>
          </a:stretch>
        </p:blipFill>
        <p:spPr>
          <a:xfrm>
            <a:off x="5670575" y="2007550"/>
            <a:ext cx="5418525" cy="3908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24" name="Shape 624"/>
        <p:cNvGrpSpPr/>
        <p:nvPr/>
      </p:nvGrpSpPr>
      <p:grpSpPr>
        <a:xfrm>
          <a:off x="0" y="0"/>
          <a:ext cx="0" cy="0"/>
          <a:chOff x="0" y="0"/>
          <a:chExt cx="0" cy="0"/>
        </a:xfrm>
      </p:grpSpPr>
      <p:sp>
        <p:nvSpPr>
          <p:cNvPr id="625" name="Google Shape;625;p56"/>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Motivation</a:t>
            </a:r>
            <a:endParaRPr sz="6000">
              <a:solidFill>
                <a:schemeClr val="accent2"/>
              </a:solidFill>
            </a:endParaRPr>
          </a:p>
        </p:txBody>
      </p:sp>
      <p:sp>
        <p:nvSpPr>
          <p:cNvPr id="626" name="Google Shape;626;p56"/>
          <p:cNvSpPr txBox="1"/>
          <p:nvPr/>
        </p:nvSpPr>
        <p:spPr>
          <a:xfrm>
            <a:off x="1207325" y="2045075"/>
            <a:ext cx="10013100" cy="350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latin typeface="Roboto Mono"/>
                <a:ea typeface="Roboto Mono"/>
                <a:cs typeface="Roboto Mono"/>
                <a:sym typeface="Roboto Mono"/>
              </a:rPr>
              <a:t>To bridge the gap between the prospective gains of Heterogeneous ISA Multicore Architecture (HeIMC) and on how to achieve them.</a:t>
            </a:r>
            <a:endParaRPr b="1" sz="2000">
              <a:solidFill>
                <a:schemeClr val="dk1"/>
              </a:solidFill>
              <a:latin typeface="Roboto Mono"/>
              <a:ea typeface="Roboto Mono"/>
              <a:cs typeface="Roboto Mono"/>
              <a:sym typeface="Roboto Mono"/>
            </a:endParaRPr>
          </a:p>
          <a:p>
            <a:pPr indent="-355600" lvl="0" marL="457200" rtl="0" algn="l">
              <a:lnSpc>
                <a:spcPct val="115000"/>
              </a:lnSpc>
              <a:spcBef>
                <a:spcPts val="2100"/>
              </a:spcBef>
              <a:spcAft>
                <a:spcPts val="0"/>
              </a:spcAft>
              <a:buClr>
                <a:schemeClr val="dk1"/>
              </a:buClr>
              <a:buSzPts val="2000"/>
              <a:buFont typeface="Roboto Mono"/>
              <a:buAutoNum type="arabicPeriod"/>
            </a:pPr>
            <a:r>
              <a:rPr b="1" lang="en" sz="2000">
                <a:solidFill>
                  <a:schemeClr val="dk1"/>
                </a:solidFill>
                <a:latin typeface="Roboto Mono"/>
                <a:ea typeface="Roboto Mono"/>
                <a:cs typeface="Roboto Mono"/>
                <a:sym typeface="Roboto Mono"/>
              </a:rPr>
              <a:t>Venkat et al. do not address this issue at all, assuming the existence of a prediction oracle which makes perfect decisions.</a:t>
            </a:r>
            <a:endParaRPr b="1" sz="2000">
              <a:solidFill>
                <a:schemeClr val="dk1"/>
              </a:solidFill>
              <a:latin typeface="Roboto Mono"/>
              <a:ea typeface="Roboto Mono"/>
              <a:cs typeface="Roboto Mono"/>
              <a:sym typeface="Roboto Mono"/>
            </a:endParaRPr>
          </a:p>
          <a:p>
            <a:pPr indent="-355600" lvl="0" marL="457200" rtl="0" algn="l">
              <a:lnSpc>
                <a:spcPct val="115000"/>
              </a:lnSpc>
              <a:spcBef>
                <a:spcPts val="2100"/>
              </a:spcBef>
              <a:spcAft>
                <a:spcPts val="2100"/>
              </a:spcAft>
              <a:buClr>
                <a:schemeClr val="dk1"/>
              </a:buClr>
              <a:buSzPts val="2000"/>
              <a:buFont typeface="Roboto Mono"/>
              <a:buAutoNum type="arabicPeriod"/>
            </a:pPr>
            <a:r>
              <a:rPr b="1" lang="en" sz="2000">
                <a:solidFill>
                  <a:schemeClr val="dk1"/>
                </a:solidFill>
                <a:latin typeface="Roboto Mono"/>
                <a:ea typeface="Roboto Mono"/>
                <a:cs typeface="Roboto Mono"/>
                <a:sym typeface="Roboto Mono"/>
              </a:rPr>
              <a:t>The upper bound for the performance increase is 39% (without migration overhead) but is it’s done in-accurately it can </a:t>
            </a:r>
            <a:r>
              <a:rPr b="1" lang="en" sz="2000">
                <a:solidFill>
                  <a:schemeClr val="dk1"/>
                </a:solidFill>
                <a:latin typeface="Roboto Mono"/>
                <a:ea typeface="Roboto Mono"/>
                <a:cs typeface="Roboto Mono"/>
                <a:sym typeface="Roboto Mono"/>
              </a:rPr>
              <a:t>deteriorate</a:t>
            </a:r>
            <a:r>
              <a:rPr b="1" lang="en" sz="2000">
                <a:solidFill>
                  <a:schemeClr val="dk1"/>
                </a:solidFill>
                <a:latin typeface="Roboto Mono"/>
                <a:ea typeface="Roboto Mono"/>
                <a:cs typeface="Roboto Mono"/>
                <a:sym typeface="Roboto Mono"/>
              </a:rPr>
              <a:t> the performance by 26%.</a:t>
            </a:r>
            <a:endParaRPr sz="1800">
              <a:solidFill>
                <a:schemeClr val="dk1"/>
              </a:solidFill>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7"/>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Prior Work</a:t>
            </a:r>
            <a:endParaRPr sz="6000">
              <a:solidFill>
                <a:schemeClr val="accent2"/>
              </a:solidFill>
            </a:endParaRPr>
          </a:p>
        </p:txBody>
      </p:sp>
      <p:sp>
        <p:nvSpPr>
          <p:cNvPr id="632" name="Google Shape;632;p57"/>
          <p:cNvSpPr txBox="1"/>
          <p:nvPr/>
        </p:nvSpPr>
        <p:spPr>
          <a:xfrm>
            <a:off x="1169800" y="1876250"/>
            <a:ext cx="10013100" cy="5717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First work was by Kumar in his 2003 paper Single-ISA heterogeneous multi-core architectures who used a sampling base technique.It’s limitations : </a:t>
            </a:r>
            <a:endParaRPr sz="1800">
              <a:solidFill>
                <a:schemeClr val="dk1"/>
              </a:solidFill>
              <a:latin typeface="Roboto Mono"/>
              <a:ea typeface="Roboto Mono"/>
              <a:cs typeface="Roboto Mono"/>
              <a:sym typeface="Roboto Mono"/>
            </a:endParaRPr>
          </a:p>
          <a:p>
            <a:pPr indent="-342900" lvl="1" marL="914400" rtl="0" algn="l">
              <a:lnSpc>
                <a:spcPct val="115000"/>
              </a:lnSpc>
              <a:spcBef>
                <a:spcPts val="2100"/>
              </a:spcBef>
              <a:spcAft>
                <a:spcPts val="0"/>
              </a:spcAft>
              <a:buClr>
                <a:schemeClr val="dk1"/>
              </a:buClr>
              <a:buSzPts val="1800"/>
              <a:buFont typeface="Roboto Mono"/>
              <a:buAutoNum type="alphaLcPeriod"/>
            </a:pPr>
            <a:r>
              <a:rPr lang="en" sz="1800">
                <a:solidFill>
                  <a:schemeClr val="dk1"/>
                </a:solidFill>
                <a:latin typeface="Roboto Mono"/>
                <a:ea typeface="Roboto Mono"/>
                <a:cs typeface="Roboto Mono"/>
                <a:sym typeface="Roboto Mono"/>
              </a:rPr>
              <a:t>Poor </a:t>
            </a:r>
            <a:r>
              <a:rPr lang="en" sz="1800">
                <a:solidFill>
                  <a:schemeClr val="dk1"/>
                </a:solidFill>
                <a:latin typeface="Roboto Mono"/>
                <a:ea typeface="Roboto Mono"/>
                <a:cs typeface="Roboto Mono"/>
                <a:sym typeface="Roboto Mono"/>
              </a:rPr>
              <a:t>resource</a:t>
            </a:r>
            <a:r>
              <a:rPr lang="en" sz="1800">
                <a:solidFill>
                  <a:schemeClr val="dk1"/>
                </a:solidFill>
                <a:latin typeface="Roboto Mono"/>
                <a:ea typeface="Roboto Mono"/>
                <a:cs typeface="Roboto Mono"/>
                <a:sym typeface="Roboto Mono"/>
              </a:rPr>
              <a:t> utilization.		</a:t>
            </a:r>
            <a:endParaRPr sz="1800">
              <a:solidFill>
                <a:schemeClr val="dk1"/>
              </a:solidFill>
              <a:latin typeface="Roboto Mono"/>
              <a:ea typeface="Roboto Mono"/>
              <a:cs typeface="Roboto Mono"/>
              <a:sym typeface="Roboto Mono"/>
            </a:endParaRPr>
          </a:p>
          <a:p>
            <a:pPr indent="-342900" lvl="1" marL="914400" rtl="0" algn="l">
              <a:lnSpc>
                <a:spcPct val="115000"/>
              </a:lnSpc>
              <a:spcBef>
                <a:spcPts val="0"/>
              </a:spcBef>
              <a:spcAft>
                <a:spcPts val="0"/>
              </a:spcAft>
              <a:buClr>
                <a:schemeClr val="dk1"/>
              </a:buClr>
              <a:buSzPts val="1800"/>
              <a:buFont typeface="Roboto Mono"/>
              <a:buAutoNum type="alphaLcPeriod"/>
            </a:pPr>
            <a:r>
              <a:rPr lang="en" sz="1800">
                <a:solidFill>
                  <a:schemeClr val="dk1"/>
                </a:solidFill>
                <a:latin typeface="Roboto Mono"/>
                <a:ea typeface="Roboto Mono"/>
                <a:cs typeface="Roboto Mono"/>
                <a:sym typeface="Roboto Mono"/>
              </a:rPr>
              <a:t>Does not scale with increasing core count.</a:t>
            </a:r>
            <a:endParaRPr sz="1800">
              <a:solidFill>
                <a:schemeClr val="dk1"/>
              </a:solidFill>
              <a:latin typeface="Roboto Mono"/>
              <a:ea typeface="Roboto Mono"/>
              <a:cs typeface="Roboto Mono"/>
              <a:sym typeface="Roboto Mono"/>
            </a:endParaRPr>
          </a:p>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Later some regression based model using ILP and MLP were used for estimating migration while this worked well for HeMC.Its limitation </a:t>
            </a:r>
            <a:endParaRPr sz="1800">
              <a:solidFill>
                <a:schemeClr val="dk1"/>
              </a:solidFill>
              <a:latin typeface="Roboto Mono"/>
              <a:ea typeface="Roboto Mono"/>
              <a:cs typeface="Roboto Mono"/>
              <a:sym typeface="Roboto Mono"/>
            </a:endParaRPr>
          </a:p>
          <a:p>
            <a:pPr indent="-342900" lvl="1" marL="914400" rtl="0" algn="l">
              <a:lnSpc>
                <a:spcPct val="115000"/>
              </a:lnSpc>
              <a:spcBef>
                <a:spcPts val="1000"/>
              </a:spcBef>
              <a:spcAft>
                <a:spcPts val="0"/>
              </a:spcAft>
              <a:buClr>
                <a:schemeClr val="dk1"/>
              </a:buClr>
              <a:buSzPts val="1800"/>
              <a:buFont typeface="Roboto Mono"/>
              <a:buAutoNum type="alphaLcPeriod"/>
            </a:pPr>
            <a:r>
              <a:rPr lang="en" sz="1800">
                <a:solidFill>
                  <a:schemeClr val="dk1"/>
                </a:solidFill>
                <a:latin typeface="Roboto Mono"/>
                <a:ea typeface="Roboto Mono"/>
                <a:cs typeface="Roboto Mono"/>
                <a:sym typeface="Roboto Mono"/>
              </a:rPr>
              <a:t>Not designed to take into account factors that determine performance variation across ISAs</a:t>
            </a:r>
            <a:endParaRPr sz="1800">
              <a:solidFill>
                <a:schemeClr val="dk1"/>
              </a:solidFill>
              <a:latin typeface="Roboto Mono"/>
              <a:ea typeface="Roboto Mono"/>
              <a:cs typeface="Roboto Mono"/>
              <a:sym typeface="Roboto Mono"/>
            </a:endParaRPr>
          </a:p>
          <a:p>
            <a:pPr indent="-342900" lvl="1" marL="914400" rtl="0" algn="l">
              <a:lnSpc>
                <a:spcPct val="115000"/>
              </a:lnSpc>
              <a:spcBef>
                <a:spcPts val="0"/>
              </a:spcBef>
              <a:spcAft>
                <a:spcPts val="0"/>
              </a:spcAft>
              <a:buClr>
                <a:schemeClr val="dk1"/>
              </a:buClr>
              <a:buSzPts val="1800"/>
              <a:buFont typeface="Roboto Mono"/>
              <a:buAutoNum type="alphaLcPeriod"/>
            </a:pPr>
            <a:r>
              <a:rPr lang="en" sz="1800">
                <a:solidFill>
                  <a:schemeClr val="dk1"/>
                </a:solidFill>
                <a:latin typeface="Roboto Mono"/>
                <a:ea typeface="Roboto Mono"/>
                <a:cs typeface="Roboto Mono"/>
                <a:sym typeface="Roboto Mono"/>
              </a:rPr>
              <a:t>For example code density, register pressure and instruction mix etc.</a:t>
            </a:r>
            <a:endParaRPr sz="18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sz="1800">
              <a:solidFill>
                <a:schemeClr val="dk1"/>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8"/>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Methodology</a:t>
            </a:r>
            <a:endParaRPr sz="6000">
              <a:solidFill>
                <a:schemeClr val="accent2"/>
              </a:solidFill>
            </a:endParaRPr>
          </a:p>
        </p:txBody>
      </p:sp>
      <p:sp>
        <p:nvSpPr>
          <p:cNvPr id="638" name="Google Shape;638;p58"/>
          <p:cNvSpPr txBox="1"/>
          <p:nvPr/>
        </p:nvSpPr>
        <p:spPr>
          <a:xfrm>
            <a:off x="1207325" y="1838750"/>
            <a:ext cx="10013100" cy="484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2000">
                <a:solidFill>
                  <a:schemeClr val="dk1"/>
                </a:solidFill>
                <a:latin typeface="Roboto Mono"/>
                <a:ea typeface="Roboto Mono"/>
                <a:cs typeface="Roboto Mono"/>
                <a:sym typeface="Roboto Mono"/>
              </a:rPr>
              <a:t>Goal : To devise a model that takes in account the micro-architectural and ISA specific parameters.</a:t>
            </a:r>
            <a:endParaRPr b="1" sz="2000">
              <a:solidFill>
                <a:schemeClr val="dk1"/>
              </a:solidFill>
              <a:latin typeface="Roboto Mono"/>
              <a:ea typeface="Roboto Mono"/>
              <a:cs typeface="Roboto Mono"/>
              <a:sym typeface="Roboto Mono"/>
            </a:endParaRPr>
          </a:p>
          <a:p>
            <a:pPr indent="-355600" lvl="0" marL="457200" rtl="0" algn="l">
              <a:lnSpc>
                <a:spcPct val="115000"/>
              </a:lnSpc>
              <a:spcBef>
                <a:spcPts val="21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13 parameters were used for the execution time prediction. After that the time is fed into a scheduler then greedly selects the best ISA for the next phase.</a:t>
            </a:r>
            <a:endParaRPr sz="2000">
              <a:solidFill>
                <a:schemeClr val="dk1"/>
              </a:solidFill>
              <a:latin typeface="Roboto Mono"/>
              <a:ea typeface="Roboto Mono"/>
              <a:cs typeface="Roboto Mono"/>
              <a:sym typeface="Roboto Mono"/>
            </a:endParaRPr>
          </a:p>
          <a:p>
            <a:pPr indent="-355600" lvl="0" marL="457200" rtl="0" algn="l">
              <a:lnSpc>
                <a:spcPct val="115000"/>
              </a:lnSpc>
              <a:spcBef>
                <a:spcPts val="21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The parameters include branch miss-predictions, L1-I-cache misses, L1-D-cache misses,L2 cache misses, Reorder Buffer full events, Instruction Queue full events, Store Queue full events, ILP, MLP, MSHR full events,instruction mix and the dynamic instruction count.</a:t>
            </a:r>
            <a:endParaRPr sz="20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b="1" sz="2000">
              <a:solidFill>
                <a:schemeClr val="dk1"/>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9"/>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Scheduler : </a:t>
            </a:r>
            <a:endParaRPr sz="6000">
              <a:solidFill>
                <a:schemeClr val="accent2"/>
              </a:solidFill>
            </a:endParaRPr>
          </a:p>
        </p:txBody>
      </p:sp>
      <p:sp>
        <p:nvSpPr>
          <p:cNvPr id="644" name="Google Shape;644;p59"/>
          <p:cNvSpPr txBox="1"/>
          <p:nvPr/>
        </p:nvSpPr>
        <p:spPr>
          <a:xfrm>
            <a:off x="1207325" y="1838750"/>
            <a:ext cx="10013100" cy="410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2000">
                <a:solidFill>
                  <a:schemeClr val="dk1"/>
                </a:solidFill>
                <a:latin typeface="Roboto Mono"/>
                <a:ea typeface="Roboto Mono"/>
                <a:cs typeface="Roboto Mono"/>
                <a:sym typeface="Roboto Mono"/>
              </a:rPr>
              <a:t>Challenge</a:t>
            </a:r>
            <a:r>
              <a:rPr b="1" lang="en" sz="2000">
                <a:solidFill>
                  <a:schemeClr val="dk1"/>
                </a:solidFill>
                <a:latin typeface="Roboto Mono"/>
                <a:ea typeface="Roboto Mono"/>
                <a:cs typeface="Roboto Mono"/>
                <a:sym typeface="Roboto Mono"/>
              </a:rPr>
              <a:t>:</a:t>
            </a:r>
            <a:endParaRPr b="1" sz="2000">
              <a:solidFill>
                <a:schemeClr val="dk1"/>
              </a:solidFill>
              <a:latin typeface="Roboto Mono"/>
              <a:ea typeface="Roboto Mono"/>
              <a:cs typeface="Roboto Mono"/>
              <a:sym typeface="Roboto Mono"/>
            </a:endParaRPr>
          </a:p>
          <a:p>
            <a:pPr indent="-355600" lvl="0" marL="457200" rtl="0" algn="l">
              <a:lnSpc>
                <a:spcPct val="115000"/>
              </a:lnSpc>
              <a:spcBef>
                <a:spcPts val="21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This division of the program into phases poses a significant challenge for the scheduler.</a:t>
            </a:r>
            <a:endParaRPr sz="2000">
              <a:solidFill>
                <a:schemeClr val="dk1"/>
              </a:solidFill>
              <a:latin typeface="Roboto Mono"/>
              <a:ea typeface="Roboto Mono"/>
              <a:cs typeface="Roboto Mono"/>
              <a:sym typeface="Roboto Mono"/>
            </a:endParaRPr>
          </a:p>
          <a:p>
            <a:pPr indent="-355600" lvl="0" marL="457200" rtl="0" algn="l">
              <a:lnSpc>
                <a:spcPct val="115000"/>
              </a:lnSpc>
              <a:spcBef>
                <a:spcPts val="10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The first few (10-20M) instructions of the phase to predict which ISA it is suited to.</a:t>
            </a:r>
            <a:endParaRPr sz="2000">
              <a:solidFill>
                <a:schemeClr val="dk1"/>
              </a:solidFill>
              <a:latin typeface="Roboto Mono"/>
              <a:ea typeface="Roboto Mono"/>
              <a:cs typeface="Roboto Mono"/>
              <a:sym typeface="Roboto Mono"/>
            </a:endParaRPr>
          </a:p>
          <a:p>
            <a:pPr indent="-355600" lvl="0" marL="457200" rtl="0" algn="l">
              <a:lnSpc>
                <a:spcPct val="115000"/>
              </a:lnSpc>
              <a:spcBef>
                <a:spcPts val="10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Since migration can only occur at the equivalence points.</a:t>
            </a:r>
            <a:endParaRPr sz="2000">
              <a:solidFill>
                <a:schemeClr val="dk1"/>
              </a:solidFill>
              <a:latin typeface="Roboto Mono"/>
              <a:ea typeface="Roboto Mono"/>
              <a:cs typeface="Roboto Mono"/>
              <a:sym typeface="Roboto Mono"/>
            </a:endParaRPr>
          </a:p>
          <a:p>
            <a:pPr indent="-355600" lvl="0" marL="457200" rtl="0" algn="l">
              <a:lnSpc>
                <a:spcPct val="115000"/>
              </a:lnSpc>
              <a:spcBef>
                <a:spcPts val="10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Scheduling decisions must be made before the phase begins to execute.</a:t>
            </a:r>
            <a:endParaRPr sz="2000">
              <a:solidFill>
                <a:schemeClr val="dk1"/>
              </a:solidFill>
              <a:latin typeface="Roboto Mono"/>
              <a:ea typeface="Roboto Mono"/>
              <a:cs typeface="Roboto Mono"/>
              <a:sym typeface="Roboto Mono"/>
            </a:endParaRPr>
          </a:p>
          <a:p>
            <a:pPr indent="0" lvl="0" marL="0" rtl="0" algn="l">
              <a:lnSpc>
                <a:spcPct val="115000"/>
              </a:lnSpc>
              <a:spcBef>
                <a:spcPts val="1000"/>
              </a:spcBef>
              <a:spcAft>
                <a:spcPts val="2100"/>
              </a:spcAft>
              <a:buNone/>
            </a:pPr>
            <a:r>
              <a:t/>
            </a:r>
            <a:endParaRPr b="1" sz="2000">
              <a:solidFill>
                <a:schemeClr val="dk1"/>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0"/>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Scheduler : </a:t>
            </a:r>
            <a:endParaRPr sz="6000">
              <a:solidFill>
                <a:schemeClr val="accent2"/>
              </a:solidFill>
            </a:endParaRPr>
          </a:p>
        </p:txBody>
      </p:sp>
      <p:sp>
        <p:nvSpPr>
          <p:cNvPr id="650" name="Google Shape;650;p60"/>
          <p:cNvSpPr txBox="1"/>
          <p:nvPr/>
        </p:nvSpPr>
        <p:spPr>
          <a:xfrm>
            <a:off x="1207325" y="1838750"/>
            <a:ext cx="10013100" cy="349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2000">
                <a:solidFill>
                  <a:schemeClr val="dk1"/>
                </a:solidFill>
                <a:latin typeface="Roboto Mono"/>
                <a:ea typeface="Roboto Mono"/>
                <a:cs typeface="Roboto Mono"/>
                <a:sym typeface="Roboto Mono"/>
              </a:rPr>
              <a:t>Solution</a:t>
            </a:r>
            <a:r>
              <a:rPr b="1" lang="en" sz="2000">
                <a:solidFill>
                  <a:schemeClr val="dk1"/>
                </a:solidFill>
                <a:latin typeface="Roboto Mono"/>
                <a:ea typeface="Roboto Mono"/>
                <a:cs typeface="Roboto Mono"/>
                <a:sym typeface="Roboto Mono"/>
              </a:rPr>
              <a:t>:</a:t>
            </a:r>
            <a:endParaRPr b="1" sz="2000">
              <a:solidFill>
                <a:schemeClr val="dk1"/>
              </a:solidFill>
              <a:latin typeface="Roboto Mono"/>
              <a:ea typeface="Roboto Mono"/>
              <a:cs typeface="Roboto Mono"/>
              <a:sym typeface="Roboto Mono"/>
            </a:endParaRPr>
          </a:p>
          <a:p>
            <a:pPr indent="-355600" lvl="0" marL="457200" rtl="0" algn="l">
              <a:lnSpc>
                <a:spcPct val="115000"/>
              </a:lnSpc>
              <a:spcBef>
                <a:spcPts val="21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They took the 10 million instruction from the current running phase and feed to regression-based performance model this works because it is small yet a significant number of instruction and is close to next phase. </a:t>
            </a:r>
            <a:endParaRPr sz="2000">
              <a:solidFill>
                <a:schemeClr val="dk1"/>
              </a:solidFill>
              <a:latin typeface="Roboto Mono"/>
              <a:ea typeface="Roboto Mono"/>
              <a:cs typeface="Roboto Mono"/>
              <a:sym typeface="Roboto Mono"/>
            </a:endParaRPr>
          </a:p>
          <a:p>
            <a:pPr indent="-355600" lvl="0" marL="457200" rtl="0" algn="l">
              <a:lnSpc>
                <a:spcPct val="115000"/>
              </a:lnSpc>
              <a:spcBef>
                <a:spcPts val="10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Once they got the time for all the ISAs  a greedy scheduler was employed.</a:t>
            </a:r>
            <a:endParaRPr sz="2000">
              <a:solidFill>
                <a:schemeClr val="dk1"/>
              </a:solidFill>
              <a:latin typeface="Roboto Mono"/>
              <a:ea typeface="Roboto Mono"/>
              <a:cs typeface="Roboto Mono"/>
              <a:sym typeface="Roboto Mono"/>
            </a:endParaRPr>
          </a:p>
          <a:p>
            <a:pPr indent="0" lvl="0" marL="0" rtl="0" algn="l">
              <a:lnSpc>
                <a:spcPct val="115000"/>
              </a:lnSpc>
              <a:spcBef>
                <a:spcPts val="1000"/>
              </a:spcBef>
              <a:spcAft>
                <a:spcPts val="2100"/>
              </a:spcAft>
              <a:buNone/>
            </a:pPr>
            <a:r>
              <a:t/>
            </a:r>
            <a:endParaRPr b="1" sz="2000">
              <a:solidFill>
                <a:schemeClr val="dk1"/>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5"/>
          <p:cNvSpPr txBox="1"/>
          <p:nvPr>
            <p:ph idx="1" type="body"/>
          </p:nvPr>
        </p:nvSpPr>
        <p:spPr>
          <a:xfrm>
            <a:off x="1653300" y="4052850"/>
            <a:ext cx="8894400" cy="1154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1700"/>
              <a:t>Venkat, A. and Tullsen, D.M., 2014. Harnessing ISA diversity: Design of a heterogeneous-ISA chip multiprocessor. ACM SIGARCH Computer Architecture News, 42(3), pp.121-132.</a:t>
            </a:r>
            <a:endParaRPr sz="1700"/>
          </a:p>
          <a:p>
            <a:pPr indent="0" lvl="0" marL="0" rtl="0" algn="l">
              <a:spcBef>
                <a:spcPts val="2100"/>
              </a:spcBef>
              <a:spcAft>
                <a:spcPts val="0"/>
              </a:spcAft>
              <a:buNone/>
            </a:pPr>
            <a:r>
              <a:t/>
            </a:r>
            <a:endParaRPr sz="1700"/>
          </a:p>
          <a:p>
            <a:pPr indent="0" lvl="0" marL="0" rtl="0" algn="l">
              <a:spcBef>
                <a:spcPts val="2100"/>
              </a:spcBef>
              <a:spcAft>
                <a:spcPts val="2100"/>
              </a:spcAft>
              <a:buNone/>
            </a:pPr>
            <a:r>
              <a:t/>
            </a:r>
            <a:endParaRPr sz="1700"/>
          </a:p>
        </p:txBody>
      </p:sp>
      <p:sp>
        <p:nvSpPr>
          <p:cNvPr id="423" name="Google Shape;423;p25"/>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Harnessing ISA Diversity</a:t>
            </a:r>
            <a:endParaRPr sz="5800"/>
          </a:p>
        </p:txBody>
      </p:sp>
      <p:sp>
        <p:nvSpPr>
          <p:cNvPr id="424" name="Google Shape;424;p25"/>
          <p:cNvSpPr/>
          <p:nvPr/>
        </p:nvSpPr>
        <p:spPr>
          <a:xfrm>
            <a:off x="1663550" y="2130577"/>
            <a:ext cx="1627849" cy="1486099"/>
          </a:xfrm>
          <a:prstGeom prst="rect">
            <a:avLst/>
          </a:prstGeom>
        </p:spPr>
        <p:txBody>
          <a:bodyPr>
            <a:prstTxWarp prst="textPlain"/>
          </a:bodyPr>
          <a:lstStyle/>
          <a:p>
            <a:pPr lvl="0" algn="ctr"/>
            <a:r>
              <a:rPr b="1" i="0">
                <a:ln>
                  <a:noFill/>
                </a:ln>
                <a:solidFill>
                  <a:schemeClr val="accent1"/>
                </a:solidFill>
                <a:latin typeface="Roboto Mono"/>
              </a:rPr>
              <a:t>01</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Linear regression model :</a:t>
            </a:r>
            <a:endParaRPr sz="6000">
              <a:solidFill>
                <a:schemeClr val="accent2"/>
              </a:solidFill>
            </a:endParaRPr>
          </a:p>
        </p:txBody>
      </p:sp>
      <p:sp>
        <p:nvSpPr>
          <p:cNvPr id="656" name="Google Shape;656;p61"/>
          <p:cNvSpPr txBox="1"/>
          <p:nvPr/>
        </p:nvSpPr>
        <p:spPr>
          <a:xfrm>
            <a:off x="1207325" y="1838750"/>
            <a:ext cx="100131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2100"/>
              </a:spcAft>
              <a:buNone/>
            </a:pPr>
            <a:r>
              <a:t/>
            </a:r>
            <a:endParaRPr b="1" sz="2000">
              <a:solidFill>
                <a:schemeClr val="dk1"/>
              </a:solidFill>
              <a:latin typeface="Roboto Mono"/>
              <a:ea typeface="Roboto Mono"/>
              <a:cs typeface="Roboto Mono"/>
              <a:sym typeface="Roboto Mono"/>
            </a:endParaRPr>
          </a:p>
        </p:txBody>
      </p:sp>
      <p:pic>
        <p:nvPicPr>
          <p:cNvPr id="657" name="Google Shape;657;p61"/>
          <p:cNvPicPr preferRelativeResize="0"/>
          <p:nvPr/>
        </p:nvPicPr>
        <p:blipFill>
          <a:blip r:embed="rId3">
            <a:alphaModFix/>
          </a:blip>
          <a:stretch>
            <a:fillRect/>
          </a:stretch>
        </p:blipFill>
        <p:spPr>
          <a:xfrm>
            <a:off x="1111225" y="1838750"/>
            <a:ext cx="9755100" cy="401261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2"/>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a:t>
            </a:r>
            <a:r>
              <a:rPr lang="en" sz="6000">
                <a:solidFill>
                  <a:schemeClr val="accent2"/>
                </a:solidFill>
              </a:rPr>
              <a:t>: </a:t>
            </a:r>
            <a:endParaRPr sz="6000">
              <a:solidFill>
                <a:schemeClr val="accent2"/>
              </a:solidFill>
            </a:endParaRPr>
          </a:p>
        </p:txBody>
      </p:sp>
      <p:sp>
        <p:nvSpPr>
          <p:cNvPr id="663" name="Google Shape;663;p62"/>
          <p:cNvSpPr txBox="1"/>
          <p:nvPr/>
        </p:nvSpPr>
        <p:spPr>
          <a:xfrm>
            <a:off x="1207325" y="1838750"/>
            <a:ext cx="10013100" cy="97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t/>
            </a:r>
            <a:endParaRPr sz="2000">
              <a:solidFill>
                <a:schemeClr val="dk1"/>
              </a:solidFill>
              <a:latin typeface="Roboto Mono"/>
              <a:ea typeface="Roboto Mono"/>
              <a:cs typeface="Roboto Mono"/>
              <a:sym typeface="Roboto Mono"/>
            </a:endParaRPr>
          </a:p>
          <a:p>
            <a:pPr indent="0" lvl="0" marL="0" rtl="0" algn="l">
              <a:lnSpc>
                <a:spcPct val="115000"/>
              </a:lnSpc>
              <a:spcBef>
                <a:spcPts val="1000"/>
              </a:spcBef>
              <a:spcAft>
                <a:spcPts val="2100"/>
              </a:spcAft>
              <a:buNone/>
            </a:pPr>
            <a:r>
              <a:t/>
            </a:r>
            <a:endParaRPr b="1" sz="2000">
              <a:solidFill>
                <a:schemeClr val="dk1"/>
              </a:solidFill>
              <a:latin typeface="Roboto Mono"/>
              <a:ea typeface="Roboto Mono"/>
              <a:cs typeface="Roboto Mono"/>
              <a:sym typeface="Roboto Mono"/>
            </a:endParaRPr>
          </a:p>
        </p:txBody>
      </p:sp>
      <p:pic>
        <p:nvPicPr>
          <p:cNvPr id="664" name="Google Shape;664;p62"/>
          <p:cNvPicPr preferRelativeResize="0"/>
          <p:nvPr/>
        </p:nvPicPr>
        <p:blipFill>
          <a:blip r:embed="rId3">
            <a:alphaModFix/>
          </a:blip>
          <a:stretch>
            <a:fillRect/>
          </a:stretch>
        </p:blipFill>
        <p:spPr>
          <a:xfrm>
            <a:off x="1218450" y="1838750"/>
            <a:ext cx="9755100" cy="3512800"/>
          </a:xfrm>
          <a:prstGeom prst="rect">
            <a:avLst/>
          </a:prstGeom>
          <a:noFill/>
          <a:ln>
            <a:noFill/>
          </a:ln>
        </p:spPr>
      </p:pic>
      <p:sp>
        <p:nvSpPr>
          <p:cNvPr id="665" name="Google Shape;665;p62"/>
          <p:cNvSpPr txBox="1"/>
          <p:nvPr/>
        </p:nvSpPr>
        <p:spPr>
          <a:xfrm>
            <a:off x="1716300" y="5351550"/>
            <a:ext cx="87594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ono"/>
                <a:ea typeface="Roboto Mono"/>
                <a:cs typeface="Roboto Mono"/>
                <a:sym typeface="Roboto Mono"/>
              </a:rPr>
              <a:t>Average speedup of different benchmarks when entire program is scheduled on ARM, Alpha or x86 and compared with HeIMC architecture with regression and oracle based scheduling </a:t>
            </a:r>
            <a:endParaRPr>
              <a:solidFill>
                <a:schemeClr val="dk1"/>
              </a:solidFill>
              <a:latin typeface="Roboto Mono"/>
              <a:ea typeface="Roboto Mono"/>
              <a:cs typeface="Roboto Mono"/>
              <a:sym typeface="Roboto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3"/>
          <p:cNvSpPr txBox="1"/>
          <p:nvPr>
            <p:ph idx="1" type="body"/>
          </p:nvPr>
        </p:nvSpPr>
        <p:spPr>
          <a:xfrm>
            <a:off x="1653300" y="4052850"/>
            <a:ext cx="8894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&lt;p&gt;</a:t>
            </a:r>
            <a:r>
              <a:rPr lang="en"/>
              <a:t> </a:t>
            </a:r>
            <a:r>
              <a:rPr lang="en"/>
              <a:t> Nirmal Kumar Boran, Shubhankit Rathore, Meet Udeshi, and Virendra Singh. Fine-grained scheduling in heterogeneous-isa architectures. IEEE Computer Architecture Letters, 20(1):9– 12, 2020</a:t>
            </a:r>
            <a:r>
              <a:rPr lang="en"/>
              <a:t> </a:t>
            </a:r>
            <a:r>
              <a:rPr lang="en">
                <a:solidFill>
                  <a:schemeClr val="accent1"/>
                </a:solidFill>
              </a:rPr>
              <a:t>&lt;/p&gt;</a:t>
            </a:r>
            <a:endParaRPr>
              <a:solidFill>
                <a:schemeClr val="accent1"/>
              </a:solidFill>
            </a:endParaRPr>
          </a:p>
        </p:txBody>
      </p:sp>
      <p:sp>
        <p:nvSpPr>
          <p:cNvPr id="671" name="Google Shape;671;p63"/>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Fine-Grain Scheduling</a:t>
            </a:r>
            <a:endParaRPr sz="5800"/>
          </a:p>
        </p:txBody>
      </p:sp>
      <p:sp>
        <p:nvSpPr>
          <p:cNvPr id="672" name="Google Shape;672;p63"/>
          <p:cNvSpPr/>
          <p:nvPr/>
        </p:nvSpPr>
        <p:spPr>
          <a:xfrm>
            <a:off x="1653300" y="2086127"/>
            <a:ext cx="1882583" cy="1486099"/>
          </a:xfrm>
          <a:prstGeom prst="rect">
            <a:avLst/>
          </a:prstGeom>
        </p:spPr>
        <p:txBody>
          <a:bodyPr>
            <a:prstTxWarp prst="textPlain"/>
          </a:bodyPr>
          <a:lstStyle/>
          <a:p>
            <a:pPr lvl="0" algn="ctr"/>
            <a:r>
              <a:rPr b="1" i="0">
                <a:ln>
                  <a:noFill/>
                </a:ln>
                <a:solidFill>
                  <a:schemeClr val="accent1"/>
                </a:solidFill>
                <a:latin typeface="Roboto Mono"/>
              </a:rPr>
              <a:t>04</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4"/>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Motivation..</a:t>
            </a:r>
            <a:endParaRPr sz="6000">
              <a:solidFill>
                <a:schemeClr val="accent2"/>
              </a:solidFill>
            </a:endParaRPr>
          </a:p>
        </p:txBody>
      </p:sp>
      <p:pic>
        <p:nvPicPr>
          <p:cNvPr id="678" name="Google Shape;678;p64"/>
          <p:cNvPicPr preferRelativeResize="0"/>
          <p:nvPr/>
        </p:nvPicPr>
        <p:blipFill>
          <a:blip r:embed="rId3">
            <a:alphaModFix/>
          </a:blip>
          <a:stretch>
            <a:fillRect/>
          </a:stretch>
        </p:blipFill>
        <p:spPr>
          <a:xfrm>
            <a:off x="977700" y="1968775"/>
            <a:ext cx="10055125" cy="3628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5"/>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Motivation</a:t>
            </a:r>
            <a:endParaRPr sz="6000">
              <a:solidFill>
                <a:schemeClr val="accent2"/>
              </a:solidFill>
            </a:endParaRPr>
          </a:p>
        </p:txBody>
      </p:sp>
      <p:sp>
        <p:nvSpPr>
          <p:cNvPr id="684" name="Google Shape;684;p65"/>
          <p:cNvSpPr txBox="1"/>
          <p:nvPr/>
        </p:nvSpPr>
        <p:spPr>
          <a:xfrm>
            <a:off x="1169800" y="1876250"/>
            <a:ext cx="10013100" cy="39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Roboto Mono"/>
                <a:ea typeface="Roboto Mono"/>
                <a:cs typeface="Roboto Mono"/>
                <a:sym typeface="Roboto Mono"/>
              </a:rPr>
              <a:t>To effectively exploit program heterogeneity, Boran et al. introduced a fine-grained function-wise scheduling technique. This approach dynamically scheduled every function to its most affined ISA</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0"/>
              </a:spcAft>
              <a:buNone/>
            </a:pPr>
            <a:r>
              <a:rPr lang="en" sz="1800">
                <a:solidFill>
                  <a:schemeClr val="dk1"/>
                </a:solidFill>
                <a:latin typeface="Roboto Mono"/>
                <a:ea typeface="Roboto Mono"/>
                <a:cs typeface="Roboto Mono"/>
                <a:sym typeface="Roboto Mono"/>
              </a:rPr>
              <a:t>Reason for Function Affinity : </a:t>
            </a:r>
            <a:endParaRPr sz="1800">
              <a:solidFill>
                <a:schemeClr val="dk1"/>
              </a:solidFill>
              <a:latin typeface="Roboto Mono"/>
              <a:ea typeface="Roboto Mono"/>
              <a:cs typeface="Roboto Mono"/>
              <a:sym typeface="Roboto Mono"/>
            </a:endParaRPr>
          </a:p>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code density,dynamic instruction count, register pressure, etc. which varies for each function.</a:t>
            </a:r>
            <a:endParaRPr sz="1800">
              <a:solidFill>
                <a:schemeClr val="dk1"/>
              </a:solidFill>
              <a:latin typeface="Roboto Mono"/>
              <a:ea typeface="Roboto Mono"/>
              <a:cs typeface="Roboto Mono"/>
              <a:sym typeface="Roboto Mono"/>
            </a:endParaRPr>
          </a:p>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This affinity of a function towards an ISA may only shift by the change in behavior of input data. Hence the need for a dynamic predictor.</a:t>
            </a:r>
            <a:endParaRPr sz="1800">
              <a:solidFill>
                <a:schemeClr val="dk1"/>
              </a:solidFill>
              <a:latin typeface="Roboto Mono"/>
              <a:ea typeface="Roboto Mono"/>
              <a:cs typeface="Roboto Mono"/>
              <a:sym typeface="Roboto Mono"/>
            </a:endParaRPr>
          </a:p>
          <a:p>
            <a:pPr indent="0" lvl="0" marL="0" rtl="0" algn="l">
              <a:lnSpc>
                <a:spcPct val="115000"/>
              </a:lnSpc>
              <a:spcBef>
                <a:spcPts val="1000"/>
              </a:spcBef>
              <a:spcAft>
                <a:spcPts val="2100"/>
              </a:spcAft>
              <a:buNone/>
            </a:pPr>
            <a:r>
              <a:t/>
            </a:r>
            <a:endParaRPr sz="1800">
              <a:solidFill>
                <a:schemeClr val="dk1"/>
              </a:solidFill>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6"/>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Motivation</a:t>
            </a:r>
            <a:endParaRPr sz="6000">
              <a:solidFill>
                <a:schemeClr val="accent2"/>
              </a:solidFill>
            </a:endParaRPr>
          </a:p>
        </p:txBody>
      </p:sp>
      <p:sp>
        <p:nvSpPr>
          <p:cNvPr id="690" name="Google Shape;690;p66"/>
          <p:cNvSpPr txBox="1"/>
          <p:nvPr/>
        </p:nvSpPr>
        <p:spPr>
          <a:xfrm>
            <a:off x="1169800" y="1876250"/>
            <a:ext cx="100131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100"/>
              </a:spcAft>
              <a:buNone/>
            </a:pPr>
            <a:r>
              <a:rPr lang="en" sz="1800">
                <a:solidFill>
                  <a:schemeClr val="dk1"/>
                </a:solidFill>
                <a:latin typeface="Roboto Mono"/>
                <a:ea typeface="Roboto Mono"/>
                <a:cs typeface="Roboto Mono"/>
                <a:sym typeface="Roboto Mono"/>
              </a:rPr>
              <a:t>3. Function-wise scheduling not only optimized performance but also minimized migration overhead by transforming only function arguments between ISAs, avoiding complete stack transformations.</a:t>
            </a:r>
            <a:endParaRPr sz="1800">
              <a:solidFill>
                <a:schemeClr val="dk1"/>
              </a:solidFill>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7"/>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Methodology</a:t>
            </a:r>
            <a:endParaRPr sz="6000">
              <a:solidFill>
                <a:schemeClr val="accent2"/>
              </a:solidFill>
            </a:endParaRPr>
          </a:p>
        </p:txBody>
      </p:sp>
      <p:sp>
        <p:nvSpPr>
          <p:cNvPr id="696" name="Google Shape;696;p67"/>
          <p:cNvSpPr txBox="1"/>
          <p:nvPr/>
        </p:nvSpPr>
        <p:spPr>
          <a:xfrm>
            <a:off x="1169800" y="1876250"/>
            <a:ext cx="10013100" cy="4075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The migration decision for a function is taken just before a function is called.</a:t>
            </a:r>
            <a:endParaRPr sz="1800">
              <a:solidFill>
                <a:schemeClr val="dk1"/>
              </a:solidFill>
              <a:latin typeface="Roboto Mono"/>
              <a:ea typeface="Roboto Mono"/>
              <a:cs typeface="Roboto Mono"/>
              <a:sym typeface="Roboto Mono"/>
            </a:endParaRPr>
          </a:p>
          <a:p>
            <a:pPr indent="-342900" lvl="0" marL="457200" rtl="0" algn="l">
              <a:lnSpc>
                <a:spcPct val="115000"/>
              </a:lnSpc>
              <a:spcBef>
                <a:spcPts val="21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The function is executed on it’s best affine</a:t>
            </a:r>
            <a:endParaRPr sz="1800">
              <a:solidFill>
                <a:schemeClr val="dk1"/>
              </a:solidFill>
              <a:latin typeface="Roboto Mono"/>
              <a:ea typeface="Roboto Mono"/>
              <a:cs typeface="Roboto Mono"/>
              <a:sym typeface="Roboto Mono"/>
            </a:endParaRPr>
          </a:p>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ISA and the stack frame for the function is also formed in it’s best  affine ISA format.</a:t>
            </a:r>
            <a:endParaRPr sz="1800">
              <a:solidFill>
                <a:schemeClr val="dk1"/>
              </a:solidFill>
              <a:latin typeface="Roboto Mono"/>
              <a:ea typeface="Roboto Mono"/>
              <a:cs typeface="Roboto Mono"/>
              <a:sym typeface="Roboto Mono"/>
            </a:endParaRPr>
          </a:p>
          <a:p>
            <a:pPr indent="-342900" lvl="0" marL="457200" rtl="0" algn="l">
              <a:lnSpc>
                <a:spcPct val="115000"/>
              </a:lnSpc>
              <a:spcBef>
                <a:spcPts val="10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Need to transform only local parameters passed by the caller function to callee function. </a:t>
            </a:r>
            <a:endParaRPr sz="1800">
              <a:solidFill>
                <a:schemeClr val="dk1"/>
              </a:solidFill>
              <a:latin typeface="Roboto Mono"/>
              <a:ea typeface="Roboto Mono"/>
              <a:cs typeface="Roboto Mono"/>
              <a:sym typeface="Roboto Mono"/>
            </a:endParaRPr>
          </a:p>
          <a:p>
            <a:pPr indent="-342900" lvl="0" marL="457200" rtl="0" algn="l">
              <a:lnSpc>
                <a:spcPct val="115000"/>
              </a:lnSpc>
              <a:spcBef>
                <a:spcPts val="2100"/>
              </a:spcBef>
              <a:spcAft>
                <a:spcPts val="0"/>
              </a:spcAft>
              <a:buClr>
                <a:schemeClr val="dk1"/>
              </a:buClr>
              <a:buSzPts val="1800"/>
              <a:buFont typeface="Roboto Mono"/>
              <a:buAutoNum type="arabicPeriod"/>
            </a:pPr>
            <a:r>
              <a:rPr lang="en" sz="1800">
                <a:solidFill>
                  <a:schemeClr val="dk1"/>
                </a:solidFill>
                <a:latin typeface="Roboto Mono"/>
                <a:ea typeface="Roboto Mono"/>
                <a:cs typeface="Roboto Mono"/>
                <a:sym typeface="Roboto Mono"/>
              </a:rPr>
              <a:t>Rest of the memory i.e., global and heap, is common across both ISAs</a:t>
            </a:r>
            <a:endParaRPr sz="18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sz="1800">
              <a:solidFill>
                <a:schemeClr val="dk1"/>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8"/>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Heuristic Based Approach</a:t>
            </a:r>
            <a:endParaRPr sz="6000">
              <a:solidFill>
                <a:schemeClr val="accent2"/>
              </a:solidFill>
            </a:endParaRPr>
          </a:p>
        </p:txBody>
      </p:sp>
      <p:sp>
        <p:nvSpPr>
          <p:cNvPr id="702" name="Google Shape;702;p68"/>
          <p:cNvSpPr txBox="1"/>
          <p:nvPr/>
        </p:nvSpPr>
        <p:spPr>
          <a:xfrm>
            <a:off x="1169800" y="1876250"/>
            <a:ext cx="10013100" cy="27885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0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It was observed that the affinity do not change too often.</a:t>
            </a:r>
            <a:endParaRPr sz="2000">
              <a:solidFill>
                <a:schemeClr val="dk1"/>
              </a:solidFill>
              <a:latin typeface="Roboto Mono"/>
              <a:ea typeface="Roboto Mono"/>
              <a:cs typeface="Roboto Mono"/>
              <a:sym typeface="Roboto Mono"/>
            </a:endParaRPr>
          </a:p>
          <a:p>
            <a:pPr indent="-355600" lvl="0" marL="457200" rtl="0" algn="l">
              <a:lnSpc>
                <a:spcPct val="115000"/>
              </a:lnSpc>
              <a:spcBef>
                <a:spcPts val="21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They used a sampling based technique for dynamic prediction.</a:t>
            </a:r>
            <a:endParaRPr sz="2000">
              <a:solidFill>
                <a:schemeClr val="dk1"/>
              </a:solidFill>
              <a:latin typeface="Roboto Mono"/>
              <a:ea typeface="Roboto Mono"/>
              <a:cs typeface="Roboto Mono"/>
              <a:sym typeface="Roboto Mono"/>
            </a:endParaRPr>
          </a:p>
          <a:p>
            <a:pPr indent="-355600" lvl="0" marL="457200" rtl="0" algn="l">
              <a:lnSpc>
                <a:spcPct val="115000"/>
              </a:lnSpc>
              <a:spcBef>
                <a:spcPts val="1000"/>
              </a:spcBef>
              <a:spcAft>
                <a:spcPts val="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It was experimentally observed that affinity do not change for approximately 20 consecutive calls.</a:t>
            </a:r>
            <a:endParaRPr sz="2000">
              <a:solidFill>
                <a:schemeClr val="dk1"/>
              </a:solidFill>
              <a:latin typeface="Roboto Mono"/>
              <a:ea typeface="Roboto Mono"/>
              <a:cs typeface="Roboto Mono"/>
              <a:sym typeface="Roboto Mono"/>
            </a:endParaRPr>
          </a:p>
          <a:p>
            <a:pPr indent="-355600" lvl="0" marL="457200" rtl="0" algn="l">
              <a:lnSpc>
                <a:spcPct val="115000"/>
              </a:lnSpc>
              <a:spcBef>
                <a:spcPts val="1000"/>
              </a:spcBef>
              <a:spcAft>
                <a:spcPts val="2100"/>
              </a:spcAft>
              <a:buClr>
                <a:schemeClr val="dk1"/>
              </a:buClr>
              <a:buSzPts val="2000"/>
              <a:buFont typeface="Roboto Mono"/>
              <a:buAutoNum type="arabicPeriod"/>
            </a:pPr>
            <a:r>
              <a:rPr lang="en" sz="2000">
                <a:solidFill>
                  <a:schemeClr val="dk1"/>
                </a:solidFill>
                <a:latin typeface="Roboto Mono"/>
                <a:ea typeface="Roboto Mono"/>
                <a:cs typeface="Roboto Mono"/>
                <a:sym typeface="Roboto Mono"/>
              </a:rPr>
              <a:t>Execution time is calculated for 19th and 20th call and the Affinity table is updated.</a:t>
            </a:r>
            <a:endParaRPr sz="2000">
              <a:solidFill>
                <a:schemeClr val="dk1"/>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9"/>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a:t>
            </a:r>
            <a:endParaRPr sz="6000">
              <a:solidFill>
                <a:schemeClr val="accent2"/>
              </a:solidFill>
            </a:endParaRPr>
          </a:p>
        </p:txBody>
      </p:sp>
      <p:sp>
        <p:nvSpPr>
          <p:cNvPr id="708" name="Google Shape;708;p69"/>
          <p:cNvSpPr txBox="1"/>
          <p:nvPr/>
        </p:nvSpPr>
        <p:spPr>
          <a:xfrm>
            <a:off x="1169800" y="1876250"/>
            <a:ext cx="10013100" cy="456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2200">
                <a:solidFill>
                  <a:schemeClr val="dk1"/>
                </a:solidFill>
                <a:latin typeface="Roboto Mono"/>
                <a:ea typeface="Roboto Mono"/>
                <a:cs typeface="Roboto Mono"/>
                <a:sym typeface="Roboto Mono"/>
              </a:rPr>
              <a:t>They used GEM5 simulator for running spec 2006 benchmark for X86 and ARM ISA.</a:t>
            </a:r>
            <a:endParaRPr b="1" sz="2200">
              <a:solidFill>
                <a:schemeClr val="dk1"/>
              </a:solidFill>
              <a:latin typeface="Roboto Mono"/>
              <a:ea typeface="Roboto Mono"/>
              <a:cs typeface="Roboto Mono"/>
              <a:sym typeface="Roboto Mono"/>
            </a:endParaRPr>
          </a:p>
          <a:p>
            <a:pPr indent="-368300" lvl="0" marL="457200" rtl="0" algn="l">
              <a:lnSpc>
                <a:spcPct val="115000"/>
              </a:lnSpc>
              <a:spcBef>
                <a:spcPts val="2100"/>
              </a:spcBef>
              <a:spcAft>
                <a:spcPts val="0"/>
              </a:spcAft>
              <a:buClr>
                <a:schemeClr val="dk1"/>
              </a:buClr>
              <a:buSzPts val="2200"/>
              <a:buFont typeface="Roboto Mono"/>
              <a:buAutoNum type="arabicPeriod"/>
            </a:pPr>
            <a:r>
              <a:rPr b="1" lang="en" sz="2200">
                <a:solidFill>
                  <a:schemeClr val="dk1"/>
                </a:solidFill>
                <a:latin typeface="Roboto Mono"/>
                <a:ea typeface="Roboto Mono"/>
                <a:cs typeface="Roboto Mono"/>
                <a:sym typeface="Roboto Mono"/>
              </a:rPr>
              <a:t>Migration : </a:t>
            </a:r>
            <a:r>
              <a:rPr lang="en" sz="2200">
                <a:solidFill>
                  <a:schemeClr val="dk1"/>
                </a:solidFill>
                <a:latin typeface="Roboto Mono"/>
                <a:ea typeface="Roboto Mono"/>
                <a:cs typeface="Roboto Mono"/>
                <a:sym typeface="Roboto Mono"/>
              </a:rPr>
              <a:t>Migration overhead is less, since only a few register values have to be transformed.</a:t>
            </a:r>
            <a:endParaRPr sz="2200">
              <a:solidFill>
                <a:schemeClr val="dk1"/>
              </a:solidFill>
              <a:latin typeface="Roboto Mono"/>
              <a:ea typeface="Roboto Mono"/>
              <a:cs typeface="Roboto Mono"/>
              <a:sym typeface="Roboto Mono"/>
            </a:endParaRPr>
          </a:p>
          <a:p>
            <a:pPr indent="-368300" lvl="0" marL="457200" rtl="0" algn="l">
              <a:lnSpc>
                <a:spcPct val="115000"/>
              </a:lnSpc>
              <a:spcBef>
                <a:spcPts val="0"/>
              </a:spcBef>
              <a:spcAft>
                <a:spcPts val="0"/>
              </a:spcAft>
              <a:buClr>
                <a:schemeClr val="dk1"/>
              </a:buClr>
              <a:buSzPts val="2200"/>
              <a:buFont typeface="Roboto Mono"/>
              <a:buAutoNum type="arabicPeriod"/>
            </a:pPr>
            <a:r>
              <a:rPr b="1" lang="en" sz="2200">
                <a:solidFill>
                  <a:schemeClr val="dk1"/>
                </a:solidFill>
                <a:latin typeface="Roboto Mono"/>
                <a:ea typeface="Roboto Mono"/>
                <a:cs typeface="Roboto Mono"/>
                <a:sym typeface="Roboto Mono"/>
              </a:rPr>
              <a:t>Performance</a:t>
            </a:r>
            <a:r>
              <a:rPr lang="en" sz="2200">
                <a:solidFill>
                  <a:schemeClr val="dk1"/>
                </a:solidFill>
                <a:latin typeface="Roboto Mono"/>
                <a:ea typeface="Roboto Mono"/>
                <a:cs typeface="Roboto Mono"/>
                <a:sym typeface="Roboto Mono"/>
              </a:rPr>
              <a:t> : </a:t>
            </a:r>
            <a:endParaRPr sz="2200">
              <a:solidFill>
                <a:schemeClr val="dk1"/>
              </a:solidFill>
              <a:latin typeface="Roboto Mono"/>
              <a:ea typeface="Roboto Mono"/>
              <a:cs typeface="Roboto Mono"/>
              <a:sym typeface="Roboto Mono"/>
            </a:endParaRPr>
          </a:p>
          <a:p>
            <a:pPr indent="-368300" lvl="1" marL="914400" rtl="0" algn="l">
              <a:lnSpc>
                <a:spcPct val="115000"/>
              </a:lnSpc>
              <a:spcBef>
                <a:spcPts val="0"/>
              </a:spcBef>
              <a:spcAft>
                <a:spcPts val="0"/>
              </a:spcAft>
              <a:buClr>
                <a:schemeClr val="dk1"/>
              </a:buClr>
              <a:buSzPts val="2200"/>
              <a:buFont typeface="Roboto Mono"/>
              <a:buAutoNum type="alphaLcPeriod"/>
            </a:pPr>
            <a:r>
              <a:rPr lang="en" sz="2200">
                <a:solidFill>
                  <a:schemeClr val="dk1"/>
                </a:solidFill>
                <a:latin typeface="Roboto Mono"/>
                <a:ea typeface="Roboto Mono"/>
                <a:cs typeface="Roboto Mono"/>
                <a:sym typeface="Roboto Mono"/>
              </a:rPr>
              <a:t>The proposed approach achieves up to 22.9 percent speedup using oracle based scheduling mechanism</a:t>
            </a:r>
            <a:endParaRPr sz="2200">
              <a:solidFill>
                <a:schemeClr val="dk1"/>
              </a:solidFill>
              <a:latin typeface="Roboto Mono"/>
              <a:ea typeface="Roboto Mono"/>
              <a:cs typeface="Roboto Mono"/>
              <a:sym typeface="Roboto Mono"/>
            </a:endParaRPr>
          </a:p>
          <a:p>
            <a:pPr indent="-368300" lvl="1" marL="914400" rtl="0" algn="l">
              <a:lnSpc>
                <a:spcPct val="115000"/>
              </a:lnSpc>
              <a:spcBef>
                <a:spcPts val="0"/>
              </a:spcBef>
              <a:spcAft>
                <a:spcPts val="0"/>
              </a:spcAft>
              <a:buClr>
                <a:schemeClr val="dk1"/>
              </a:buClr>
              <a:buSzPts val="2200"/>
              <a:buFont typeface="Roboto Mono"/>
              <a:buAutoNum type="alphaLcPeriod"/>
            </a:pPr>
            <a:r>
              <a:rPr lang="en" sz="2200">
                <a:solidFill>
                  <a:schemeClr val="dk1"/>
                </a:solidFill>
                <a:latin typeface="Roboto Mono"/>
                <a:ea typeface="Roboto Mono"/>
                <a:cs typeface="Roboto Mono"/>
                <a:sym typeface="Roboto Mono"/>
              </a:rPr>
              <a:t>The proposed heuristics technique achieves a speedup of 8.4 percent.</a:t>
            </a:r>
            <a:endParaRPr sz="22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b="1" sz="2200">
              <a:solidFill>
                <a:schemeClr val="dk1"/>
              </a:solidFill>
              <a:latin typeface="Roboto Mono"/>
              <a:ea typeface="Roboto Mono"/>
              <a:cs typeface="Roboto Mono"/>
              <a:sym typeface="Roboto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0"/>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a:t>
            </a:r>
            <a:endParaRPr sz="6000">
              <a:solidFill>
                <a:schemeClr val="accent2"/>
              </a:solidFill>
            </a:endParaRPr>
          </a:p>
        </p:txBody>
      </p:sp>
      <p:sp>
        <p:nvSpPr>
          <p:cNvPr id="714" name="Google Shape;714;p70"/>
          <p:cNvSpPr txBox="1"/>
          <p:nvPr/>
        </p:nvSpPr>
        <p:spPr>
          <a:xfrm>
            <a:off x="1169800" y="1876250"/>
            <a:ext cx="10013100" cy="26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sz="2200">
                <a:solidFill>
                  <a:schemeClr val="dk1"/>
                </a:solidFill>
                <a:latin typeface="Roboto Mono"/>
                <a:ea typeface="Roboto Mono"/>
                <a:cs typeface="Roboto Mono"/>
                <a:sym typeface="Roboto Mono"/>
              </a:rPr>
              <a:t>They used GEM5 simulator for running spec 2006 benchmark for X86 and ARM ISA.</a:t>
            </a:r>
            <a:endParaRPr b="1" sz="2200">
              <a:solidFill>
                <a:schemeClr val="dk1"/>
              </a:solidFill>
              <a:latin typeface="Roboto Mono"/>
              <a:ea typeface="Roboto Mono"/>
              <a:cs typeface="Roboto Mono"/>
              <a:sym typeface="Roboto Mono"/>
            </a:endParaRPr>
          </a:p>
          <a:p>
            <a:pPr indent="0" lvl="0" marL="0" rtl="0" algn="l">
              <a:lnSpc>
                <a:spcPct val="115000"/>
              </a:lnSpc>
              <a:spcBef>
                <a:spcPts val="2100"/>
              </a:spcBef>
              <a:spcAft>
                <a:spcPts val="0"/>
              </a:spcAft>
              <a:buNone/>
            </a:pPr>
            <a:r>
              <a:rPr b="1" lang="en" sz="2200">
                <a:solidFill>
                  <a:schemeClr val="dk1"/>
                </a:solidFill>
                <a:latin typeface="Roboto Mono"/>
                <a:ea typeface="Roboto Mono"/>
                <a:cs typeface="Roboto Mono"/>
                <a:sym typeface="Roboto Mono"/>
              </a:rPr>
              <a:t>3. </a:t>
            </a:r>
            <a:r>
              <a:rPr b="1" lang="en" sz="2200">
                <a:solidFill>
                  <a:schemeClr val="dk1"/>
                </a:solidFill>
                <a:latin typeface="Roboto Mono"/>
                <a:ea typeface="Roboto Mono"/>
                <a:cs typeface="Roboto Mono"/>
                <a:sym typeface="Roboto Mono"/>
              </a:rPr>
              <a:t>Multi-work load :  An average speedup of 15.6 percent       is achieved.</a:t>
            </a:r>
            <a:endParaRPr b="1" sz="2200">
              <a:solidFill>
                <a:schemeClr val="dk1"/>
              </a:solidFill>
              <a:latin typeface="Roboto Mono"/>
              <a:ea typeface="Roboto Mono"/>
              <a:cs typeface="Roboto Mono"/>
              <a:sym typeface="Roboto Mono"/>
            </a:endParaRPr>
          </a:p>
          <a:p>
            <a:pPr indent="0" lvl="0" marL="0" rtl="0" algn="l">
              <a:lnSpc>
                <a:spcPct val="115000"/>
              </a:lnSpc>
              <a:spcBef>
                <a:spcPts val="2100"/>
              </a:spcBef>
              <a:spcAft>
                <a:spcPts val="2100"/>
              </a:spcAft>
              <a:buNone/>
            </a:pPr>
            <a:r>
              <a:t/>
            </a:r>
            <a:endParaRPr b="1" sz="2200">
              <a:solidFill>
                <a:schemeClr val="dk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6"/>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a:t>
            </a:r>
            <a:endParaRPr sz="6000">
              <a:solidFill>
                <a:schemeClr val="accent3"/>
              </a:solidFill>
            </a:endParaRPr>
          </a:p>
        </p:txBody>
      </p:sp>
      <p:sp>
        <p:nvSpPr>
          <p:cNvPr id="430" name="Google Shape;430;p26"/>
          <p:cNvSpPr txBox="1"/>
          <p:nvPr>
            <p:ph idx="1" type="subTitle"/>
          </p:nvPr>
        </p:nvSpPr>
        <p:spPr>
          <a:xfrm>
            <a:off x="2199000" y="3070050"/>
            <a:ext cx="77940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300"/>
              <a:t> </a:t>
            </a:r>
            <a:r>
              <a:rPr lang="en" sz="2300"/>
              <a:t>Performance! Performance! </a:t>
            </a:r>
            <a:endParaRPr b="0" sz="2300">
              <a:solidFill>
                <a:schemeClr val="accent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a:t>
            </a:r>
            <a:endParaRPr sz="6000">
              <a:solidFill>
                <a:schemeClr val="accent2"/>
              </a:solidFill>
            </a:endParaRPr>
          </a:p>
        </p:txBody>
      </p:sp>
      <p:sp>
        <p:nvSpPr>
          <p:cNvPr id="720" name="Google Shape;720;p71"/>
          <p:cNvSpPr txBox="1"/>
          <p:nvPr/>
        </p:nvSpPr>
        <p:spPr>
          <a:xfrm>
            <a:off x="1169800" y="1876250"/>
            <a:ext cx="100131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2100"/>
              </a:spcAft>
              <a:buNone/>
            </a:pPr>
            <a:r>
              <a:t/>
            </a:r>
            <a:endParaRPr b="1" sz="2200">
              <a:solidFill>
                <a:schemeClr val="dk1"/>
              </a:solidFill>
              <a:latin typeface="Roboto Mono"/>
              <a:ea typeface="Roboto Mono"/>
              <a:cs typeface="Roboto Mono"/>
              <a:sym typeface="Roboto Mono"/>
            </a:endParaRPr>
          </a:p>
        </p:txBody>
      </p:sp>
      <p:pic>
        <p:nvPicPr>
          <p:cNvPr id="721" name="Google Shape;721;p71"/>
          <p:cNvPicPr preferRelativeResize="0"/>
          <p:nvPr/>
        </p:nvPicPr>
        <p:blipFill>
          <a:blip r:embed="rId3">
            <a:alphaModFix/>
          </a:blip>
          <a:stretch>
            <a:fillRect/>
          </a:stretch>
        </p:blipFill>
        <p:spPr>
          <a:xfrm>
            <a:off x="862125" y="1972875"/>
            <a:ext cx="10194350" cy="3469450"/>
          </a:xfrm>
          <a:prstGeom prst="rect">
            <a:avLst/>
          </a:prstGeom>
          <a:noFill/>
          <a:ln>
            <a:noFill/>
          </a:ln>
        </p:spPr>
      </p:pic>
      <p:sp>
        <p:nvSpPr>
          <p:cNvPr id="722" name="Google Shape;722;p71"/>
          <p:cNvSpPr txBox="1"/>
          <p:nvPr/>
        </p:nvSpPr>
        <p:spPr>
          <a:xfrm>
            <a:off x="1923650" y="5442325"/>
            <a:ext cx="8721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ono"/>
                <a:ea typeface="Roboto Mono"/>
                <a:cs typeface="Roboto Mono"/>
                <a:sym typeface="Roboto Mono"/>
              </a:rPr>
              <a:t>Speedup of function-wise migration with respect to heterogeneous-ISA architecture</a:t>
            </a:r>
            <a:endParaRPr>
              <a:solidFill>
                <a:schemeClr val="dk1"/>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2"/>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2"/>
                </a:solidFill>
              </a:rPr>
              <a:t>Results..</a:t>
            </a:r>
            <a:endParaRPr sz="6000">
              <a:solidFill>
                <a:schemeClr val="accent2"/>
              </a:solidFill>
            </a:endParaRPr>
          </a:p>
        </p:txBody>
      </p:sp>
      <p:sp>
        <p:nvSpPr>
          <p:cNvPr id="728" name="Google Shape;728;p72"/>
          <p:cNvSpPr txBox="1"/>
          <p:nvPr/>
        </p:nvSpPr>
        <p:spPr>
          <a:xfrm>
            <a:off x="1923650" y="5442325"/>
            <a:ext cx="8721000" cy="37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Mono"/>
                <a:ea typeface="Roboto Mono"/>
                <a:cs typeface="Roboto Mono"/>
                <a:sym typeface="Roboto Mono"/>
              </a:rPr>
              <a:t>Speedup of function-wise migration with respect to heterogeneous-ISA architecture for multi-workloads.</a:t>
            </a:r>
            <a:endParaRPr>
              <a:solidFill>
                <a:schemeClr val="dk1"/>
              </a:solidFill>
              <a:latin typeface="Roboto Mono"/>
              <a:ea typeface="Roboto Mono"/>
              <a:cs typeface="Roboto Mono"/>
              <a:sym typeface="Roboto Mono"/>
            </a:endParaRPr>
          </a:p>
        </p:txBody>
      </p:sp>
      <p:pic>
        <p:nvPicPr>
          <p:cNvPr id="729" name="Google Shape;729;p72"/>
          <p:cNvPicPr preferRelativeResize="0"/>
          <p:nvPr/>
        </p:nvPicPr>
        <p:blipFill>
          <a:blip r:embed="rId3">
            <a:alphaModFix/>
          </a:blip>
          <a:stretch>
            <a:fillRect/>
          </a:stretch>
        </p:blipFill>
        <p:spPr>
          <a:xfrm>
            <a:off x="2633375" y="1894100"/>
            <a:ext cx="6704850" cy="32307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3"/>
          <p:cNvSpPr txBox="1"/>
          <p:nvPr>
            <p:ph idx="1" type="body"/>
          </p:nvPr>
        </p:nvSpPr>
        <p:spPr>
          <a:xfrm>
            <a:off x="1653300" y="3616675"/>
            <a:ext cx="9929400" cy="3479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100">
                <a:solidFill>
                  <a:schemeClr val="accent1"/>
                </a:solidFill>
              </a:rPr>
              <a:t>Composite cores:Pushing Heterogeneity into a Core</a:t>
            </a:r>
            <a:endParaRPr sz="2100">
              <a:solidFill>
                <a:schemeClr val="accent1"/>
              </a:solidFill>
            </a:endParaRPr>
          </a:p>
          <a:p>
            <a:pPr indent="0" lvl="0" marL="0" rtl="0" algn="l">
              <a:spcBef>
                <a:spcPts val="2100"/>
              </a:spcBef>
              <a:spcAft>
                <a:spcPts val="0"/>
              </a:spcAft>
              <a:buNone/>
            </a:pPr>
            <a:r>
              <a:rPr lang="en" sz="2100">
                <a:solidFill>
                  <a:schemeClr val="accent3"/>
                </a:solidFill>
              </a:rPr>
              <a:t>Andrew Lukefahr,Shruti Padmanabha ,Reetuparna Das ,Faissal M Sleiman ,Ronald Dreslinski ,Thomas F. Wenisch and Scott Mahlke IEEE/ACM International Symposium on Microarchitecture, pages 317–328, 2012.</a:t>
            </a:r>
            <a:endParaRPr sz="2100">
              <a:solidFill>
                <a:schemeClr val="accent3"/>
              </a:solidFill>
            </a:endParaRPr>
          </a:p>
          <a:p>
            <a:pPr indent="0" lvl="0" marL="0" rtl="0" algn="l">
              <a:spcBef>
                <a:spcPts val="2100"/>
              </a:spcBef>
              <a:spcAft>
                <a:spcPts val="2100"/>
              </a:spcAft>
              <a:buNone/>
            </a:pPr>
            <a:r>
              <a:t/>
            </a:r>
            <a:endParaRPr sz="2100">
              <a:solidFill>
                <a:schemeClr val="accent3"/>
              </a:solidFill>
            </a:endParaRPr>
          </a:p>
        </p:txBody>
      </p:sp>
      <p:sp>
        <p:nvSpPr>
          <p:cNvPr id="735" name="Google Shape;735;p73"/>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Composite Cores</a:t>
            </a:r>
            <a:endParaRPr sz="5800"/>
          </a:p>
        </p:txBody>
      </p:sp>
      <p:sp>
        <p:nvSpPr>
          <p:cNvPr id="736" name="Google Shape;736;p73"/>
          <p:cNvSpPr/>
          <p:nvPr/>
        </p:nvSpPr>
        <p:spPr>
          <a:xfrm>
            <a:off x="1663550" y="2130577"/>
            <a:ext cx="1858156" cy="1486099"/>
          </a:xfrm>
          <a:prstGeom prst="rect">
            <a:avLst/>
          </a:prstGeom>
        </p:spPr>
        <p:txBody>
          <a:bodyPr>
            <a:prstTxWarp prst="textPlain"/>
          </a:bodyPr>
          <a:lstStyle/>
          <a:p>
            <a:pPr lvl="0" algn="ctr"/>
            <a:r>
              <a:rPr b="1" i="0">
                <a:ln>
                  <a:noFill/>
                </a:ln>
                <a:solidFill>
                  <a:schemeClr val="accent1"/>
                </a:solidFill>
                <a:latin typeface="Roboto Mono"/>
              </a:rPr>
              <a:t>05</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4"/>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a:t>
            </a:r>
            <a:endParaRPr sz="6000">
              <a:solidFill>
                <a:schemeClr val="accent3"/>
              </a:solidFill>
            </a:endParaRPr>
          </a:p>
        </p:txBody>
      </p:sp>
      <p:sp>
        <p:nvSpPr>
          <p:cNvPr id="742" name="Google Shape;742;p74"/>
          <p:cNvSpPr txBox="1"/>
          <p:nvPr>
            <p:ph idx="1" type="subTitle"/>
          </p:nvPr>
        </p:nvSpPr>
        <p:spPr>
          <a:xfrm>
            <a:off x="1466100" y="2215900"/>
            <a:ext cx="9829800" cy="3413700"/>
          </a:xfrm>
          <a:prstGeom prst="rect">
            <a:avLst/>
          </a:prstGeom>
        </p:spPr>
        <p:txBody>
          <a:bodyPr anchorCtr="0" anchor="t" bIns="121900" lIns="121900" spcFirstLastPara="1" rIns="121900" wrap="square" tIns="121900">
            <a:noAutofit/>
          </a:bodyPr>
          <a:lstStyle/>
          <a:p>
            <a:pPr indent="0" lvl="0" marL="0" rtl="0" algn="l">
              <a:spcBef>
                <a:spcPts val="1200"/>
              </a:spcBef>
              <a:spcAft>
                <a:spcPts val="0"/>
              </a:spcAft>
              <a:buNone/>
            </a:pPr>
            <a:r>
              <a:rPr lang="en" sz="2000">
                <a:solidFill>
                  <a:schemeClr val="dk1"/>
                </a:solidFill>
              </a:rPr>
              <a:t>            HERE, WE  ARE INTRODUCING the concept of composite cores,   that can promise you the energy savings.</a:t>
            </a:r>
            <a:endParaRPr sz="2000">
              <a:solidFill>
                <a:schemeClr val="dk1"/>
              </a:solidFill>
            </a:endParaRPr>
          </a:p>
          <a:p>
            <a:pPr indent="0" lvl="0" marL="0" rtl="0" algn="l">
              <a:spcBef>
                <a:spcPts val="1200"/>
              </a:spcBef>
              <a:spcAft>
                <a:spcPts val="0"/>
              </a:spcAft>
              <a:buNone/>
            </a:pPr>
            <a:r>
              <a:rPr lang="en" sz="2000">
                <a:solidFill>
                  <a:schemeClr val="dk1"/>
                </a:solidFill>
              </a:rPr>
              <a:t>            To get an idea  about the composite cores we have taken the reference of  the  research paper named “Composite </a:t>
            </a:r>
            <a:r>
              <a:rPr lang="en" sz="2000">
                <a:solidFill>
                  <a:schemeClr val="dk1"/>
                </a:solidFill>
              </a:rPr>
              <a:t>cores</a:t>
            </a:r>
            <a:r>
              <a:rPr lang="en" sz="2000">
                <a:solidFill>
                  <a:schemeClr val="dk1"/>
                </a:solidFill>
              </a:rPr>
              <a:t> – pushing </a:t>
            </a:r>
            <a:r>
              <a:rPr lang="en" sz="2000">
                <a:solidFill>
                  <a:schemeClr val="dk1"/>
                </a:solidFill>
              </a:rPr>
              <a:t>heterogeneity</a:t>
            </a:r>
            <a:r>
              <a:rPr lang="en" sz="2000">
                <a:solidFill>
                  <a:schemeClr val="dk1"/>
                </a:solidFill>
              </a:rPr>
              <a:t> into a core   </a:t>
            </a:r>
            <a:r>
              <a:rPr lang="en" sz="2000">
                <a:solidFill>
                  <a:schemeClr val="dk1"/>
                </a:solidFill>
              </a:rPr>
              <a:t>issued</a:t>
            </a:r>
            <a:r>
              <a:rPr lang="en" sz="2000">
                <a:solidFill>
                  <a:schemeClr val="dk1"/>
                </a:solidFill>
              </a:rPr>
              <a:t> by Andrew </a:t>
            </a:r>
            <a:r>
              <a:rPr lang="en" sz="2000">
                <a:solidFill>
                  <a:schemeClr val="dk1"/>
                </a:solidFill>
              </a:rPr>
              <a:t>lukefahr</a:t>
            </a:r>
            <a:r>
              <a:rPr lang="en" sz="2000">
                <a:solidFill>
                  <a:schemeClr val="dk1"/>
                </a:solidFill>
              </a:rPr>
              <a:t> and his team” .</a:t>
            </a:r>
            <a:endParaRPr sz="2000">
              <a:solidFill>
                <a:schemeClr val="dk1"/>
              </a:solidFill>
            </a:endParaRPr>
          </a:p>
          <a:p>
            <a:pPr indent="0" lvl="0" marL="0" rtl="0" algn="l">
              <a:spcBef>
                <a:spcPts val="1200"/>
              </a:spcBef>
              <a:spcAft>
                <a:spcPts val="0"/>
              </a:spcAft>
              <a:buNone/>
            </a:pPr>
            <a:r>
              <a:rPr lang="en" sz="2000">
                <a:solidFill>
                  <a:schemeClr val="dk1"/>
                </a:solidFill>
              </a:rPr>
              <a:t>            The team was able to  concluded with  a result of 18% of energy savings and 5% of performances loss.</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2100"/>
              </a:spcBef>
              <a:spcAft>
                <a:spcPts val="1000"/>
              </a:spcAft>
              <a:buNone/>
            </a:pPr>
            <a:r>
              <a:t/>
            </a:r>
            <a:endParaRPr b="0" sz="2300">
              <a:solidFill>
                <a:schemeClr val="accent3"/>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75"/>
          <p:cNvSpPr txBox="1"/>
          <p:nvPr>
            <p:ph idx="1" type="subTitle"/>
          </p:nvPr>
        </p:nvSpPr>
        <p:spPr>
          <a:xfrm>
            <a:off x="920475" y="1895300"/>
            <a:ext cx="7794000" cy="30900"/>
          </a:xfrm>
          <a:prstGeom prst="rect">
            <a:avLst/>
          </a:prstGeom>
        </p:spPr>
        <p:txBody>
          <a:bodyPr anchorCtr="0" anchor="t" bIns="121900" lIns="121900" spcFirstLastPara="1" rIns="121900" wrap="square" tIns="121900">
            <a:noAutofit/>
          </a:bodyPr>
          <a:lstStyle/>
          <a:p>
            <a:pPr indent="0" lvl="0" marL="0" rtl="0" algn="l">
              <a:spcBef>
                <a:spcPts val="1200"/>
              </a:spcBef>
              <a:spcAft>
                <a:spcPts val="1200"/>
              </a:spcAft>
              <a:buNone/>
            </a:pPr>
            <a:r>
              <a:rPr b="0" lang="en" sz="1800">
                <a:solidFill>
                  <a:schemeClr val="dk1"/>
                </a:solidFill>
              </a:rPr>
              <a:t>Research paper - </a:t>
            </a:r>
            <a:endParaRPr/>
          </a:p>
        </p:txBody>
      </p:sp>
      <p:sp>
        <p:nvSpPr>
          <p:cNvPr id="748" name="Google Shape;748;p75"/>
          <p:cNvSpPr txBox="1"/>
          <p:nvPr>
            <p:ph type="title"/>
          </p:nvPr>
        </p:nvSpPr>
        <p:spPr>
          <a:xfrm>
            <a:off x="920475" y="845500"/>
            <a:ext cx="8769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t>     </a:t>
            </a:r>
            <a:r>
              <a:rPr lang="en" sz="6000">
                <a:solidFill>
                  <a:schemeClr val="accent3"/>
                </a:solidFill>
              </a:rPr>
              <a:t>Approach</a:t>
            </a:r>
            <a:endParaRPr sz="6000">
              <a:solidFill>
                <a:schemeClr val="accent3"/>
              </a:solidFill>
            </a:endParaRPr>
          </a:p>
        </p:txBody>
      </p:sp>
      <p:sp>
        <p:nvSpPr>
          <p:cNvPr id="749" name="Google Shape;749;p75"/>
          <p:cNvSpPr txBox="1"/>
          <p:nvPr>
            <p:ph idx="2" type="body"/>
          </p:nvPr>
        </p:nvSpPr>
        <p:spPr>
          <a:xfrm>
            <a:off x="920475" y="1926200"/>
            <a:ext cx="10941900" cy="5693100"/>
          </a:xfrm>
          <a:prstGeom prst="rect">
            <a:avLst/>
          </a:prstGeom>
        </p:spPr>
        <p:txBody>
          <a:bodyPr anchorCtr="0" anchor="t" bIns="121900" lIns="121900" spcFirstLastPara="1" rIns="121900" wrap="square" tIns="121900">
            <a:noAutofit/>
          </a:bodyPr>
          <a:lstStyle/>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1.They have done the  concept of increasing energy savings and reducing energy consumption is by identifying phase changes  in an application and migrating execution to the most  efficient cores that meets its current performances requirements .</a:t>
            </a:r>
            <a:endParaRPr/>
          </a:p>
          <a:p>
            <a:pPr indent="0" lvl="0" marL="0" rtl="0" algn="l">
              <a:spcBef>
                <a:spcPts val="1200"/>
              </a:spcBef>
              <a:spcAft>
                <a:spcPts val="0"/>
              </a:spcAft>
              <a:buNone/>
            </a:pPr>
            <a:r>
              <a:rPr lang="en"/>
              <a:t>             </a:t>
            </a:r>
            <a:r>
              <a:rPr lang="en">
                <a:solidFill>
                  <a:schemeClr val="dk1"/>
                </a:solidFill>
              </a:rPr>
              <a:t>   2.They evaluate composite cores using cycle accurate  </a:t>
            </a:r>
            <a:r>
              <a:rPr lang="en">
                <a:solidFill>
                  <a:schemeClr val="dk1"/>
                </a:solidFill>
              </a:rPr>
              <a:t>microarchitectural</a:t>
            </a:r>
            <a:r>
              <a:rPr lang="en">
                <a:solidFill>
                  <a:schemeClr val="dk1"/>
                </a:solidFill>
              </a:rPr>
              <a:t> stimulations and a detailed power model. </a:t>
            </a:r>
            <a:endParaRPr>
              <a:solidFill>
                <a:schemeClr val="dk1"/>
              </a:solidFill>
            </a:endParaRPr>
          </a:p>
          <a:p>
            <a:pPr indent="0" lvl="0" marL="0" rtl="0" algn="l">
              <a:spcBef>
                <a:spcPts val="1200"/>
              </a:spcBef>
              <a:spcAft>
                <a:spcPts val="0"/>
              </a:spcAft>
              <a:buNone/>
            </a:pPr>
            <a:r>
              <a:rPr lang="en">
                <a:solidFill>
                  <a:schemeClr val="dk1"/>
                </a:solidFill>
              </a:rPr>
              <a:t>                3. Results  show that on average  , the controller is able to map 25 % of the execution to the little  engine , achieving an 18% energy savings while performances loss to 5%</a:t>
            </a:r>
            <a:endParaRPr>
              <a:solidFill>
                <a:schemeClr val="dk1"/>
              </a:solidFill>
            </a:endParaRPr>
          </a:p>
          <a:p>
            <a:pPr indent="0" lvl="0" marL="0" rtl="0" algn="l">
              <a:spcBef>
                <a:spcPts val="1200"/>
              </a:spcBef>
              <a:spcAft>
                <a:spcPts val="2100"/>
              </a:spcAft>
              <a:buNone/>
            </a:pPr>
            <a:r>
              <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6"/>
          <p:cNvSpPr txBox="1"/>
          <p:nvPr>
            <p:ph idx="1" type="subTitle"/>
          </p:nvPr>
        </p:nvSpPr>
        <p:spPr>
          <a:xfrm>
            <a:off x="920475" y="1895300"/>
            <a:ext cx="10862100" cy="1198500"/>
          </a:xfrm>
          <a:prstGeom prst="rect">
            <a:avLst/>
          </a:prstGeom>
        </p:spPr>
        <p:txBody>
          <a:bodyPr anchorCtr="0" anchor="t" bIns="121900" lIns="121900" spcFirstLastPara="1" rIns="121900" wrap="square" tIns="121900">
            <a:noAutofit/>
          </a:bodyPr>
          <a:lstStyle/>
          <a:p>
            <a:pPr indent="0" lvl="0" marL="0" rtl="0" algn="l">
              <a:spcBef>
                <a:spcPts val="1200"/>
              </a:spcBef>
              <a:spcAft>
                <a:spcPts val="0"/>
              </a:spcAft>
              <a:buNone/>
            </a:pPr>
            <a:r>
              <a:rPr b="0" lang="en" sz="1800">
                <a:solidFill>
                  <a:schemeClr val="dk1"/>
                </a:solidFill>
              </a:rPr>
              <a:t>                 In there paper they have proposed a composite core,  an innovative architecture  that reduces the switching overheads by bringing the notion of heterogeneity within a single cores ie.</a:t>
            </a:r>
            <a:endParaRPr b="0" sz="1800">
              <a:solidFill>
                <a:schemeClr val="dk1"/>
              </a:solidFill>
            </a:endParaRPr>
          </a:p>
          <a:p>
            <a:pPr indent="0" lvl="0" marL="0" rtl="0" algn="l">
              <a:spcBef>
                <a:spcPts val="1200"/>
              </a:spcBef>
              <a:spcAft>
                <a:spcPts val="2100"/>
              </a:spcAft>
              <a:buNone/>
            </a:pPr>
            <a:r>
              <a:t/>
            </a:r>
            <a:endParaRPr sz="1800"/>
          </a:p>
        </p:txBody>
      </p:sp>
      <p:sp>
        <p:nvSpPr>
          <p:cNvPr id="755" name="Google Shape;755;p76"/>
          <p:cNvSpPr txBox="1"/>
          <p:nvPr>
            <p:ph type="title"/>
          </p:nvPr>
        </p:nvSpPr>
        <p:spPr>
          <a:xfrm>
            <a:off x="920475" y="845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t>    </a:t>
            </a:r>
            <a:r>
              <a:rPr lang="en" sz="6000">
                <a:solidFill>
                  <a:schemeClr val="accent3"/>
                </a:solidFill>
              </a:rPr>
              <a:t> </a:t>
            </a:r>
            <a:r>
              <a:rPr lang="en" sz="6000">
                <a:solidFill>
                  <a:schemeClr val="accent3"/>
                </a:solidFill>
              </a:rPr>
              <a:t>Key Insights</a:t>
            </a:r>
            <a:endParaRPr sz="6000">
              <a:solidFill>
                <a:schemeClr val="accent3"/>
              </a:solidFill>
            </a:endParaRPr>
          </a:p>
        </p:txBody>
      </p:sp>
      <p:sp>
        <p:nvSpPr>
          <p:cNvPr id="756" name="Google Shape;756;p76"/>
          <p:cNvSpPr txBox="1"/>
          <p:nvPr>
            <p:ph idx="2" type="body"/>
          </p:nvPr>
        </p:nvSpPr>
        <p:spPr>
          <a:xfrm>
            <a:off x="1072875" y="3093800"/>
            <a:ext cx="11119200" cy="3328200"/>
          </a:xfrm>
          <a:prstGeom prst="rect">
            <a:avLst/>
          </a:prstGeom>
        </p:spPr>
        <p:txBody>
          <a:bodyPr anchorCtr="0" anchor="t" bIns="121900" lIns="121900" spcFirstLastPara="1" rIns="121900" wrap="square" tIns="121900">
            <a:noAutofit/>
          </a:bodyPr>
          <a:lstStyle/>
          <a:p>
            <a:pPr indent="0" lvl="0" marL="0" rtl="0" algn="l">
              <a:spcBef>
                <a:spcPts val="1200"/>
              </a:spcBef>
              <a:spcAft>
                <a:spcPts val="0"/>
              </a:spcAft>
              <a:buNone/>
            </a:pPr>
            <a:r>
              <a:rPr lang="en"/>
              <a:t>              1. it gives switching overheads in </a:t>
            </a:r>
            <a:r>
              <a:rPr lang="en"/>
              <a:t>heterogeneous</a:t>
            </a:r>
            <a:r>
              <a:rPr lang="en"/>
              <a:t> multicore systems.  </a:t>
            </a:r>
            <a:endParaRPr/>
          </a:p>
          <a:p>
            <a:pPr indent="0" lvl="0" marL="0" rtl="0" algn="l">
              <a:spcBef>
                <a:spcPts val="1200"/>
              </a:spcBef>
              <a:spcAft>
                <a:spcPts val="0"/>
              </a:spcAft>
              <a:buNone/>
            </a:pPr>
            <a:r>
              <a:rPr lang="en"/>
              <a:t>              2. The small and big compute </a:t>
            </a:r>
            <a:r>
              <a:rPr lang="en"/>
              <a:t>Engine</a:t>
            </a:r>
            <a:r>
              <a:rPr lang="en"/>
              <a:t> within single core gives  high performances and energy efficiency.</a:t>
            </a:r>
            <a:endParaRPr/>
          </a:p>
          <a:p>
            <a:pPr indent="0" lvl="0" marL="0" rtl="0" algn="l">
              <a:spcBef>
                <a:spcPts val="1200"/>
              </a:spcBef>
              <a:spcAft>
                <a:spcPts val="0"/>
              </a:spcAft>
              <a:buNone/>
            </a:pPr>
            <a:r>
              <a:rPr lang="en"/>
              <a:t>              3.By sharing the </a:t>
            </a:r>
            <a:r>
              <a:rPr lang="en"/>
              <a:t>significant</a:t>
            </a:r>
            <a:r>
              <a:rPr lang="en"/>
              <a:t> </a:t>
            </a:r>
            <a:r>
              <a:rPr lang="en"/>
              <a:t>portion</a:t>
            </a:r>
            <a:r>
              <a:rPr lang="en"/>
              <a:t> of the architecture state between engine ,they can reduce the </a:t>
            </a:r>
            <a:r>
              <a:rPr lang="en"/>
              <a:t>switching</a:t>
            </a:r>
            <a:r>
              <a:rPr lang="en"/>
              <a:t> overhead to nearly zero,which will </a:t>
            </a:r>
            <a:r>
              <a:rPr lang="en"/>
              <a:t>facilitate</a:t>
            </a:r>
            <a:r>
              <a:rPr lang="en"/>
              <a:t> fine graining switching( max the  utilization in  little engine)</a:t>
            </a:r>
            <a:endParaRPr/>
          </a:p>
          <a:p>
            <a:pPr indent="0" lvl="0" marL="0" rtl="0" algn="l">
              <a:spcBef>
                <a:spcPts val="1200"/>
              </a:spcBef>
              <a:spcAft>
                <a:spcPts val="21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7"/>
          <p:cNvSpPr txBox="1"/>
          <p:nvPr>
            <p:ph idx="1" type="body"/>
          </p:nvPr>
        </p:nvSpPr>
        <p:spPr>
          <a:xfrm>
            <a:off x="1653300" y="4052850"/>
            <a:ext cx="8894400" cy="1306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100"/>
              <a:t>The main aim to is bridge the performance gap proposed by Boran et al. and add energy efficiencies </a:t>
            </a:r>
            <a:endParaRPr>
              <a:solidFill>
                <a:schemeClr val="accent1"/>
              </a:solidFill>
            </a:endParaRPr>
          </a:p>
        </p:txBody>
      </p:sp>
      <p:sp>
        <p:nvSpPr>
          <p:cNvPr id="762" name="Google Shape;762;p77"/>
          <p:cNvSpPr txBox="1"/>
          <p:nvPr>
            <p:ph type="title"/>
          </p:nvPr>
        </p:nvSpPr>
        <p:spPr>
          <a:xfrm>
            <a:off x="3506900" y="2041675"/>
            <a:ext cx="7345500" cy="157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Our project and its Motivation</a:t>
            </a:r>
            <a:endParaRPr sz="5800"/>
          </a:p>
        </p:txBody>
      </p:sp>
      <p:sp>
        <p:nvSpPr>
          <p:cNvPr id="763" name="Google Shape;763;p77"/>
          <p:cNvSpPr/>
          <p:nvPr/>
        </p:nvSpPr>
        <p:spPr>
          <a:xfrm>
            <a:off x="1663550" y="2130577"/>
            <a:ext cx="1861646" cy="1486099"/>
          </a:xfrm>
          <a:prstGeom prst="rect">
            <a:avLst/>
          </a:prstGeom>
        </p:spPr>
        <p:txBody>
          <a:bodyPr>
            <a:prstTxWarp prst="textPlain"/>
          </a:bodyPr>
          <a:lstStyle/>
          <a:p>
            <a:pPr lvl="0" algn="ctr"/>
            <a:r>
              <a:rPr b="1" i="0">
                <a:ln>
                  <a:noFill/>
                </a:ln>
                <a:solidFill>
                  <a:schemeClr val="accent1"/>
                </a:solidFill>
                <a:latin typeface="Roboto Mono"/>
              </a:rPr>
              <a:t>06</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8"/>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a:t>
            </a:r>
            <a:endParaRPr sz="6000">
              <a:solidFill>
                <a:schemeClr val="accent3"/>
              </a:solidFill>
            </a:endParaRPr>
          </a:p>
        </p:txBody>
      </p:sp>
      <p:sp>
        <p:nvSpPr>
          <p:cNvPr id="769" name="Google Shape;769;p78"/>
          <p:cNvSpPr txBox="1"/>
          <p:nvPr>
            <p:ph idx="1" type="subTitle"/>
          </p:nvPr>
        </p:nvSpPr>
        <p:spPr>
          <a:xfrm>
            <a:off x="1730650" y="3070050"/>
            <a:ext cx="81063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2300"/>
              <a:t>Bridging the gap between 8% and 23% </a:t>
            </a:r>
            <a:endParaRPr b="0" sz="2300">
              <a:solidFill>
                <a:schemeClr val="accent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9"/>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 (cont.)</a:t>
            </a:r>
            <a:endParaRPr sz="6000">
              <a:solidFill>
                <a:schemeClr val="accent3"/>
              </a:solidFill>
            </a:endParaRPr>
          </a:p>
        </p:txBody>
      </p:sp>
      <p:sp>
        <p:nvSpPr>
          <p:cNvPr id="775" name="Google Shape;775;p79"/>
          <p:cNvSpPr txBox="1"/>
          <p:nvPr>
            <p:ph idx="2" type="body"/>
          </p:nvPr>
        </p:nvSpPr>
        <p:spPr>
          <a:xfrm>
            <a:off x="1214800" y="2976225"/>
            <a:ext cx="8865600" cy="1527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introduction of functional level scheduling by Boran et al. has proved very advantageous due to </a:t>
            </a:r>
            <a:r>
              <a:rPr lang="en">
                <a:solidFill>
                  <a:schemeClr val="accent3"/>
                </a:solidFill>
              </a:rPr>
              <a:t>negligible cross-ISA migration overhead</a:t>
            </a:r>
            <a:r>
              <a:rPr lang="en"/>
              <a:t>. We aim to exploit this property for our research...</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0"/>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 (cont.)</a:t>
            </a:r>
            <a:endParaRPr sz="6000">
              <a:solidFill>
                <a:schemeClr val="accent3"/>
              </a:solidFill>
            </a:endParaRPr>
          </a:p>
        </p:txBody>
      </p:sp>
      <p:sp>
        <p:nvSpPr>
          <p:cNvPr id="781" name="Google Shape;781;p80"/>
          <p:cNvSpPr txBox="1"/>
          <p:nvPr>
            <p:ph idx="2" type="body"/>
          </p:nvPr>
        </p:nvSpPr>
        <p:spPr>
          <a:xfrm>
            <a:off x="1214800" y="2976225"/>
            <a:ext cx="8865600" cy="1279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 heuristic technique, as introduced by Boran et al. exhibits an </a:t>
            </a:r>
            <a:r>
              <a:rPr b="1" lang="en">
                <a:solidFill>
                  <a:schemeClr val="accent3"/>
                </a:solidFill>
              </a:rPr>
              <a:t>8.4% speedup only</a:t>
            </a:r>
            <a:r>
              <a:rPr lang="en"/>
              <a:t>, showing its potential. However, we see an opportunity for </a:t>
            </a:r>
            <a:r>
              <a:rPr lang="en">
                <a:solidFill>
                  <a:schemeClr val="accent3"/>
                </a:solidFill>
              </a:rPr>
              <a:t>further improvement</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7"/>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 (cont.)</a:t>
            </a:r>
            <a:endParaRPr sz="6000">
              <a:solidFill>
                <a:schemeClr val="accent3"/>
              </a:solidFill>
            </a:endParaRPr>
          </a:p>
        </p:txBody>
      </p:sp>
      <p:sp>
        <p:nvSpPr>
          <p:cNvPr id="436" name="Google Shape;436;p27"/>
          <p:cNvSpPr txBox="1"/>
          <p:nvPr>
            <p:ph idx="2" type="body"/>
          </p:nvPr>
        </p:nvSpPr>
        <p:spPr>
          <a:xfrm>
            <a:off x="1201000" y="1898675"/>
            <a:ext cx="8865600" cy="299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1. Choosing multiple-ISAs to exist in a core is a promising avenue for performance gains</a:t>
            </a:r>
            <a:endParaRPr/>
          </a:p>
          <a:p>
            <a:pPr indent="457200" lvl="0" marL="0" rtl="0" algn="l">
              <a:spcBef>
                <a:spcPts val="2100"/>
              </a:spcBef>
              <a:spcAft>
                <a:spcPts val="0"/>
              </a:spcAft>
              <a:buNone/>
            </a:pPr>
            <a:r>
              <a:rPr lang="en"/>
              <a:t>a. ISA diversity brings characteristic differences in code density, decode and instruction complexity, register pressure, native-floating point arithmetic vs Emulation, and SIMD processing</a:t>
            </a:r>
            <a:endParaRPr/>
          </a:p>
          <a:p>
            <a:pPr indent="457200" lvl="0" marL="0" rtl="0" algn="l">
              <a:spcBef>
                <a:spcPts val="2100"/>
              </a:spcBef>
              <a:spcAft>
                <a:spcPts val="2100"/>
              </a:spcAft>
              <a:buNone/>
            </a:pPr>
            <a:r>
              <a:rPr lang="en"/>
              <a:t>b. Design of such a Heterogeneous ISA Chip Multiprocessor is a complex task due to large search space and billions of combinations.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1"/>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 (cont.)</a:t>
            </a:r>
            <a:endParaRPr sz="6000">
              <a:solidFill>
                <a:schemeClr val="accent3"/>
              </a:solidFill>
            </a:endParaRPr>
          </a:p>
        </p:txBody>
      </p:sp>
      <p:sp>
        <p:nvSpPr>
          <p:cNvPr id="787" name="Google Shape;787;p81"/>
          <p:cNvSpPr txBox="1"/>
          <p:nvPr>
            <p:ph idx="2" type="body"/>
          </p:nvPr>
        </p:nvSpPr>
        <p:spPr>
          <a:xfrm>
            <a:off x="1214800" y="2976225"/>
            <a:ext cx="8865600" cy="1596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Another limitation in the technique is that it needs </a:t>
            </a:r>
            <a:r>
              <a:rPr lang="en">
                <a:solidFill>
                  <a:schemeClr val="accent3"/>
                </a:solidFill>
              </a:rPr>
              <a:t>one or two forced migrations</a:t>
            </a:r>
            <a:r>
              <a:rPr lang="en"/>
              <a:t> every 20 function calls, which is unnecessary overhead. We aim to propose a </a:t>
            </a:r>
            <a:r>
              <a:rPr lang="en">
                <a:solidFill>
                  <a:schemeClr val="accent3"/>
                </a:solidFill>
              </a:rPr>
              <a:t>predictor for the behaviour of the function</a:t>
            </a:r>
            <a:r>
              <a:rPr lang="en"/>
              <a:t> and </a:t>
            </a:r>
            <a:r>
              <a:rPr lang="en">
                <a:solidFill>
                  <a:schemeClr val="accent3"/>
                </a:solidFill>
              </a:rPr>
              <a:t>take the decision in advance</a:t>
            </a:r>
            <a:r>
              <a:rPr lang="en"/>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2"/>
          <p:cNvSpPr txBox="1"/>
          <p:nvPr>
            <p:ph type="title"/>
          </p:nvPr>
        </p:nvSpPr>
        <p:spPr>
          <a:xfrm>
            <a:off x="1886800" y="11031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a:t>
            </a:r>
            <a:endParaRPr sz="6000">
              <a:solidFill>
                <a:schemeClr val="accent1"/>
              </a:solidFill>
            </a:endParaRPr>
          </a:p>
        </p:txBody>
      </p:sp>
      <p:sp>
        <p:nvSpPr>
          <p:cNvPr id="793" name="Google Shape;793;p82"/>
          <p:cNvSpPr txBox="1"/>
          <p:nvPr>
            <p:ph idx="2" type="body"/>
          </p:nvPr>
        </p:nvSpPr>
        <p:spPr>
          <a:xfrm>
            <a:off x="1214800" y="2424275"/>
            <a:ext cx="8865600" cy="29934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AutoNum type="arabicPeriod"/>
            </a:pPr>
            <a:r>
              <a:rPr lang="en"/>
              <a:t>The paper by Boran et al. has paved the way for promising performance gains, however, the </a:t>
            </a:r>
            <a:r>
              <a:rPr lang="en">
                <a:solidFill>
                  <a:schemeClr val="accent1"/>
                </a:solidFill>
              </a:rPr>
              <a:t>inefficient core scheduling approach</a:t>
            </a:r>
            <a:r>
              <a:rPr lang="en"/>
              <a:t> leaves out potential gains. </a:t>
            </a:r>
            <a:endParaRPr/>
          </a:p>
          <a:p>
            <a:pPr indent="-342900" lvl="0" marL="457200" rtl="0" algn="l">
              <a:spcBef>
                <a:spcPts val="0"/>
              </a:spcBef>
              <a:spcAft>
                <a:spcPts val="0"/>
              </a:spcAft>
              <a:buSzPts val="1800"/>
              <a:buAutoNum type="arabicPeriod"/>
            </a:pPr>
            <a:r>
              <a:rPr lang="en"/>
              <a:t>We aim to bridge this gap by more efficient scheduling algorithms based on </a:t>
            </a:r>
            <a:r>
              <a:rPr lang="en">
                <a:solidFill>
                  <a:schemeClr val="accent1"/>
                </a:solidFill>
              </a:rPr>
              <a:t>microarchitectural parameters</a:t>
            </a:r>
            <a:r>
              <a:rPr lang="en"/>
              <a:t> and </a:t>
            </a:r>
            <a:r>
              <a:rPr lang="en">
                <a:solidFill>
                  <a:schemeClr val="accent1"/>
                </a:solidFill>
              </a:rPr>
              <a:t>run-time statistics</a:t>
            </a:r>
            <a:r>
              <a:rPr lang="en"/>
              <a:t>, and employing mathematical and machine learning models to predict the most efficient core...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83"/>
          <p:cNvSpPr txBox="1"/>
          <p:nvPr>
            <p:ph type="title"/>
          </p:nvPr>
        </p:nvSpPr>
        <p:spPr>
          <a:xfrm>
            <a:off x="1886800" y="11031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sp>
        <p:nvSpPr>
          <p:cNvPr id="799" name="Google Shape;799;p83"/>
          <p:cNvSpPr txBox="1"/>
          <p:nvPr>
            <p:ph idx="2" type="body"/>
          </p:nvPr>
        </p:nvSpPr>
        <p:spPr>
          <a:xfrm>
            <a:off x="1256175" y="2623800"/>
            <a:ext cx="8865600" cy="1610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In addition to performance gains, we aim to achieve </a:t>
            </a:r>
            <a:r>
              <a:rPr lang="en">
                <a:solidFill>
                  <a:schemeClr val="accent1"/>
                </a:solidFill>
              </a:rPr>
              <a:t>energy efficiency</a:t>
            </a:r>
            <a:r>
              <a:rPr lang="en"/>
              <a:t> in the cores through a dynamic scheduling for </a:t>
            </a:r>
            <a:r>
              <a:rPr lang="en">
                <a:solidFill>
                  <a:schemeClr val="accent1"/>
                </a:solidFill>
              </a:rPr>
              <a:t>In-order vs Out-of-order</a:t>
            </a:r>
            <a:r>
              <a:rPr lang="en"/>
              <a:t> cores, tolerating a threshold performance loss, if any...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4"/>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THANK </a:t>
            </a:r>
            <a:r>
              <a:rPr lang="en" sz="9000">
                <a:solidFill>
                  <a:schemeClr val="accent2"/>
                </a:solidFill>
              </a:rPr>
              <a:t>YOU!</a:t>
            </a:r>
            <a:endParaRPr sz="9000">
              <a:solidFill>
                <a:schemeClr val="accent2"/>
              </a:solidFill>
            </a:endParaRPr>
          </a:p>
        </p:txBody>
      </p:sp>
      <p:sp>
        <p:nvSpPr>
          <p:cNvPr id="805" name="Google Shape;805;p84"/>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 you have any questions?</a:t>
            </a:r>
            <a:endParaRPr/>
          </a:p>
        </p:txBody>
      </p:sp>
      <p:sp>
        <p:nvSpPr>
          <p:cNvPr id="806" name="Google Shape;806;p84"/>
          <p:cNvSpPr txBox="1"/>
          <p:nvPr>
            <p:ph idx="2" type="body"/>
          </p:nvPr>
        </p:nvSpPr>
        <p:spPr>
          <a:xfrm>
            <a:off x="7274725" y="2675275"/>
            <a:ext cx="3656700" cy="2152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solidFill>
                  <a:schemeClr val="accent2"/>
                </a:solidFill>
              </a:rPr>
              <a:t>Hatim Shakir</a:t>
            </a:r>
            <a:r>
              <a:rPr lang="en"/>
              <a:t>, </a:t>
            </a:r>
            <a:endParaRPr/>
          </a:p>
          <a:p>
            <a:pPr indent="0" lvl="0" marL="0" rtl="0" algn="l">
              <a:spcBef>
                <a:spcPts val="0"/>
              </a:spcBef>
              <a:spcAft>
                <a:spcPts val="0"/>
              </a:spcAft>
              <a:buNone/>
            </a:pPr>
            <a:r>
              <a:rPr lang="en"/>
              <a:t>B200830CS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2"/>
                </a:solidFill>
              </a:rPr>
              <a:t>Arif Raza Mansuri</a:t>
            </a:r>
            <a:r>
              <a:rPr lang="en"/>
              <a:t>, B200808CS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2"/>
                </a:solidFill>
              </a:rPr>
              <a:t>Anagha M V</a:t>
            </a:r>
            <a:r>
              <a:rPr lang="en"/>
              <a:t>, </a:t>
            </a:r>
            <a:endParaRPr/>
          </a:p>
          <a:p>
            <a:pPr indent="0" lvl="0" marL="0" rtl="0" algn="l">
              <a:spcBef>
                <a:spcPts val="0"/>
              </a:spcBef>
              <a:spcAft>
                <a:spcPts val="0"/>
              </a:spcAft>
              <a:buNone/>
            </a:pPr>
            <a:r>
              <a:rPr lang="en"/>
              <a:t>B200762CS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8"/>
          <p:cNvSpPr txBox="1"/>
          <p:nvPr>
            <p:ph type="title"/>
          </p:nvPr>
        </p:nvSpPr>
        <p:spPr>
          <a:xfrm>
            <a:off x="1886800" y="874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3"/>
                </a:solidFill>
              </a:rPr>
              <a:t>Motivation (cont.)</a:t>
            </a:r>
            <a:endParaRPr sz="6000">
              <a:solidFill>
                <a:schemeClr val="accent3"/>
              </a:solidFill>
            </a:endParaRPr>
          </a:p>
        </p:txBody>
      </p:sp>
      <p:sp>
        <p:nvSpPr>
          <p:cNvPr id="442" name="Google Shape;442;p28"/>
          <p:cNvSpPr txBox="1"/>
          <p:nvPr>
            <p:ph idx="2" type="body"/>
          </p:nvPr>
        </p:nvSpPr>
        <p:spPr>
          <a:xfrm>
            <a:off x="1201000" y="2203475"/>
            <a:ext cx="8865600" cy="299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2. ISA Heterogeneity is </a:t>
            </a:r>
            <a:r>
              <a:rPr lang="en"/>
              <a:t>beneficial:</a:t>
            </a:r>
            <a:endParaRPr/>
          </a:p>
          <a:p>
            <a:pPr indent="0" lvl="0" marL="0" rtl="0" algn="l">
              <a:spcBef>
                <a:spcPts val="2100"/>
              </a:spcBef>
              <a:spcAft>
                <a:spcPts val="0"/>
              </a:spcAft>
              <a:buNone/>
            </a:pPr>
            <a:r>
              <a:rPr lang="en"/>
              <a:t>	a. Across multiple different application programs</a:t>
            </a:r>
            <a:endParaRPr/>
          </a:p>
          <a:p>
            <a:pPr indent="0" lvl="0" marL="0" rtl="0" algn="l">
              <a:spcBef>
                <a:spcPts val="2100"/>
              </a:spcBef>
              <a:spcAft>
                <a:spcPts val="0"/>
              </a:spcAft>
              <a:buNone/>
            </a:pPr>
            <a:r>
              <a:rPr lang="en"/>
              <a:t>	b. Across multiple phases of the same programs</a:t>
            </a:r>
            <a:endParaRPr/>
          </a:p>
          <a:p>
            <a:pPr indent="0" lvl="0" marL="0" rtl="0" algn="l">
              <a:spcBef>
                <a:spcPts val="2100"/>
              </a:spcBef>
              <a:spcAft>
                <a:spcPts val="2100"/>
              </a:spcAft>
              <a:buNone/>
            </a:pPr>
            <a:r>
              <a:rPr lang="en"/>
              <a:t>3. Migration across ISAs is a well-known hard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9"/>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a:t>
            </a:r>
            <a:endParaRPr sz="6000">
              <a:solidFill>
                <a:schemeClr val="accent1"/>
              </a:solidFill>
            </a:endParaRPr>
          </a:p>
        </p:txBody>
      </p:sp>
      <p:sp>
        <p:nvSpPr>
          <p:cNvPr id="448" name="Google Shape;448;p29"/>
          <p:cNvSpPr txBox="1"/>
          <p:nvPr>
            <p:ph idx="2" type="body"/>
          </p:nvPr>
        </p:nvSpPr>
        <p:spPr>
          <a:xfrm>
            <a:off x="6679275" y="1874000"/>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ISA Diversity:</a:t>
            </a:r>
            <a:endParaRPr b="1">
              <a:solidFill>
                <a:schemeClr val="accent1"/>
              </a:solidFill>
            </a:endParaRPr>
          </a:p>
          <a:p>
            <a:pPr indent="0" lvl="0" marL="0" rtl="0" algn="l">
              <a:spcBef>
                <a:spcPts val="2100"/>
              </a:spcBef>
              <a:spcAft>
                <a:spcPts val="0"/>
              </a:spcAft>
              <a:buNone/>
            </a:pPr>
            <a:r>
              <a:rPr lang="en"/>
              <a:t>Discussion of some axes of heterogeneity among ISAs:</a:t>
            </a:r>
            <a:endParaRPr/>
          </a:p>
          <a:p>
            <a:pPr indent="0" lvl="0" marL="0" rtl="0" algn="l">
              <a:spcBef>
                <a:spcPts val="2100"/>
              </a:spcBef>
              <a:spcAft>
                <a:spcPts val="0"/>
              </a:spcAft>
              <a:buNone/>
            </a:pPr>
            <a:r>
              <a:rPr lang="en"/>
              <a:t>1. Code Density</a:t>
            </a:r>
            <a:endParaRPr/>
          </a:p>
          <a:p>
            <a:pPr indent="0" lvl="0" marL="0" rtl="0" algn="l">
              <a:spcBef>
                <a:spcPts val="2100"/>
              </a:spcBef>
              <a:spcAft>
                <a:spcPts val="0"/>
              </a:spcAft>
              <a:buNone/>
            </a:pPr>
            <a:r>
              <a:rPr lang="en"/>
              <a:t>2. Dynamic Instruction</a:t>
            </a:r>
            <a:endParaRPr/>
          </a:p>
          <a:p>
            <a:pPr indent="0" lvl="0" marL="0" rtl="0" algn="l">
              <a:spcBef>
                <a:spcPts val="2100"/>
              </a:spcBef>
              <a:spcAft>
                <a:spcPts val="0"/>
              </a:spcAft>
              <a:buNone/>
            </a:pPr>
            <a:r>
              <a:rPr lang="en"/>
              <a:t>3. Register Pressure</a:t>
            </a:r>
            <a:endParaRPr/>
          </a:p>
          <a:p>
            <a:pPr indent="0" lvl="0" marL="0" rtl="0" algn="l">
              <a:spcBef>
                <a:spcPts val="2100"/>
              </a:spcBef>
              <a:spcAft>
                <a:spcPts val="2100"/>
              </a:spcAft>
              <a:buNone/>
            </a:pPr>
            <a:r>
              <a:rPr lang="en"/>
              <a:t>4. Floating Point and SIMD Support</a:t>
            </a:r>
            <a:endParaRPr/>
          </a:p>
        </p:txBody>
      </p:sp>
      <p:sp>
        <p:nvSpPr>
          <p:cNvPr id="449" name="Google Shape;449;p29"/>
          <p:cNvSpPr txBox="1"/>
          <p:nvPr>
            <p:ph idx="1" type="body"/>
          </p:nvPr>
        </p:nvSpPr>
        <p:spPr>
          <a:xfrm>
            <a:off x="1315075" y="2268525"/>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ISA Diversity:</a:t>
            </a:r>
            <a:endParaRPr b="1">
              <a:solidFill>
                <a:schemeClr val="accent1"/>
              </a:solidFill>
            </a:endParaRPr>
          </a:p>
          <a:p>
            <a:pPr indent="0" lvl="0" marL="0" rtl="0" algn="l">
              <a:spcBef>
                <a:spcPts val="2100"/>
              </a:spcBef>
              <a:spcAft>
                <a:spcPts val="0"/>
              </a:spcAft>
              <a:buNone/>
            </a:pPr>
            <a:r>
              <a:rPr lang="en"/>
              <a:t>Target ISAs are selected a priori – and adding more ISAs will only push the performance improvement even further..</a:t>
            </a:r>
            <a:endParaRPr/>
          </a:p>
          <a:p>
            <a:pPr indent="0" lvl="0" marL="0" rtl="0" algn="l">
              <a:spcBef>
                <a:spcPts val="2100"/>
              </a:spcBef>
              <a:spcAft>
                <a:spcPts val="21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txBox="1"/>
          <p:nvPr>
            <p:ph type="title"/>
          </p:nvPr>
        </p:nvSpPr>
        <p:spPr>
          <a:xfrm>
            <a:off x="994425" y="285375"/>
            <a:ext cx="10110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solidFill>
                  <a:schemeClr val="accent1"/>
                </a:solidFill>
              </a:rPr>
              <a:t>Methodology (cont.)</a:t>
            </a:r>
            <a:endParaRPr sz="6000">
              <a:solidFill>
                <a:schemeClr val="accent1"/>
              </a:solidFill>
            </a:endParaRPr>
          </a:p>
        </p:txBody>
      </p:sp>
      <p:sp>
        <p:nvSpPr>
          <p:cNvPr id="455" name="Google Shape;455;p30"/>
          <p:cNvSpPr txBox="1"/>
          <p:nvPr>
            <p:ph idx="2" type="body"/>
          </p:nvPr>
        </p:nvSpPr>
        <p:spPr>
          <a:xfrm>
            <a:off x="6679275" y="2102600"/>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Design Space Exploration (II)</a:t>
            </a:r>
            <a:endParaRPr b="1">
              <a:solidFill>
                <a:schemeClr val="accent1"/>
              </a:solidFill>
            </a:endParaRPr>
          </a:p>
          <a:p>
            <a:pPr indent="0" lvl="0" marL="0" rtl="0" algn="l">
              <a:spcBef>
                <a:spcPts val="2100"/>
              </a:spcBef>
              <a:spcAft>
                <a:spcPts val="2100"/>
              </a:spcAft>
              <a:buNone/>
            </a:pPr>
            <a:r>
              <a:rPr lang="en"/>
              <a:t>According to the paper’s assumptions, the cartesian product itself is 750 thousand for one core — multiple core is exponential!</a:t>
            </a:r>
            <a:endParaRPr/>
          </a:p>
        </p:txBody>
      </p:sp>
      <p:sp>
        <p:nvSpPr>
          <p:cNvPr id="456" name="Google Shape;456;p30"/>
          <p:cNvSpPr txBox="1"/>
          <p:nvPr>
            <p:ph idx="1" type="body"/>
          </p:nvPr>
        </p:nvSpPr>
        <p:spPr>
          <a:xfrm>
            <a:off x="1315075" y="2268525"/>
            <a:ext cx="4154400" cy="359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accent1"/>
                </a:solidFill>
              </a:rPr>
              <a:t>Design Space Exploration (I)</a:t>
            </a:r>
            <a:endParaRPr b="1">
              <a:solidFill>
                <a:schemeClr val="accent1"/>
              </a:solidFill>
            </a:endParaRPr>
          </a:p>
          <a:p>
            <a:pPr indent="0" lvl="0" marL="0" rtl="0" algn="l">
              <a:spcBef>
                <a:spcPts val="2100"/>
              </a:spcBef>
              <a:spcAft>
                <a:spcPts val="0"/>
              </a:spcAft>
              <a:buNone/>
            </a:pPr>
            <a:r>
              <a:rPr lang="en"/>
              <a:t>ISAs are characterized by numerous parameters — ISA, execution semantics, Issue width, Branch Predictors, Reorder Buffer and many more… </a:t>
            </a:r>
            <a:endParaRPr/>
          </a:p>
          <a:p>
            <a:pPr indent="0" lvl="0" marL="0" rtl="0" algn="l">
              <a:spcBef>
                <a:spcPts val="1200"/>
              </a:spcBef>
              <a:spcAft>
                <a:spcPts val="21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