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17280000" cx="23040000"/>
  <p:notesSz cx="6858000" cy="9144000"/>
  <p:embeddedFontLst>
    <p:embeddedFont>
      <p:font typeface="Roboto"/>
      <p:regular r:id="rId67"/>
      <p:bold r:id="rId68"/>
      <p:italic r:id="rId69"/>
      <p:boldItalic r:id="rId70"/>
    </p:embeddedFont>
    <p:embeddedFont>
      <p:font typeface="Montserrat"/>
      <p:regular r:id="rId71"/>
      <p:bold r:id="rId72"/>
      <p:italic r:id="rId73"/>
      <p:boldItalic r:id="rId74"/>
    </p:embeddedFont>
    <p:embeddedFont>
      <p:font typeface="Montserrat ExtraBold"/>
      <p:bold r:id="rId75"/>
      <p:boldItalic r:id="rId76"/>
    </p:embeddedFont>
    <p:embeddedFont>
      <p:font typeface="Roboto Mono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7.xml"/><Relationship Id="rId75" Type="http://schemas.openxmlformats.org/officeDocument/2006/relationships/font" Target="fonts/MontserratExtraBold-bold.fntdata"/><Relationship Id="rId30" Type="http://schemas.openxmlformats.org/officeDocument/2006/relationships/slide" Target="slides/slide26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9.xml"/><Relationship Id="rId77" Type="http://schemas.openxmlformats.org/officeDocument/2006/relationships/font" Target="fonts/RobotoMono-regular.fntdata"/><Relationship Id="rId32" Type="http://schemas.openxmlformats.org/officeDocument/2006/relationships/slide" Target="slides/slide28.xml"/><Relationship Id="rId76" Type="http://schemas.openxmlformats.org/officeDocument/2006/relationships/font" Target="fonts/MontserratExtraBold-boldItalic.fntdata"/><Relationship Id="rId35" Type="http://schemas.openxmlformats.org/officeDocument/2006/relationships/slide" Target="slides/slide31.xml"/><Relationship Id="rId79" Type="http://schemas.openxmlformats.org/officeDocument/2006/relationships/font" Target="fonts/RobotoMono-italic.fntdata"/><Relationship Id="rId34" Type="http://schemas.openxmlformats.org/officeDocument/2006/relationships/slide" Target="slides/slide30.xml"/><Relationship Id="rId78" Type="http://schemas.openxmlformats.org/officeDocument/2006/relationships/font" Target="fonts/RobotoMono-bold.fntdata"/><Relationship Id="rId71" Type="http://schemas.openxmlformats.org/officeDocument/2006/relationships/font" Target="fonts/Montserrat-regular.fntdata"/><Relationship Id="rId70" Type="http://schemas.openxmlformats.org/officeDocument/2006/relationships/font" Target="fonts/Roboto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Roboto-bold.fntdata"/><Relationship Id="rId23" Type="http://schemas.openxmlformats.org/officeDocument/2006/relationships/slide" Target="slides/slide19.xml"/><Relationship Id="rId67" Type="http://schemas.openxmlformats.org/officeDocument/2006/relationships/font" Target="fonts/Roboto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obot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8c02f3c9a2_0_17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8c02f3c9a2_0_17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8c02f3c9a2_0_17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28c02f3c9a2_0_17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8c02f3c9a2_0_18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28c02f3c9a2_0_18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59f1a87bc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59f1a87b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8c02f3c9a2_0_16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8c02f3c9a2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8c02f3c9a2_0_5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8c02f3c9a2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8c02f3c9a2_0_5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8c02f3c9a2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8c02f3c9a2_0_5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8c02f3c9a2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8c02f3c9a2_0_5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8c02f3c9a2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8c02f3c9a2_0_5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8c02f3c9a2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a654b020c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a654b020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c02f3c9a2_0_7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c02f3c9a2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8c02f3c9a2_0_7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8c02f3c9a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8c02f3c9a2_0_7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8c02f3c9a2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8c02f3c9a2_0_9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8c02f3c9a2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8c02f3c9a2_0_7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28c02f3c9a2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8c02f3c9a2_0_7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8c02f3c9a2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8c02f3c9a2_0_14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8c02f3c9a2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8c02f3c9a2_0_8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8c02f3c9a2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8c02f3c9a2_0_19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8c02f3c9a2_0_1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8c02f3c9a2_0_8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8c02f3c9a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c02f3c9a2_0_16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8c02f3c9a2_0_16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8c02f3c9a2_0_10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8c02f3c9a2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8c02f3c9a2_0_8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8c02f3c9a2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8c02f3c9a2_0_8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8c02f3c9a2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8c02f3c9a2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8c02f3c9a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8c02f3c9a2_0_8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8c02f3c9a2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8c02f3c9a2_0_8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8c02f3c9a2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8bb33091bb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8bb33091b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28c02f3c9a2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28c02f3c9a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28c02f3c9a2_0_9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28c02f3c9a2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8c02f3c9a2_0_12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8c02f3c9a2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c02f3c9a2_0_16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8c02f3c9a2_0_16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8c02f3c9a2_0_10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8c02f3c9a2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4dc53e4499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4dc53e449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8c02f3c9a2_0_10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8c02f3c9a2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8c02f3c9a2_0_10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8c02f3c9a2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28c02f3c9a2_0_10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28c02f3c9a2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8c02f3c9a2_0_1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8c02f3c9a2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8c02f3c9a2_0_1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8c02f3c9a2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8c02f3c9a2_0_11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28c02f3c9a2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8c02f3c9a2_0_1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8c02f3c9a2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8c02f3c9a2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8c02f3c9a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8c02f3c9a2_0_16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8c02f3c9a2_0_16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8c02f3c9a2_0_11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8c02f3c9a2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28c02f3c9a2_0_11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28c02f3c9a2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8c02f3c9a2_0_12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8c02f3c9a2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28c02f3c9a2_0_12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28c02f3c9a2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28c02f3c9a2_0_13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28c02f3c9a2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8c02f3c9a2_0_12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8c02f3c9a2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8c02f3c9a2_0_2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8c02f3c9a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28c02f3c9a2_0_14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28c02f3c9a2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28c02f3c9a2_0_14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28c02f3c9a2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28c02f3c9a2_0_14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28c02f3c9a2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c02f3c9a2_0_16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8c02f3c9a2_0_16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4dc53e4499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4dc53e44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28c5586f1e6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28c5586f1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28c02f3c9a2_0_15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28c02f3c9a2_0_1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c02f3c9a2_0_16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8c02f3c9a2_0_16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8c02f3c9a2_0_17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8c02f3c9a2_0_17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8c02f3c9a2_0_17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8c02f3c9a2_0_17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62800" y="5219309"/>
            <a:ext cx="19714500" cy="5075400"/>
          </a:xfrm>
          <a:prstGeom prst="rect">
            <a:avLst/>
          </a:prstGeom>
          <a:ln>
            <a:noFill/>
          </a:ln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9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227575" y="10718559"/>
            <a:ext cx="14584800" cy="1929000"/>
          </a:xfrm>
          <a:prstGeom prst="rect">
            <a:avLst/>
          </a:prstGeom>
          <a:ln>
            <a:noFill/>
          </a:ln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716943" y="4752770"/>
            <a:ext cx="2287796" cy="2777428"/>
            <a:chOff x="11740318" y="746148"/>
            <a:chExt cx="697435" cy="846673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12417602" y="1074787"/>
              <a:ext cx="20151" cy="194466"/>
            </a:xfrm>
            <a:custGeom>
              <a:rect b="b" l="l" r="r" t="t"/>
              <a:pathLst>
                <a:path extrusionOk="0" h="1187" w="123">
                  <a:moveTo>
                    <a:pt x="122" y="1"/>
                  </a:moveTo>
                  <a:lnTo>
                    <a:pt x="1" y="123"/>
                  </a:lnTo>
                  <a:lnTo>
                    <a:pt x="1" y="1065"/>
                  </a:lnTo>
                  <a:lnTo>
                    <a:pt x="122" y="1186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12163661" y="820853"/>
              <a:ext cx="15073" cy="702339"/>
            </a:xfrm>
            <a:custGeom>
              <a:rect b="b" l="l" r="r" t="t"/>
              <a:pathLst>
                <a:path extrusionOk="0" h="4287" w="92">
                  <a:moveTo>
                    <a:pt x="92" y="1"/>
                  </a:moveTo>
                  <a:lnTo>
                    <a:pt x="0" y="122"/>
                  </a:lnTo>
                  <a:lnTo>
                    <a:pt x="0" y="4165"/>
                  </a:lnTo>
                  <a:lnTo>
                    <a:pt x="92" y="4287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12337979" y="990088"/>
              <a:ext cx="15073" cy="358788"/>
            </a:xfrm>
            <a:custGeom>
              <a:rect b="b" l="l" r="r" t="t"/>
              <a:pathLst>
                <a:path extrusionOk="0" h="2190" w="92">
                  <a:moveTo>
                    <a:pt x="92" y="1"/>
                  </a:moveTo>
                  <a:lnTo>
                    <a:pt x="1" y="122"/>
                  </a:lnTo>
                  <a:lnTo>
                    <a:pt x="1" y="2098"/>
                  </a:lnTo>
                  <a:lnTo>
                    <a:pt x="92" y="218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12078960" y="746148"/>
              <a:ext cx="20151" cy="846673"/>
            </a:xfrm>
            <a:custGeom>
              <a:rect b="b" l="l" r="r" t="t"/>
              <a:pathLst>
                <a:path extrusionOk="0" h="5168" w="123">
                  <a:moveTo>
                    <a:pt x="31" y="0"/>
                  </a:moveTo>
                  <a:lnTo>
                    <a:pt x="1" y="31"/>
                  </a:lnTo>
                  <a:lnTo>
                    <a:pt x="1" y="5137"/>
                  </a:lnTo>
                  <a:lnTo>
                    <a:pt x="31" y="5168"/>
                  </a:lnTo>
                  <a:lnTo>
                    <a:pt x="122" y="5107"/>
                  </a:lnTo>
                  <a:lnTo>
                    <a:pt x="122" y="9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2248363" y="905552"/>
              <a:ext cx="19988" cy="532939"/>
            </a:xfrm>
            <a:custGeom>
              <a:rect b="b" l="l" r="r" t="t"/>
              <a:pathLst>
                <a:path extrusionOk="0" h="3253" w="122">
                  <a:moveTo>
                    <a:pt x="122" y="1"/>
                  </a:moveTo>
                  <a:lnTo>
                    <a:pt x="0" y="122"/>
                  </a:lnTo>
                  <a:lnTo>
                    <a:pt x="0" y="3131"/>
                  </a:lnTo>
                  <a:lnTo>
                    <a:pt x="122" y="325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11825020" y="995166"/>
              <a:ext cx="20151" cy="348630"/>
            </a:xfrm>
            <a:custGeom>
              <a:rect b="b" l="l" r="r" t="t"/>
              <a:pathLst>
                <a:path extrusionOk="0" h="2128" w="123">
                  <a:moveTo>
                    <a:pt x="1" y="0"/>
                  </a:moveTo>
                  <a:lnTo>
                    <a:pt x="1" y="2128"/>
                  </a:lnTo>
                  <a:lnTo>
                    <a:pt x="122" y="2006"/>
                  </a:lnTo>
                  <a:lnTo>
                    <a:pt x="122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11740318" y="1079865"/>
              <a:ext cx="15236" cy="184309"/>
            </a:xfrm>
            <a:custGeom>
              <a:rect b="b" l="l" r="r" t="t"/>
              <a:pathLst>
                <a:path extrusionOk="0" h="1125" w="93">
                  <a:moveTo>
                    <a:pt x="1" y="0"/>
                  </a:moveTo>
                  <a:lnTo>
                    <a:pt x="1" y="1125"/>
                  </a:lnTo>
                  <a:lnTo>
                    <a:pt x="92" y="1003"/>
                  </a:lnTo>
                  <a:lnTo>
                    <a:pt x="92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11994422" y="825768"/>
              <a:ext cx="19988" cy="692346"/>
            </a:xfrm>
            <a:custGeom>
              <a:rect b="b" l="l" r="r" t="t"/>
              <a:pathLst>
                <a:path extrusionOk="0" h="4226" w="122">
                  <a:moveTo>
                    <a:pt x="0" y="0"/>
                  </a:moveTo>
                  <a:lnTo>
                    <a:pt x="0" y="4225"/>
                  </a:lnTo>
                  <a:lnTo>
                    <a:pt x="122" y="4104"/>
                  </a:lnTo>
                  <a:lnTo>
                    <a:pt x="122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11909721" y="915382"/>
              <a:ext cx="15073" cy="513116"/>
            </a:xfrm>
            <a:custGeom>
              <a:rect b="b" l="l" r="r" t="t"/>
              <a:pathLst>
                <a:path extrusionOk="0" h="3132" w="92">
                  <a:moveTo>
                    <a:pt x="1" y="0"/>
                  </a:moveTo>
                  <a:lnTo>
                    <a:pt x="1" y="3131"/>
                  </a:lnTo>
                  <a:lnTo>
                    <a:pt x="92" y="3040"/>
                  </a:lnTo>
                  <a:lnTo>
                    <a:pt x="92" y="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4816710" y="13033990"/>
            <a:ext cx="74348" cy="72057"/>
          </a:xfrm>
          <a:custGeom>
            <a:rect b="b" l="l" r="r" t="t"/>
            <a:pathLst>
              <a:path extrusionOk="0" h="472" w="487">
                <a:moveTo>
                  <a:pt x="236" y="1"/>
                </a:moveTo>
                <a:cubicBezTo>
                  <a:pt x="175" y="1"/>
                  <a:pt x="122" y="31"/>
                  <a:pt x="91" y="92"/>
                </a:cubicBezTo>
                <a:cubicBezTo>
                  <a:pt x="0" y="153"/>
                  <a:pt x="0" y="305"/>
                  <a:pt x="91" y="426"/>
                </a:cubicBezTo>
                <a:cubicBezTo>
                  <a:pt x="122" y="456"/>
                  <a:pt x="175" y="472"/>
                  <a:pt x="236" y="472"/>
                </a:cubicBezTo>
                <a:cubicBezTo>
                  <a:pt x="296" y="472"/>
                  <a:pt x="365" y="456"/>
                  <a:pt x="426" y="426"/>
                </a:cubicBezTo>
                <a:cubicBezTo>
                  <a:pt x="486" y="335"/>
                  <a:pt x="486" y="183"/>
                  <a:pt x="426" y="92"/>
                </a:cubicBezTo>
                <a:cubicBezTo>
                  <a:pt x="365" y="31"/>
                  <a:pt x="296" y="1"/>
                  <a:pt x="2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566035" y="12783469"/>
            <a:ext cx="74501" cy="69767"/>
          </a:xfrm>
          <a:custGeom>
            <a:rect b="b" l="l" r="r" t="t"/>
            <a:pathLst>
              <a:path extrusionOk="0" h="457" w="488">
                <a:moveTo>
                  <a:pt x="244" y="0"/>
                </a:moveTo>
                <a:cubicBezTo>
                  <a:pt x="122" y="0"/>
                  <a:pt x="1" y="122"/>
                  <a:pt x="1" y="243"/>
                </a:cubicBezTo>
                <a:cubicBezTo>
                  <a:pt x="1" y="365"/>
                  <a:pt x="122" y="456"/>
                  <a:pt x="244" y="456"/>
                </a:cubicBezTo>
                <a:cubicBezTo>
                  <a:pt x="365" y="456"/>
                  <a:pt x="487" y="365"/>
                  <a:pt x="487" y="243"/>
                </a:cubicBezTo>
                <a:cubicBezTo>
                  <a:pt x="487" y="122"/>
                  <a:pt x="365" y="0"/>
                  <a:pt x="2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320093" y="13326352"/>
            <a:ext cx="69768" cy="69767"/>
          </a:xfrm>
          <a:custGeom>
            <a:rect b="b" l="l" r="r" t="t"/>
            <a:pathLst>
              <a:path extrusionOk="0" h="457" w="457">
                <a:moveTo>
                  <a:pt x="214" y="0"/>
                </a:moveTo>
                <a:cubicBezTo>
                  <a:pt x="92" y="0"/>
                  <a:pt x="1" y="122"/>
                  <a:pt x="1" y="244"/>
                </a:cubicBezTo>
                <a:cubicBezTo>
                  <a:pt x="1" y="365"/>
                  <a:pt x="92" y="456"/>
                  <a:pt x="214" y="456"/>
                </a:cubicBezTo>
                <a:cubicBezTo>
                  <a:pt x="335" y="456"/>
                  <a:pt x="457" y="365"/>
                  <a:pt x="457" y="244"/>
                </a:cubicBezTo>
                <a:cubicBezTo>
                  <a:pt x="457" y="122"/>
                  <a:pt x="335" y="0"/>
                  <a:pt x="2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069571" y="13080411"/>
            <a:ext cx="69768" cy="69767"/>
          </a:xfrm>
          <a:custGeom>
            <a:rect b="b" l="l" r="r" t="t"/>
            <a:pathLst>
              <a:path extrusionOk="0" h="457" w="457">
                <a:moveTo>
                  <a:pt x="213" y="0"/>
                </a:moveTo>
                <a:cubicBezTo>
                  <a:pt x="92" y="0"/>
                  <a:pt x="0" y="92"/>
                  <a:pt x="0" y="213"/>
                </a:cubicBezTo>
                <a:cubicBezTo>
                  <a:pt x="0" y="335"/>
                  <a:pt x="92" y="456"/>
                  <a:pt x="213" y="456"/>
                </a:cubicBezTo>
                <a:cubicBezTo>
                  <a:pt x="365" y="456"/>
                  <a:pt x="456" y="335"/>
                  <a:pt x="456" y="213"/>
                </a:cubicBezTo>
                <a:cubicBezTo>
                  <a:pt x="456" y="92"/>
                  <a:pt x="365" y="0"/>
                  <a:pt x="2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4598553" y="13252146"/>
            <a:ext cx="74348" cy="75568"/>
          </a:xfrm>
          <a:custGeom>
            <a:rect b="b" l="l" r="r" t="t"/>
            <a:pathLst>
              <a:path extrusionOk="0" h="495" w="487">
                <a:moveTo>
                  <a:pt x="232" y="0"/>
                </a:moveTo>
                <a:cubicBezTo>
                  <a:pt x="168" y="0"/>
                  <a:pt x="107" y="31"/>
                  <a:pt x="61" y="91"/>
                </a:cubicBezTo>
                <a:cubicBezTo>
                  <a:pt x="0" y="183"/>
                  <a:pt x="0" y="334"/>
                  <a:pt x="61" y="426"/>
                </a:cubicBezTo>
                <a:cubicBezTo>
                  <a:pt x="107" y="471"/>
                  <a:pt x="168" y="494"/>
                  <a:pt x="232" y="494"/>
                </a:cubicBezTo>
                <a:cubicBezTo>
                  <a:pt x="297" y="494"/>
                  <a:pt x="365" y="471"/>
                  <a:pt x="426" y="426"/>
                </a:cubicBezTo>
                <a:cubicBezTo>
                  <a:pt x="487" y="365"/>
                  <a:pt x="487" y="213"/>
                  <a:pt x="426" y="91"/>
                </a:cubicBezTo>
                <a:cubicBezTo>
                  <a:pt x="365" y="31"/>
                  <a:pt x="297" y="0"/>
                  <a:pt x="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348031" y="13801899"/>
            <a:ext cx="74348" cy="68698"/>
          </a:xfrm>
          <a:custGeom>
            <a:rect b="b" l="l" r="r" t="t"/>
            <a:pathLst>
              <a:path extrusionOk="0" h="450" w="487">
                <a:moveTo>
                  <a:pt x="236" y="1"/>
                </a:moveTo>
                <a:cubicBezTo>
                  <a:pt x="175" y="1"/>
                  <a:pt x="122" y="16"/>
                  <a:pt x="91" y="47"/>
                </a:cubicBezTo>
                <a:cubicBezTo>
                  <a:pt x="0" y="107"/>
                  <a:pt x="0" y="290"/>
                  <a:pt x="91" y="381"/>
                </a:cubicBezTo>
                <a:cubicBezTo>
                  <a:pt x="122" y="427"/>
                  <a:pt x="175" y="449"/>
                  <a:pt x="236" y="449"/>
                </a:cubicBezTo>
                <a:cubicBezTo>
                  <a:pt x="296" y="449"/>
                  <a:pt x="365" y="427"/>
                  <a:pt x="426" y="381"/>
                </a:cubicBezTo>
                <a:cubicBezTo>
                  <a:pt x="486" y="320"/>
                  <a:pt x="486" y="168"/>
                  <a:pt x="426" y="47"/>
                </a:cubicBezTo>
                <a:cubicBezTo>
                  <a:pt x="365" y="16"/>
                  <a:pt x="296" y="1"/>
                  <a:pt x="2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092776" y="13551378"/>
            <a:ext cx="74348" cy="68545"/>
          </a:xfrm>
          <a:custGeom>
            <a:rect b="b" l="l" r="r" t="t"/>
            <a:pathLst>
              <a:path extrusionOk="0" h="449" w="487">
                <a:moveTo>
                  <a:pt x="259" y="1"/>
                </a:moveTo>
                <a:cubicBezTo>
                  <a:pt x="198" y="1"/>
                  <a:pt x="137" y="16"/>
                  <a:pt x="92" y="46"/>
                </a:cubicBezTo>
                <a:cubicBezTo>
                  <a:pt x="0" y="137"/>
                  <a:pt x="0" y="289"/>
                  <a:pt x="92" y="381"/>
                </a:cubicBezTo>
                <a:cubicBezTo>
                  <a:pt x="122" y="426"/>
                  <a:pt x="175" y="449"/>
                  <a:pt x="236" y="449"/>
                </a:cubicBezTo>
                <a:cubicBezTo>
                  <a:pt x="297" y="449"/>
                  <a:pt x="365" y="426"/>
                  <a:pt x="426" y="381"/>
                </a:cubicBezTo>
                <a:cubicBezTo>
                  <a:pt x="487" y="320"/>
                  <a:pt x="487" y="168"/>
                  <a:pt x="426" y="46"/>
                </a:cubicBezTo>
                <a:cubicBezTo>
                  <a:pt x="380" y="16"/>
                  <a:pt x="320" y="1"/>
                  <a:pt x="2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3842102" y="13301926"/>
            <a:ext cx="79080" cy="68698"/>
          </a:xfrm>
          <a:custGeom>
            <a:rect b="b" l="l" r="r" t="t"/>
            <a:pathLst>
              <a:path extrusionOk="0" h="450" w="518">
                <a:moveTo>
                  <a:pt x="259" y="1"/>
                </a:moveTo>
                <a:cubicBezTo>
                  <a:pt x="206" y="1"/>
                  <a:pt x="153" y="24"/>
                  <a:pt x="92" y="69"/>
                </a:cubicBezTo>
                <a:cubicBezTo>
                  <a:pt x="1" y="130"/>
                  <a:pt x="1" y="282"/>
                  <a:pt x="92" y="404"/>
                </a:cubicBezTo>
                <a:cubicBezTo>
                  <a:pt x="123" y="434"/>
                  <a:pt x="176" y="449"/>
                  <a:pt x="237" y="449"/>
                </a:cubicBezTo>
                <a:cubicBezTo>
                  <a:pt x="297" y="449"/>
                  <a:pt x="366" y="434"/>
                  <a:pt x="427" y="404"/>
                </a:cubicBezTo>
                <a:cubicBezTo>
                  <a:pt x="518" y="312"/>
                  <a:pt x="518" y="160"/>
                  <a:pt x="427" y="69"/>
                </a:cubicBezTo>
                <a:cubicBezTo>
                  <a:pt x="366" y="24"/>
                  <a:pt x="313" y="1"/>
                  <a:pt x="2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4375816" y="14273019"/>
            <a:ext cx="69768" cy="69767"/>
          </a:xfrm>
          <a:custGeom>
            <a:rect b="b" l="l" r="r" t="t"/>
            <a:pathLst>
              <a:path extrusionOk="0" h="457" w="457">
                <a:moveTo>
                  <a:pt x="244" y="0"/>
                </a:moveTo>
                <a:cubicBezTo>
                  <a:pt x="122" y="0"/>
                  <a:pt x="0" y="91"/>
                  <a:pt x="0" y="213"/>
                </a:cubicBezTo>
                <a:cubicBezTo>
                  <a:pt x="0" y="365"/>
                  <a:pt x="122" y="456"/>
                  <a:pt x="244" y="456"/>
                </a:cubicBezTo>
                <a:cubicBezTo>
                  <a:pt x="365" y="456"/>
                  <a:pt x="456" y="365"/>
                  <a:pt x="456" y="213"/>
                </a:cubicBezTo>
                <a:cubicBezTo>
                  <a:pt x="456" y="91"/>
                  <a:pt x="365" y="0"/>
                  <a:pt x="2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4129874" y="14022346"/>
            <a:ext cx="74348" cy="75568"/>
          </a:xfrm>
          <a:custGeom>
            <a:rect b="b" l="l" r="r" t="t"/>
            <a:pathLst>
              <a:path extrusionOk="0" h="495" w="487">
                <a:moveTo>
                  <a:pt x="228" y="1"/>
                </a:moveTo>
                <a:cubicBezTo>
                  <a:pt x="168" y="1"/>
                  <a:pt x="107" y="31"/>
                  <a:pt x="61" y="92"/>
                </a:cubicBezTo>
                <a:cubicBezTo>
                  <a:pt x="1" y="153"/>
                  <a:pt x="1" y="305"/>
                  <a:pt x="61" y="426"/>
                </a:cubicBezTo>
                <a:cubicBezTo>
                  <a:pt x="107" y="472"/>
                  <a:pt x="168" y="495"/>
                  <a:pt x="228" y="495"/>
                </a:cubicBezTo>
                <a:cubicBezTo>
                  <a:pt x="289" y="495"/>
                  <a:pt x="350" y="472"/>
                  <a:pt x="396" y="426"/>
                </a:cubicBezTo>
                <a:cubicBezTo>
                  <a:pt x="487" y="366"/>
                  <a:pt x="487" y="183"/>
                  <a:pt x="396" y="92"/>
                </a:cubicBezTo>
                <a:cubicBezTo>
                  <a:pt x="350" y="31"/>
                  <a:pt x="289" y="1"/>
                  <a:pt x="2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157659" y="14495756"/>
            <a:ext cx="69768" cy="69767"/>
          </a:xfrm>
          <a:custGeom>
            <a:rect b="b" l="l" r="r" t="t"/>
            <a:pathLst>
              <a:path extrusionOk="0" h="457" w="457">
                <a:moveTo>
                  <a:pt x="214" y="0"/>
                </a:moveTo>
                <a:cubicBezTo>
                  <a:pt x="92" y="0"/>
                  <a:pt x="1" y="91"/>
                  <a:pt x="1" y="213"/>
                </a:cubicBezTo>
                <a:cubicBezTo>
                  <a:pt x="1" y="334"/>
                  <a:pt x="92" y="456"/>
                  <a:pt x="214" y="456"/>
                </a:cubicBezTo>
                <a:cubicBezTo>
                  <a:pt x="335" y="456"/>
                  <a:pt x="457" y="334"/>
                  <a:pt x="457" y="213"/>
                </a:cubicBezTo>
                <a:cubicBezTo>
                  <a:pt x="457" y="91"/>
                  <a:pt x="335" y="0"/>
                  <a:pt x="2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3902557" y="14244013"/>
            <a:ext cx="74348" cy="72057"/>
          </a:xfrm>
          <a:custGeom>
            <a:rect b="b" l="l" r="r" t="t"/>
            <a:pathLst>
              <a:path extrusionOk="0" h="472" w="487">
                <a:moveTo>
                  <a:pt x="255" y="0"/>
                </a:moveTo>
                <a:cubicBezTo>
                  <a:pt x="190" y="0"/>
                  <a:pt x="122" y="23"/>
                  <a:pt x="61" y="69"/>
                </a:cubicBezTo>
                <a:cubicBezTo>
                  <a:pt x="0" y="160"/>
                  <a:pt x="0" y="312"/>
                  <a:pt x="61" y="403"/>
                </a:cubicBezTo>
                <a:cubicBezTo>
                  <a:pt x="107" y="448"/>
                  <a:pt x="167" y="471"/>
                  <a:pt x="232" y="471"/>
                </a:cubicBezTo>
                <a:cubicBezTo>
                  <a:pt x="296" y="471"/>
                  <a:pt x="365" y="448"/>
                  <a:pt x="426" y="403"/>
                </a:cubicBezTo>
                <a:cubicBezTo>
                  <a:pt x="486" y="342"/>
                  <a:pt x="486" y="190"/>
                  <a:pt x="426" y="69"/>
                </a:cubicBezTo>
                <a:cubicBezTo>
                  <a:pt x="380" y="23"/>
                  <a:pt x="319" y="0"/>
                  <a:pt x="2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122900" y="13405279"/>
            <a:ext cx="844695" cy="849261"/>
          </a:xfrm>
          <a:custGeom>
            <a:rect b="b" l="l" r="r" t="t"/>
            <a:pathLst>
              <a:path extrusionOk="0" h="5563" w="5533">
                <a:moveTo>
                  <a:pt x="2767" y="0"/>
                </a:moveTo>
                <a:lnTo>
                  <a:pt x="1" y="2797"/>
                </a:lnTo>
                <a:lnTo>
                  <a:pt x="2767" y="5563"/>
                </a:lnTo>
                <a:lnTo>
                  <a:pt x="5533" y="2797"/>
                </a:lnTo>
                <a:lnTo>
                  <a:pt x="276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580" y="14992218"/>
            <a:ext cx="2287838" cy="2287800"/>
          </a:xfrm>
          <a:custGeom>
            <a:rect b="b" l="l" r="r" t="t"/>
            <a:pathLst>
              <a:path extrusionOk="0" h="14986" w="14986">
                <a:moveTo>
                  <a:pt x="7508" y="0"/>
                </a:moveTo>
                <a:lnTo>
                  <a:pt x="1" y="7478"/>
                </a:lnTo>
                <a:lnTo>
                  <a:pt x="7508" y="14985"/>
                </a:lnTo>
                <a:lnTo>
                  <a:pt x="14986" y="7478"/>
                </a:lnTo>
                <a:lnTo>
                  <a:pt x="75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51719" y="15739354"/>
            <a:ext cx="788973" cy="788960"/>
          </a:xfrm>
          <a:custGeom>
            <a:rect b="b" l="l" r="r" t="t"/>
            <a:pathLst>
              <a:path extrusionOk="0" h="5168" w="5168">
                <a:moveTo>
                  <a:pt x="2584" y="0"/>
                </a:moveTo>
                <a:lnTo>
                  <a:pt x="0" y="2584"/>
                </a:lnTo>
                <a:lnTo>
                  <a:pt x="2584" y="5167"/>
                </a:lnTo>
                <a:lnTo>
                  <a:pt x="5168" y="2584"/>
                </a:lnTo>
                <a:lnTo>
                  <a:pt x="25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0" y="12709133"/>
            <a:ext cx="2287838" cy="2287800"/>
          </a:xfrm>
          <a:custGeom>
            <a:rect b="b" l="l" r="r" t="t"/>
            <a:pathLst>
              <a:path extrusionOk="0" h="14986" w="14986">
                <a:moveTo>
                  <a:pt x="7508" y="1"/>
                </a:moveTo>
                <a:lnTo>
                  <a:pt x="0" y="7478"/>
                </a:lnTo>
                <a:lnTo>
                  <a:pt x="7508" y="14986"/>
                </a:lnTo>
                <a:lnTo>
                  <a:pt x="14985" y="7478"/>
                </a:lnTo>
                <a:lnTo>
                  <a:pt x="7508" y="1"/>
                </a:lnTo>
                <a:close/>
              </a:path>
            </a:pathLst>
          </a:custGeom>
          <a:solidFill>
            <a:srgbClr val="005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146203" y="11563087"/>
            <a:ext cx="2287838" cy="2287800"/>
          </a:xfrm>
          <a:custGeom>
            <a:rect b="b" l="l" r="r" t="t"/>
            <a:pathLst>
              <a:path extrusionOk="0" h="14986" w="14986">
                <a:moveTo>
                  <a:pt x="7477" y="0"/>
                </a:moveTo>
                <a:lnTo>
                  <a:pt x="0" y="7508"/>
                </a:lnTo>
                <a:lnTo>
                  <a:pt x="7477" y="14985"/>
                </a:lnTo>
                <a:lnTo>
                  <a:pt x="14985" y="7508"/>
                </a:lnTo>
                <a:lnTo>
                  <a:pt x="747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141471" y="13846019"/>
            <a:ext cx="2287838" cy="2287800"/>
          </a:xfrm>
          <a:custGeom>
            <a:rect b="b" l="l" r="r" t="t"/>
            <a:pathLst>
              <a:path extrusionOk="0" h="14986" w="14986">
                <a:moveTo>
                  <a:pt x="7508" y="1"/>
                </a:moveTo>
                <a:lnTo>
                  <a:pt x="1" y="7508"/>
                </a:lnTo>
                <a:lnTo>
                  <a:pt x="7508" y="14986"/>
                </a:lnTo>
                <a:lnTo>
                  <a:pt x="14986" y="7508"/>
                </a:lnTo>
                <a:lnTo>
                  <a:pt x="750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1763272" y="13846019"/>
            <a:ext cx="1164987" cy="2287800"/>
          </a:xfrm>
          <a:custGeom>
            <a:rect b="b" l="l" r="r" t="t"/>
            <a:pathLst>
              <a:path extrusionOk="0" h="14986" w="7631">
                <a:moveTo>
                  <a:pt x="3496" y="1"/>
                </a:moveTo>
                <a:lnTo>
                  <a:pt x="1" y="3496"/>
                </a:lnTo>
                <a:cubicBezTo>
                  <a:pt x="2220" y="5715"/>
                  <a:pt x="2220" y="9332"/>
                  <a:pt x="31" y="11551"/>
                </a:cubicBezTo>
                <a:lnTo>
                  <a:pt x="3496" y="14986"/>
                </a:lnTo>
                <a:lnTo>
                  <a:pt x="4135" y="14347"/>
                </a:lnTo>
                <a:cubicBezTo>
                  <a:pt x="7630" y="10183"/>
                  <a:pt x="7448" y="3983"/>
                  <a:pt x="3527" y="31"/>
                </a:cubicBezTo>
                <a:cubicBezTo>
                  <a:pt x="3527" y="31"/>
                  <a:pt x="3496" y="31"/>
                  <a:pt x="34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287674" y="14992218"/>
            <a:ext cx="1146361" cy="2287800"/>
          </a:xfrm>
          <a:custGeom>
            <a:rect b="b" l="l" r="r" t="t"/>
            <a:pathLst>
              <a:path extrusionOk="0" h="14986" w="7509">
                <a:moveTo>
                  <a:pt x="7508" y="0"/>
                </a:moveTo>
                <a:lnTo>
                  <a:pt x="0" y="7478"/>
                </a:lnTo>
                <a:lnTo>
                  <a:pt x="7508" y="14985"/>
                </a:lnTo>
                <a:lnTo>
                  <a:pt x="75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4580" y="11558354"/>
            <a:ext cx="1141782" cy="2292533"/>
          </a:xfrm>
          <a:custGeom>
            <a:rect b="b" l="l" r="r" t="t"/>
            <a:pathLst>
              <a:path extrusionOk="0" h="15017" w="7479">
                <a:moveTo>
                  <a:pt x="1" y="1"/>
                </a:moveTo>
                <a:lnTo>
                  <a:pt x="1" y="15016"/>
                </a:lnTo>
                <a:lnTo>
                  <a:pt x="7478" y="7539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580" y="10718551"/>
            <a:ext cx="417844" cy="839949"/>
          </a:xfrm>
          <a:custGeom>
            <a:rect b="b" l="l" r="r" t="t"/>
            <a:pathLst>
              <a:path extrusionOk="0" h="5502" w="2737">
                <a:moveTo>
                  <a:pt x="1" y="0"/>
                </a:moveTo>
                <a:lnTo>
                  <a:pt x="1" y="5502"/>
                </a:lnTo>
                <a:lnTo>
                  <a:pt x="2736" y="2766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4580" y="13850752"/>
            <a:ext cx="1141782" cy="2283068"/>
          </a:xfrm>
          <a:custGeom>
            <a:rect b="b" l="l" r="r" t="t"/>
            <a:pathLst>
              <a:path extrusionOk="0" h="14955" w="7479">
                <a:moveTo>
                  <a:pt x="1" y="0"/>
                </a:moveTo>
                <a:lnTo>
                  <a:pt x="1" y="14955"/>
                </a:lnTo>
                <a:lnTo>
                  <a:pt x="7478" y="747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>
            <a:off x="488069" y="429960"/>
            <a:ext cx="1479080" cy="1479071"/>
            <a:chOff x="488069" y="429960"/>
            <a:chExt cx="1479080" cy="1479071"/>
          </a:xfrm>
        </p:grpSpPr>
        <p:sp>
          <p:nvSpPr>
            <p:cNvPr id="46" name="Google Shape;46;p2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2"/>
          <p:cNvSpPr/>
          <p:nvPr/>
        </p:nvSpPr>
        <p:spPr>
          <a:xfrm rot="10800000">
            <a:off x="22292932" y="16513319"/>
            <a:ext cx="333727" cy="333722"/>
          </a:xfrm>
          <a:custGeom>
            <a:rect b="b" l="l" r="r" t="t"/>
            <a:pathLst>
              <a:path extrusionOk="0" h="2037" w="2037">
                <a:moveTo>
                  <a:pt x="1672" y="0"/>
                </a:moveTo>
                <a:lnTo>
                  <a:pt x="0" y="1611"/>
                </a:lnTo>
                <a:lnTo>
                  <a:pt x="0" y="2037"/>
                </a:lnTo>
                <a:lnTo>
                  <a:pt x="203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 rot="10800000">
            <a:off x="21401520" y="15621920"/>
            <a:ext cx="1225139" cy="1225121"/>
          </a:xfrm>
          <a:custGeom>
            <a:rect b="b" l="l" r="r" t="t"/>
            <a:pathLst>
              <a:path extrusionOk="0" h="7478" w="7478">
                <a:moveTo>
                  <a:pt x="7113" y="0"/>
                </a:moveTo>
                <a:lnTo>
                  <a:pt x="0" y="7082"/>
                </a:lnTo>
                <a:lnTo>
                  <a:pt x="0" y="7477"/>
                </a:lnTo>
                <a:lnTo>
                  <a:pt x="74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 rot="10800000">
            <a:off x="21994102" y="16219572"/>
            <a:ext cx="632557" cy="627469"/>
          </a:xfrm>
          <a:custGeom>
            <a:rect b="b" l="l" r="r" t="t"/>
            <a:pathLst>
              <a:path extrusionOk="0" h="3830" w="3861">
                <a:moveTo>
                  <a:pt x="3465" y="0"/>
                </a:moveTo>
                <a:lnTo>
                  <a:pt x="0" y="3435"/>
                </a:lnTo>
                <a:lnTo>
                  <a:pt x="0" y="3830"/>
                </a:lnTo>
                <a:lnTo>
                  <a:pt x="3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 rot="10800000">
            <a:off x="21147579" y="15367984"/>
            <a:ext cx="1479080" cy="1479057"/>
          </a:xfrm>
          <a:custGeom>
            <a:rect b="b" l="l" r="r" t="t"/>
            <a:pathLst>
              <a:path extrusionOk="0" h="9028" w="9028">
                <a:moveTo>
                  <a:pt x="8936" y="0"/>
                </a:moveTo>
                <a:lnTo>
                  <a:pt x="0" y="8876"/>
                </a:lnTo>
                <a:lnTo>
                  <a:pt x="0" y="9028"/>
                </a:lnTo>
                <a:lnTo>
                  <a:pt x="274" y="9028"/>
                </a:lnTo>
                <a:lnTo>
                  <a:pt x="9028" y="243"/>
                </a:lnTo>
                <a:lnTo>
                  <a:pt x="90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 rot="10800000">
            <a:off x="21700350" y="15920746"/>
            <a:ext cx="926309" cy="926295"/>
          </a:xfrm>
          <a:custGeom>
            <a:rect b="b" l="l" r="r" t="t"/>
            <a:pathLst>
              <a:path extrusionOk="0" h="5654" w="5654">
                <a:moveTo>
                  <a:pt x="5289" y="0"/>
                </a:moveTo>
                <a:lnTo>
                  <a:pt x="0" y="5259"/>
                </a:lnTo>
                <a:lnTo>
                  <a:pt x="0" y="5654"/>
                </a:lnTo>
                <a:lnTo>
                  <a:pt x="565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 rot="10800000">
            <a:off x="21147580" y="15367974"/>
            <a:ext cx="607655" cy="607645"/>
          </a:xfrm>
          <a:custGeom>
            <a:rect b="b" l="l" r="r" t="t"/>
            <a:pathLst>
              <a:path extrusionOk="0" h="3709" w="3709">
                <a:moveTo>
                  <a:pt x="3709" y="0"/>
                </a:moveTo>
                <a:lnTo>
                  <a:pt x="0" y="3709"/>
                </a:lnTo>
                <a:lnTo>
                  <a:pt x="426" y="3709"/>
                </a:lnTo>
                <a:lnTo>
                  <a:pt x="3709" y="365"/>
                </a:lnTo>
                <a:lnTo>
                  <a:pt x="37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 rot="10800000">
            <a:off x="21147580" y="15367970"/>
            <a:ext cx="308824" cy="313898"/>
          </a:xfrm>
          <a:custGeom>
            <a:rect b="b" l="l" r="r" t="t"/>
            <a:pathLst>
              <a:path extrusionOk="0" h="1916" w="1885">
                <a:moveTo>
                  <a:pt x="1885" y="1"/>
                </a:moveTo>
                <a:lnTo>
                  <a:pt x="0" y="1916"/>
                </a:lnTo>
                <a:lnTo>
                  <a:pt x="365" y="1916"/>
                </a:lnTo>
                <a:lnTo>
                  <a:pt x="1885" y="396"/>
                </a:lnTo>
                <a:lnTo>
                  <a:pt x="18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 rot="10800000">
            <a:off x="21147579" y="15367981"/>
            <a:ext cx="1200237" cy="1205297"/>
          </a:xfrm>
          <a:custGeom>
            <a:rect b="b" l="l" r="r" t="t"/>
            <a:pathLst>
              <a:path extrusionOk="0" h="7357" w="7326">
                <a:moveTo>
                  <a:pt x="7326" y="1"/>
                </a:moveTo>
                <a:lnTo>
                  <a:pt x="0" y="7357"/>
                </a:lnTo>
                <a:lnTo>
                  <a:pt x="395" y="7357"/>
                </a:lnTo>
                <a:lnTo>
                  <a:pt x="7326" y="396"/>
                </a:lnTo>
                <a:lnTo>
                  <a:pt x="732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 rot="10800000">
            <a:off x="21147579" y="15367977"/>
            <a:ext cx="906485" cy="906471"/>
          </a:xfrm>
          <a:custGeom>
            <a:rect b="b" l="l" r="r" t="t"/>
            <a:pathLst>
              <a:path extrusionOk="0" h="5533" w="5533">
                <a:moveTo>
                  <a:pt x="5533" y="1"/>
                </a:moveTo>
                <a:lnTo>
                  <a:pt x="1" y="5533"/>
                </a:lnTo>
                <a:lnTo>
                  <a:pt x="426" y="5533"/>
                </a:lnTo>
                <a:lnTo>
                  <a:pt x="5533" y="396"/>
                </a:lnTo>
                <a:lnTo>
                  <a:pt x="55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 rot="10800000">
            <a:off x="18148950" y="4173960"/>
            <a:ext cx="74348" cy="72057"/>
          </a:xfrm>
          <a:custGeom>
            <a:rect b="b" l="l" r="r" t="t"/>
            <a:pathLst>
              <a:path extrusionOk="0" h="472" w="487">
                <a:moveTo>
                  <a:pt x="236" y="1"/>
                </a:moveTo>
                <a:cubicBezTo>
                  <a:pt x="175" y="1"/>
                  <a:pt x="122" y="31"/>
                  <a:pt x="91" y="92"/>
                </a:cubicBezTo>
                <a:cubicBezTo>
                  <a:pt x="0" y="153"/>
                  <a:pt x="0" y="305"/>
                  <a:pt x="91" y="426"/>
                </a:cubicBezTo>
                <a:cubicBezTo>
                  <a:pt x="122" y="456"/>
                  <a:pt x="175" y="472"/>
                  <a:pt x="236" y="472"/>
                </a:cubicBezTo>
                <a:cubicBezTo>
                  <a:pt x="296" y="472"/>
                  <a:pt x="365" y="456"/>
                  <a:pt x="426" y="426"/>
                </a:cubicBezTo>
                <a:cubicBezTo>
                  <a:pt x="486" y="335"/>
                  <a:pt x="486" y="183"/>
                  <a:pt x="426" y="92"/>
                </a:cubicBezTo>
                <a:cubicBezTo>
                  <a:pt x="365" y="31"/>
                  <a:pt x="296" y="1"/>
                  <a:pt x="2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 rot="10800000">
            <a:off x="18399472" y="4426771"/>
            <a:ext cx="74501" cy="69767"/>
          </a:xfrm>
          <a:custGeom>
            <a:rect b="b" l="l" r="r" t="t"/>
            <a:pathLst>
              <a:path extrusionOk="0" h="457" w="488">
                <a:moveTo>
                  <a:pt x="244" y="0"/>
                </a:moveTo>
                <a:cubicBezTo>
                  <a:pt x="122" y="0"/>
                  <a:pt x="1" y="122"/>
                  <a:pt x="1" y="243"/>
                </a:cubicBezTo>
                <a:cubicBezTo>
                  <a:pt x="1" y="365"/>
                  <a:pt x="122" y="456"/>
                  <a:pt x="244" y="456"/>
                </a:cubicBezTo>
                <a:cubicBezTo>
                  <a:pt x="365" y="456"/>
                  <a:pt x="487" y="365"/>
                  <a:pt x="487" y="243"/>
                </a:cubicBezTo>
                <a:cubicBezTo>
                  <a:pt x="487" y="122"/>
                  <a:pt x="365" y="0"/>
                  <a:pt x="2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8650147" y="3883888"/>
            <a:ext cx="69768" cy="69767"/>
          </a:xfrm>
          <a:custGeom>
            <a:rect b="b" l="l" r="r" t="t"/>
            <a:pathLst>
              <a:path extrusionOk="0" h="457" w="457">
                <a:moveTo>
                  <a:pt x="214" y="0"/>
                </a:moveTo>
                <a:cubicBezTo>
                  <a:pt x="92" y="0"/>
                  <a:pt x="1" y="122"/>
                  <a:pt x="1" y="244"/>
                </a:cubicBezTo>
                <a:cubicBezTo>
                  <a:pt x="1" y="365"/>
                  <a:pt x="92" y="456"/>
                  <a:pt x="214" y="456"/>
                </a:cubicBezTo>
                <a:cubicBezTo>
                  <a:pt x="335" y="456"/>
                  <a:pt x="457" y="365"/>
                  <a:pt x="457" y="244"/>
                </a:cubicBezTo>
                <a:cubicBezTo>
                  <a:pt x="457" y="122"/>
                  <a:pt x="335" y="0"/>
                  <a:pt x="2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 rot="10800000">
            <a:off x="18900669" y="4129829"/>
            <a:ext cx="69768" cy="69767"/>
          </a:xfrm>
          <a:custGeom>
            <a:rect b="b" l="l" r="r" t="t"/>
            <a:pathLst>
              <a:path extrusionOk="0" h="457" w="457">
                <a:moveTo>
                  <a:pt x="213" y="0"/>
                </a:moveTo>
                <a:cubicBezTo>
                  <a:pt x="92" y="0"/>
                  <a:pt x="0" y="92"/>
                  <a:pt x="0" y="213"/>
                </a:cubicBezTo>
                <a:cubicBezTo>
                  <a:pt x="0" y="335"/>
                  <a:pt x="92" y="456"/>
                  <a:pt x="213" y="456"/>
                </a:cubicBezTo>
                <a:cubicBezTo>
                  <a:pt x="365" y="456"/>
                  <a:pt x="456" y="335"/>
                  <a:pt x="456" y="213"/>
                </a:cubicBezTo>
                <a:cubicBezTo>
                  <a:pt x="456" y="92"/>
                  <a:pt x="365" y="0"/>
                  <a:pt x="2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 rot="10800000">
            <a:off x="18367107" y="3952292"/>
            <a:ext cx="74348" cy="75568"/>
          </a:xfrm>
          <a:custGeom>
            <a:rect b="b" l="l" r="r" t="t"/>
            <a:pathLst>
              <a:path extrusionOk="0" h="495" w="487">
                <a:moveTo>
                  <a:pt x="232" y="0"/>
                </a:moveTo>
                <a:cubicBezTo>
                  <a:pt x="168" y="0"/>
                  <a:pt x="107" y="31"/>
                  <a:pt x="61" y="91"/>
                </a:cubicBezTo>
                <a:cubicBezTo>
                  <a:pt x="0" y="183"/>
                  <a:pt x="0" y="334"/>
                  <a:pt x="61" y="426"/>
                </a:cubicBezTo>
                <a:cubicBezTo>
                  <a:pt x="107" y="471"/>
                  <a:pt x="168" y="494"/>
                  <a:pt x="232" y="494"/>
                </a:cubicBezTo>
                <a:cubicBezTo>
                  <a:pt x="297" y="494"/>
                  <a:pt x="365" y="471"/>
                  <a:pt x="426" y="426"/>
                </a:cubicBezTo>
                <a:cubicBezTo>
                  <a:pt x="487" y="365"/>
                  <a:pt x="487" y="213"/>
                  <a:pt x="426" y="91"/>
                </a:cubicBezTo>
                <a:cubicBezTo>
                  <a:pt x="365" y="31"/>
                  <a:pt x="297" y="0"/>
                  <a:pt x="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 rot="10800000">
            <a:off x="18617629" y="3409409"/>
            <a:ext cx="74348" cy="68698"/>
          </a:xfrm>
          <a:custGeom>
            <a:rect b="b" l="l" r="r" t="t"/>
            <a:pathLst>
              <a:path extrusionOk="0" h="450" w="487">
                <a:moveTo>
                  <a:pt x="236" y="1"/>
                </a:moveTo>
                <a:cubicBezTo>
                  <a:pt x="175" y="1"/>
                  <a:pt x="122" y="16"/>
                  <a:pt x="91" y="47"/>
                </a:cubicBezTo>
                <a:cubicBezTo>
                  <a:pt x="0" y="107"/>
                  <a:pt x="0" y="290"/>
                  <a:pt x="91" y="381"/>
                </a:cubicBezTo>
                <a:cubicBezTo>
                  <a:pt x="122" y="427"/>
                  <a:pt x="175" y="449"/>
                  <a:pt x="236" y="449"/>
                </a:cubicBezTo>
                <a:cubicBezTo>
                  <a:pt x="296" y="449"/>
                  <a:pt x="365" y="427"/>
                  <a:pt x="426" y="381"/>
                </a:cubicBezTo>
                <a:cubicBezTo>
                  <a:pt x="486" y="320"/>
                  <a:pt x="486" y="168"/>
                  <a:pt x="426" y="47"/>
                </a:cubicBezTo>
                <a:cubicBezTo>
                  <a:pt x="365" y="16"/>
                  <a:pt x="296" y="1"/>
                  <a:pt x="2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 rot="10800000">
            <a:off x="18872884" y="3660083"/>
            <a:ext cx="74348" cy="68545"/>
          </a:xfrm>
          <a:custGeom>
            <a:rect b="b" l="l" r="r" t="t"/>
            <a:pathLst>
              <a:path extrusionOk="0" h="449" w="487">
                <a:moveTo>
                  <a:pt x="259" y="1"/>
                </a:moveTo>
                <a:cubicBezTo>
                  <a:pt x="198" y="1"/>
                  <a:pt x="137" y="16"/>
                  <a:pt x="92" y="46"/>
                </a:cubicBezTo>
                <a:cubicBezTo>
                  <a:pt x="0" y="137"/>
                  <a:pt x="0" y="289"/>
                  <a:pt x="92" y="381"/>
                </a:cubicBezTo>
                <a:cubicBezTo>
                  <a:pt x="122" y="426"/>
                  <a:pt x="175" y="449"/>
                  <a:pt x="236" y="449"/>
                </a:cubicBezTo>
                <a:cubicBezTo>
                  <a:pt x="297" y="449"/>
                  <a:pt x="365" y="426"/>
                  <a:pt x="426" y="381"/>
                </a:cubicBezTo>
                <a:cubicBezTo>
                  <a:pt x="487" y="320"/>
                  <a:pt x="487" y="168"/>
                  <a:pt x="426" y="46"/>
                </a:cubicBezTo>
                <a:cubicBezTo>
                  <a:pt x="380" y="16"/>
                  <a:pt x="320" y="1"/>
                  <a:pt x="2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 rot="10800000">
            <a:off x="19118826" y="3909383"/>
            <a:ext cx="79080" cy="68698"/>
          </a:xfrm>
          <a:custGeom>
            <a:rect b="b" l="l" r="r" t="t"/>
            <a:pathLst>
              <a:path extrusionOk="0" h="450" w="518">
                <a:moveTo>
                  <a:pt x="259" y="1"/>
                </a:moveTo>
                <a:cubicBezTo>
                  <a:pt x="206" y="1"/>
                  <a:pt x="153" y="24"/>
                  <a:pt x="92" y="69"/>
                </a:cubicBezTo>
                <a:cubicBezTo>
                  <a:pt x="1" y="130"/>
                  <a:pt x="1" y="282"/>
                  <a:pt x="92" y="404"/>
                </a:cubicBezTo>
                <a:cubicBezTo>
                  <a:pt x="123" y="434"/>
                  <a:pt x="176" y="449"/>
                  <a:pt x="237" y="449"/>
                </a:cubicBezTo>
                <a:cubicBezTo>
                  <a:pt x="297" y="449"/>
                  <a:pt x="366" y="434"/>
                  <a:pt x="427" y="404"/>
                </a:cubicBezTo>
                <a:cubicBezTo>
                  <a:pt x="518" y="312"/>
                  <a:pt x="518" y="160"/>
                  <a:pt x="427" y="69"/>
                </a:cubicBezTo>
                <a:cubicBezTo>
                  <a:pt x="366" y="24"/>
                  <a:pt x="313" y="1"/>
                  <a:pt x="2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10800000">
            <a:off x="18594424" y="2937221"/>
            <a:ext cx="69768" cy="69767"/>
          </a:xfrm>
          <a:custGeom>
            <a:rect b="b" l="l" r="r" t="t"/>
            <a:pathLst>
              <a:path extrusionOk="0" h="457" w="457">
                <a:moveTo>
                  <a:pt x="244" y="0"/>
                </a:moveTo>
                <a:cubicBezTo>
                  <a:pt x="122" y="0"/>
                  <a:pt x="0" y="91"/>
                  <a:pt x="0" y="213"/>
                </a:cubicBezTo>
                <a:cubicBezTo>
                  <a:pt x="0" y="365"/>
                  <a:pt x="122" y="456"/>
                  <a:pt x="244" y="456"/>
                </a:cubicBezTo>
                <a:cubicBezTo>
                  <a:pt x="365" y="456"/>
                  <a:pt x="456" y="365"/>
                  <a:pt x="456" y="213"/>
                </a:cubicBezTo>
                <a:cubicBezTo>
                  <a:pt x="456" y="91"/>
                  <a:pt x="365" y="0"/>
                  <a:pt x="2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18835787" y="3182093"/>
            <a:ext cx="74348" cy="75568"/>
          </a:xfrm>
          <a:custGeom>
            <a:rect b="b" l="l" r="r" t="t"/>
            <a:pathLst>
              <a:path extrusionOk="0" h="495" w="487">
                <a:moveTo>
                  <a:pt x="228" y="1"/>
                </a:moveTo>
                <a:cubicBezTo>
                  <a:pt x="168" y="1"/>
                  <a:pt x="107" y="31"/>
                  <a:pt x="61" y="92"/>
                </a:cubicBezTo>
                <a:cubicBezTo>
                  <a:pt x="1" y="153"/>
                  <a:pt x="1" y="305"/>
                  <a:pt x="61" y="426"/>
                </a:cubicBezTo>
                <a:cubicBezTo>
                  <a:pt x="107" y="472"/>
                  <a:pt x="168" y="495"/>
                  <a:pt x="228" y="495"/>
                </a:cubicBezTo>
                <a:cubicBezTo>
                  <a:pt x="289" y="495"/>
                  <a:pt x="350" y="472"/>
                  <a:pt x="396" y="426"/>
                </a:cubicBezTo>
                <a:cubicBezTo>
                  <a:pt x="487" y="366"/>
                  <a:pt x="487" y="183"/>
                  <a:pt x="396" y="92"/>
                </a:cubicBezTo>
                <a:cubicBezTo>
                  <a:pt x="350" y="31"/>
                  <a:pt x="289" y="1"/>
                  <a:pt x="2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10800000">
            <a:off x="18812582" y="2714484"/>
            <a:ext cx="69768" cy="69767"/>
          </a:xfrm>
          <a:custGeom>
            <a:rect b="b" l="l" r="r" t="t"/>
            <a:pathLst>
              <a:path extrusionOk="0" h="457" w="457">
                <a:moveTo>
                  <a:pt x="214" y="0"/>
                </a:moveTo>
                <a:cubicBezTo>
                  <a:pt x="92" y="0"/>
                  <a:pt x="1" y="91"/>
                  <a:pt x="1" y="213"/>
                </a:cubicBezTo>
                <a:cubicBezTo>
                  <a:pt x="1" y="334"/>
                  <a:pt x="92" y="456"/>
                  <a:pt x="214" y="456"/>
                </a:cubicBezTo>
                <a:cubicBezTo>
                  <a:pt x="335" y="456"/>
                  <a:pt x="457" y="334"/>
                  <a:pt x="457" y="213"/>
                </a:cubicBezTo>
                <a:cubicBezTo>
                  <a:pt x="457" y="91"/>
                  <a:pt x="335" y="0"/>
                  <a:pt x="2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 rot="10800000">
            <a:off x="19063104" y="2963937"/>
            <a:ext cx="74348" cy="72057"/>
          </a:xfrm>
          <a:custGeom>
            <a:rect b="b" l="l" r="r" t="t"/>
            <a:pathLst>
              <a:path extrusionOk="0" h="472" w="487">
                <a:moveTo>
                  <a:pt x="255" y="0"/>
                </a:moveTo>
                <a:cubicBezTo>
                  <a:pt x="190" y="0"/>
                  <a:pt x="122" y="23"/>
                  <a:pt x="61" y="69"/>
                </a:cubicBezTo>
                <a:cubicBezTo>
                  <a:pt x="0" y="160"/>
                  <a:pt x="0" y="312"/>
                  <a:pt x="61" y="403"/>
                </a:cubicBezTo>
                <a:cubicBezTo>
                  <a:pt x="107" y="448"/>
                  <a:pt x="167" y="471"/>
                  <a:pt x="232" y="471"/>
                </a:cubicBezTo>
                <a:cubicBezTo>
                  <a:pt x="296" y="471"/>
                  <a:pt x="365" y="448"/>
                  <a:pt x="426" y="403"/>
                </a:cubicBezTo>
                <a:cubicBezTo>
                  <a:pt x="486" y="342"/>
                  <a:pt x="486" y="190"/>
                  <a:pt x="426" y="69"/>
                </a:cubicBezTo>
                <a:cubicBezTo>
                  <a:pt x="380" y="23"/>
                  <a:pt x="319" y="0"/>
                  <a:pt x="2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 rot="10800000">
            <a:off x="19072412" y="3025466"/>
            <a:ext cx="844695" cy="849261"/>
          </a:xfrm>
          <a:custGeom>
            <a:rect b="b" l="l" r="r" t="t"/>
            <a:pathLst>
              <a:path extrusionOk="0" h="5563" w="5533">
                <a:moveTo>
                  <a:pt x="2767" y="0"/>
                </a:moveTo>
                <a:lnTo>
                  <a:pt x="1" y="2797"/>
                </a:lnTo>
                <a:lnTo>
                  <a:pt x="2767" y="5563"/>
                </a:lnTo>
                <a:lnTo>
                  <a:pt x="5533" y="2797"/>
                </a:lnTo>
                <a:lnTo>
                  <a:pt x="276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 rot="10800000">
            <a:off x="20747590" y="-11"/>
            <a:ext cx="2287838" cy="2287800"/>
          </a:xfrm>
          <a:custGeom>
            <a:rect b="b" l="l" r="r" t="t"/>
            <a:pathLst>
              <a:path extrusionOk="0" h="14986" w="14986">
                <a:moveTo>
                  <a:pt x="7508" y="0"/>
                </a:moveTo>
                <a:lnTo>
                  <a:pt x="1" y="7478"/>
                </a:lnTo>
                <a:lnTo>
                  <a:pt x="7508" y="14985"/>
                </a:lnTo>
                <a:lnTo>
                  <a:pt x="14986" y="7478"/>
                </a:lnTo>
                <a:lnTo>
                  <a:pt x="75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 rot="10800000">
            <a:off x="21499316" y="751693"/>
            <a:ext cx="788973" cy="788960"/>
          </a:xfrm>
          <a:custGeom>
            <a:rect b="b" l="l" r="r" t="t"/>
            <a:pathLst>
              <a:path extrusionOk="0" h="5168" w="5168">
                <a:moveTo>
                  <a:pt x="2584" y="0"/>
                </a:moveTo>
                <a:lnTo>
                  <a:pt x="0" y="2584"/>
                </a:lnTo>
                <a:lnTo>
                  <a:pt x="2584" y="5167"/>
                </a:lnTo>
                <a:lnTo>
                  <a:pt x="5168" y="2584"/>
                </a:lnTo>
                <a:lnTo>
                  <a:pt x="25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 rot="10800000">
            <a:off x="20752170" y="2283074"/>
            <a:ext cx="2287838" cy="2287800"/>
          </a:xfrm>
          <a:custGeom>
            <a:rect b="b" l="l" r="r" t="t"/>
            <a:pathLst>
              <a:path extrusionOk="0" h="14986" w="14986">
                <a:moveTo>
                  <a:pt x="7508" y="1"/>
                </a:moveTo>
                <a:lnTo>
                  <a:pt x="0" y="7478"/>
                </a:lnTo>
                <a:lnTo>
                  <a:pt x="7508" y="14986"/>
                </a:lnTo>
                <a:lnTo>
                  <a:pt x="14985" y="7478"/>
                </a:lnTo>
                <a:lnTo>
                  <a:pt x="7508" y="1"/>
                </a:lnTo>
                <a:close/>
              </a:path>
            </a:pathLst>
          </a:custGeom>
          <a:solidFill>
            <a:srgbClr val="005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 rot="10800000">
            <a:off x="19605967" y="3429120"/>
            <a:ext cx="2287838" cy="2287800"/>
          </a:xfrm>
          <a:custGeom>
            <a:rect b="b" l="l" r="r" t="t"/>
            <a:pathLst>
              <a:path extrusionOk="0" h="14986" w="14986">
                <a:moveTo>
                  <a:pt x="7477" y="0"/>
                </a:moveTo>
                <a:lnTo>
                  <a:pt x="0" y="7508"/>
                </a:lnTo>
                <a:lnTo>
                  <a:pt x="7477" y="14985"/>
                </a:lnTo>
                <a:lnTo>
                  <a:pt x="14985" y="7508"/>
                </a:lnTo>
                <a:lnTo>
                  <a:pt x="747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 rot="10800000">
            <a:off x="19610700" y="1146188"/>
            <a:ext cx="2287838" cy="2287800"/>
          </a:xfrm>
          <a:custGeom>
            <a:rect b="b" l="l" r="r" t="t"/>
            <a:pathLst>
              <a:path extrusionOk="0" h="14986" w="14986">
                <a:moveTo>
                  <a:pt x="7508" y="1"/>
                </a:moveTo>
                <a:lnTo>
                  <a:pt x="1" y="7508"/>
                </a:lnTo>
                <a:lnTo>
                  <a:pt x="7508" y="14986"/>
                </a:lnTo>
                <a:lnTo>
                  <a:pt x="14986" y="7508"/>
                </a:lnTo>
                <a:lnTo>
                  <a:pt x="750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 rot="10800000">
            <a:off x="20111749" y="1146188"/>
            <a:ext cx="1164987" cy="2287800"/>
          </a:xfrm>
          <a:custGeom>
            <a:rect b="b" l="l" r="r" t="t"/>
            <a:pathLst>
              <a:path extrusionOk="0" h="14986" w="7631">
                <a:moveTo>
                  <a:pt x="3496" y="1"/>
                </a:moveTo>
                <a:lnTo>
                  <a:pt x="1" y="3496"/>
                </a:lnTo>
                <a:cubicBezTo>
                  <a:pt x="2220" y="5715"/>
                  <a:pt x="2220" y="9332"/>
                  <a:pt x="31" y="11551"/>
                </a:cubicBezTo>
                <a:lnTo>
                  <a:pt x="3496" y="14986"/>
                </a:lnTo>
                <a:lnTo>
                  <a:pt x="4135" y="14347"/>
                </a:lnTo>
                <a:cubicBezTo>
                  <a:pt x="7630" y="10183"/>
                  <a:pt x="7448" y="3983"/>
                  <a:pt x="3527" y="31"/>
                </a:cubicBezTo>
                <a:cubicBezTo>
                  <a:pt x="3527" y="31"/>
                  <a:pt x="3496" y="31"/>
                  <a:pt x="34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 rot="10800000">
            <a:off x="19605973" y="-11"/>
            <a:ext cx="1146361" cy="2287800"/>
          </a:xfrm>
          <a:custGeom>
            <a:rect b="b" l="l" r="r" t="t"/>
            <a:pathLst>
              <a:path extrusionOk="0" h="14986" w="7509">
                <a:moveTo>
                  <a:pt x="7508" y="0"/>
                </a:moveTo>
                <a:lnTo>
                  <a:pt x="0" y="7478"/>
                </a:lnTo>
                <a:lnTo>
                  <a:pt x="7508" y="14985"/>
                </a:lnTo>
                <a:lnTo>
                  <a:pt x="75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 rot="10800000">
            <a:off x="21893647" y="3429120"/>
            <a:ext cx="1141782" cy="2292533"/>
          </a:xfrm>
          <a:custGeom>
            <a:rect b="b" l="l" r="r" t="t"/>
            <a:pathLst>
              <a:path extrusionOk="0" h="15017" w="7479">
                <a:moveTo>
                  <a:pt x="1" y="1"/>
                </a:moveTo>
                <a:lnTo>
                  <a:pt x="1" y="15016"/>
                </a:lnTo>
                <a:lnTo>
                  <a:pt x="7478" y="7539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 rot="10800000">
            <a:off x="22617584" y="5721506"/>
            <a:ext cx="417844" cy="839949"/>
          </a:xfrm>
          <a:custGeom>
            <a:rect b="b" l="l" r="r" t="t"/>
            <a:pathLst>
              <a:path extrusionOk="0" h="5502" w="2737">
                <a:moveTo>
                  <a:pt x="1" y="0"/>
                </a:moveTo>
                <a:lnTo>
                  <a:pt x="1" y="5502"/>
                </a:lnTo>
                <a:lnTo>
                  <a:pt x="2736" y="2766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 rot="10800000">
            <a:off x="21893647" y="1146188"/>
            <a:ext cx="1141782" cy="2283068"/>
          </a:xfrm>
          <a:custGeom>
            <a:rect b="b" l="l" r="r" t="t"/>
            <a:pathLst>
              <a:path extrusionOk="0" h="14955" w="7479">
                <a:moveTo>
                  <a:pt x="1" y="0"/>
                </a:moveTo>
                <a:lnTo>
                  <a:pt x="1" y="14955"/>
                </a:lnTo>
                <a:lnTo>
                  <a:pt x="7478" y="747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2"/>
          <p:cNvCxnSpPr/>
          <p:nvPr/>
        </p:nvCxnSpPr>
        <p:spPr>
          <a:xfrm>
            <a:off x="-755100" y="1171525"/>
            <a:ext cx="7686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2"/>
          <p:cNvCxnSpPr/>
          <p:nvPr/>
        </p:nvCxnSpPr>
        <p:spPr>
          <a:xfrm>
            <a:off x="16240500" y="16136125"/>
            <a:ext cx="6508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idx="1" type="body"/>
          </p:nvPr>
        </p:nvSpPr>
        <p:spPr>
          <a:xfrm>
            <a:off x="785386" y="14212955"/>
            <a:ext cx="15115200" cy="20328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/>
        </p:txBody>
      </p:sp>
      <p:sp>
        <p:nvSpPr>
          <p:cNvPr id="247" name="Google Shape;247;p11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hasCustomPrompt="1" type="title"/>
          </p:nvPr>
        </p:nvSpPr>
        <p:spPr>
          <a:xfrm>
            <a:off x="785386" y="3716115"/>
            <a:ext cx="21469200" cy="6596400"/>
          </a:xfrm>
          <a:prstGeom prst="rect">
            <a:avLst/>
          </a:prstGeom>
        </p:spPr>
        <p:txBody>
          <a:bodyPr anchorCtr="0" anchor="b" bIns="255950" lIns="255950" spcFirstLastPara="1" rIns="255950" wrap="square" tIns="255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9pPr>
          </a:lstStyle>
          <a:p>
            <a:r>
              <a:t>xx%</a:t>
            </a:r>
          </a:p>
        </p:txBody>
      </p:sp>
      <p:sp>
        <p:nvSpPr>
          <p:cNvPr id="250" name="Google Shape;250;p12"/>
          <p:cNvSpPr txBox="1"/>
          <p:nvPr>
            <p:ph idx="1" type="body"/>
          </p:nvPr>
        </p:nvSpPr>
        <p:spPr>
          <a:xfrm>
            <a:off x="785386" y="10590152"/>
            <a:ext cx="21469200" cy="4370100"/>
          </a:xfrm>
          <a:prstGeom prst="rect">
            <a:avLst/>
          </a:prstGeom>
        </p:spPr>
        <p:txBody>
          <a:bodyPr anchorCtr="0" anchor="t" bIns="255950" lIns="255950" spcFirstLastPara="1" rIns="255950" wrap="square" tIns="255950">
            <a:normAutofit/>
          </a:bodyPr>
          <a:lstStyle>
            <a:lvl1pPr indent="-546100" lvl="0" marL="4572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76250" lvl="1" marL="9144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251" name="Google Shape;251;p12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solidFill>
          <a:schemeClr val="dk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9020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/>
        </p:txBody>
      </p:sp>
      <p:sp>
        <p:nvSpPr>
          <p:cNvPr id="256" name="Google Shape;256;p14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7" name="Google Shape;257;p14"/>
          <p:cNvGrpSpPr/>
          <p:nvPr/>
        </p:nvGrpSpPr>
        <p:grpSpPr>
          <a:xfrm>
            <a:off x="19731103" y="73476"/>
            <a:ext cx="779079" cy="782657"/>
            <a:chOff x="16774148" y="4499496"/>
            <a:chExt cx="676284" cy="679390"/>
          </a:xfrm>
        </p:grpSpPr>
        <p:sp>
          <p:nvSpPr>
            <p:cNvPr id="258" name="Google Shape;258;p14"/>
            <p:cNvSpPr/>
            <p:nvPr/>
          </p:nvSpPr>
          <p:spPr>
            <a:xfrm>
              <a:off x="16774148" y="5026474"/>
              <a:ext cx="155418" cy="152412"/>
            </a:xfrm>
            <a:custGeom>
              <a:rect b="b" l="l" r="r" t="t"/>
              <a:pathLst>
                <a:path extrusionOk="0" h="1521" w="1551">
                  <a:moveTo>
                    <a:pt x="1" y="0"/>
                  </a:moveTo>
                  <a:lnTo>
                    <a:pt x="1" y="274"/>
                  </a:lnTo>
                  <a:lnTo>
                    <a:pt x="1247" y="1520"/>
                  </a:lnTo>
                  <a:lnTo>
                    <a:pt x="155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6774148" y="4615233"/>
              <a:ext cx="563553" cy="563653"/>
            </a:xfrm>
            <a:custGeom>
              <a:rect b="b" l="l" r="r" t="t"/>
              <a:pathLst>
                <a:path extrusionOk="0" h="5625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6774148" y="4889394"/>
              <a:ext cx="289492" cy="289492"/>
            </a:xfrm>
            <a:custGeom>
              <a:rect b="b" l="l" r="r" t="t"/>
              <a:pathLst>
                <a:path extrusionOk="0" h="2889" w="2889">
                  <a:moveTo>
                    <a:pt x="1" y="1"/>
                  </a:moveTo>
                  <a:lnTo>
                    <a:pt x="1" y="305"/>
                  </a:lnTo>
                  <a:lnTo>
                    <a:pt x="2615" y="2888"/>
                  </a:lnTo>
                  <a:lnTo>
                    <a:pt x="2888" y="28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6774148" y="4499496"/>
              <a:ext cx="676284" cy="679390"/>
            </a:xfrm>
            <a:custGeom>
              <a:rect b="b" l="l" r="r" t="t"/>
              <a:pathLst>
                <a:path extrusionOk="0" h="6780" w="6749">
                  <a:moveTo>
                    <a:pt x="1" y="1"/>
                  </a:moveTo>
                  <a:lnTo>
                    <a:pt x="1" y="92"/>
                  </a:lnTo>
                  <a:lnTo>
                    <a:pt x="6688" y="6779"/>
                  </a:lnTo>
                  <a:lnTo>
                    <a:pt x="6748" y="6779"/>
                  </a:lnTo>
                  <a:lnTo>
                    <a:pt x="6748" y="659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6774148" y="4752313"/>
              <a:ext cx="426573" cy="426573"/>
            </a:xfrm>
            <a:custGeom>
              <a:rect b="b" l="l" r="r" t="t"/>
              <a:pathLst>
                <a:path extrusionOk="0" h="4257" w="4257">
                  <a:moveTo>
                    <a:pt x="1" y="1"/>
                  </a:moveTo>
                  <a:lnTo>
                    <a:pt x="1" y="305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7173165" y="4499496"/>
              <a:ext cx="277267" cy="280374"/>
            </a:xfrm>
            <a:custGeom>
              <a:rect b="b" l="l" r="r" t="t"/>
              <a:pathLst>
                <a:path extrusionOk="0" h="2798" w="2767">
                  <a:moveTo>
                    <a:pt x="0" y="1"/>
                  </a:moveTo>
                  <a:lnTo>
                    <a:pt x="2766" y="2797"/>
                  </a:lnTo>
                  <a:lnTo>
                    <a:pt x="2766" y="249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7310245" y="4499496"/>
              <a:ext cx="140187" cy="143293"/>
            </a:xfrm>
            <a:custGeom>
              <a:rect b="b" l="l" r="r" t="t"/>
              <a:pathLst>
                <a:path extrusionOk="0" h="1430" w="1399">
                  <a:moveTo>
                    <a:pt x="0" y="1"/>
                  </a:moveTo>
                  <a:lnTo>
                    <a:pt x="1398" y="1430"/>
                  </a:lnTo>
                  <a:lnTo>
                    <a:pt x="1398" y="11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6902110" y="4499496"/>
              <a:ext cx="548322" cy="548422"/>
            </a:xfrm>
            <a:custGeom>
              <a:rect b="b" l="l" r="r" t="t"/>
              <a:pathLst>
                <a:path extrusionOk="0" h="5473" w="5472">
                  <a:moveTo>
                    <a:pt x="0" y="1"/>
                  </a:moveTo>
                  <a:lnTo>
                    <a:pt x="5471" y="5472"/>
                  </a:lnTo>
                  <a:lnTo>
                    <a:pt x="5471" y="52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7039191" y="4499496"/>
              <a:ext cx="411241" cy="417454"/>
            </a:xfrm>
            <a:custGeom>
              <a:rect b="b" l="l" r="r" t="t"/>
              <a:pathLst>
                <a:path extrusionOk="0" h="4166" w="4104">
                  <a:moveTo>
                    <a:pt x="0" y="1"/>
                  </a:moveTo>
                  <a:lnTo>
                    <a:pt x="4103" y="4165"/>
                  </a:lnTo>
                  <a:lnTo>
                    <a:pt x="4103" y="386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4"/>
          <p:cNvSpPr/>
          <p:nvPr/>
        </p:nvSpPr>
        <p:spPr>
          <a:xfrm>
            <a:off x="18496449" y="-94843"/>
            <a:ext cx="1077263" cy="1077378"/>
          </a:xfrm>
          <a:custGeom>
            <a:rect b="b" l="l" r="r" t="t"/>
            <a:pathLst>
              <a:path extrusionOk="0" h="9333" w="9332">
                <a:moveTo>
                  <a:pt x="0" y="1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"/>
          <p:cNvSpPr/>
          <p:nvPr/>
        </p:nvSpPr>
        <p:spPr>
          <a:xfrm>
            <a:off x="20654345" y="-94843"/>
            <a:ext cx="1073800" cy="1073800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>
            <a:off x="20994774" y="196409"/>
            <a:ext cx="393065" cy="396643"/>
          </a:xfrm>
          <a:custGeom>
            <a:rect b="b" l="l" r="r" t="t"/>
            <a:pathLst>
              <a:path extrusionOk="0" h="3436" w="3405">
                <a:moveTo>
                  <a:pt x="0" y="1"/>
                </a:moveTo>
                <a:lnTo>
                  <a:pt x="3404" y="3435"/>
                </a:lnTo>
                <a:lnTo>
                  <a:pt x="3404" y="1"/>
                </a:lnTo>
                <a:close/>
              </a:path>
            </a:pathLst>
          </a:custGeom>
          <a:solidFill>
            <a:srgbClr val="005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14"/>
          <p:cNvGrpSpPr/>
          <p:nvPr/>
        </p:nvGrpSpPr>
        <p:grpSpPr>
          <a:xfrm flipH="1">
            <a:off x="21611709" y="3364676"/>
            <a:ext cx="779079" cy="779079"/>
            <a:chOff x="19591512" y="7356441"/>
            <a:chExt cx="676284" cy="676284"/>
          </a:xfrm>
        </p:grpSpPr>
        <p:sp>
          <p:nvSpPr>
            <p:cNvPr id="271" name="Google Shape;271;p14"/>
            <p:cNvSpPr/>
            <p:nvPr/>
          </p:nvSpPr>
          <p:spPr>
            <a:xfrm>
              <a:off x="19591512" y="7880413"/>
              <a:ext cx="152412" cy="152312"/>
            </a:xfrm>
            <a:custGeom>
              <a:rect b="b" l="l" r="r" t="t"/>
              <a:pathLst>
                <a:path extrusionOk="0" h="1520" w="1521">
                  <a:moveTo>
                    <a:pt x="1" y="0"/>
                  </a:moveTo>
                  <a:lnTo>
                    <a:pt x="1" y="274"/>
                  </a:lnTo>
                  <a:lnTo>
                    <a:pt x="1217" y="1520"/>
                  </a:lnTo>
                  <a:lnTo>
                    <a:pt x="1520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9591512" y="7469171"/>
              <a:ext cx="563553" cy="563553"/>
            </a:xfrm>
            <a:custGeom>
              <a:rect b="b" l="l" r="r" t="t"/>
              <a:pathLst>
                <a:path extrusionOk="0" h="5624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9591512" y="7743332"/>
              <a:ext cx="289492" cy="289392"/>
            </a:xfrm>
            <a:custGeom>
              <a:rect b="b" l="l" r="r" t="t"/>
              <a:pathLst>
                <a:path extrusionOk="0" h="2888" w="2889">
                  <a:moveTo>
                    <a:pt x="1" y="0"/>
                  </a:moveTo>
                  <a:lnTo>
                    <a:pt x="1" y="304"/>
                  </a:lnTo>
                  <a:lnTo>
                    <a:pt x="2584" y="2888"/>
                  </a:lnTo>
                  <a:lnTo>
                    <a:pt x="2888" y="2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9591512" y="7356441"/>
              <a:ext cx="676284" cy="676284"/>
            </a:xfrm>
            <a:custGeom>
              <a:rect b="b" l="l" r="r" t="t"/>
              <a:pathLst>
                <a:path extrusionOk="0" h="6749" w="6749">
                  <a:moveTo>
                    <a:pt x="1" y="1"/>
                  </a:moveTo>
                  <a:lnTo>
                    <a:pt x="1" y="62"/>
                  </a:lnTo>
                  <a:lnTo>
                    <a:pt x="6688" y="6749"/>
                  </a:lnTo>
                  <a:lnTo>
                    <a:pt x="6749" y="6749"/>
                  </a:lnTo>
                  <a:lnTo>
                    <a:pt x="6749" y="656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9591512" y="7606252"/>
              <a:ext cx="426573" cy="426472"/>
            </a:xfrm>
            <a:custGeom>
              <a:rect b="b" l="l" r="r" t="t"/>
              <a:pathLst>
                <a:path extrusionOk="0" h="4256" w="4257">
                  <a:moveTo>
                    <a:pt x="1" y="0"/>
                  </a:moveTo>
                  <a:lnTo>
                    <a:pt x="1" y="304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9990528" y="7356441"/>
              <a:ext cx="277267" cy="277267"/>
            </a:xfrm>
            <a:custGeom>
              <a:rect b="b" l="l" r="r" t="t"/>
              <a:pathLst>
                <a:path extrusionOk="0" h="2767" w="2767">
                  <a:moveTo>
                    <a:pt x="1" y="1"/>
                  </a:moveTo>
                  <a:lnTo>
                    <a:pt x="2767" y="2767"/>
                  </a:lnTo>
                  <a:lnTo>
                    <a:pt x="2767" y="246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20127609" y="7356441"/>
              <a:ext cx="140187" cy="140287"/>
            </a:xfrm>
            <a:custGeom>
              <a:rect b="b" l="l" r="r" t="t"/>
              <a:pathLst>
                <a:path extrusionOk="0" h="1400" w="1399">
                  <a:moveTo>
                    <a:pt x="0" y="1"/>
                  </a:moveTo>
                  <a:lnTo>
                    <a:pt x="1399" y="1399"/>
                  </a:lnTo>
                  <a:lnTo>
                    <a:pt x="1399" y="1095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9716368" y="7356441"/>
              <a:ext cx="551428" cy="548422"/>
            </a:xfrm>
            <a:custGeom>
              <a:rect b="b" l="l" r="r" t="t"/>
              <a:pathLst>
                <a:path extrusionOk="0" h="5473" w="5503">
                  <a:moveTo>
                    <a:pt x="1" y="1"/>
                  </a:moveTo>
                  <a:lnTo>
                    <a:pt x="5503" y="5472"/>
                  </a:lnTo>
                  <a:lnTo>
                    <a:pt x="5503" y="519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19853448" y="7356441"/>
              <a:ext cx="414348" cy="414348"/>
            </a:xfrm>
            <a:custGeom>
              <a:rect b="b" l="l" r="r" t="t"/>
              <a:pathLst>
                <a:path extrusionOk="0" h="4135" w="4135">
                  <a:moveTo>
                    <a:pt x="1" y="1"/>
                  </a:moveTo>
                  <a:lnTo>
                    <a:pt x="4135" y="4135"/>
                  </a:lnTo>
                  <a:lnTo>
                    <a:pt x="4135" y="383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4"/>
          <p:cNvSpPr/>
          <p:nvPr/>
        </p:nvSpPr>
        <p:spPr>
          <a:xfrm>
            <a:off x="22681985" y="1042111"/>
            <a:ext cx="1077263" cy="107726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"/>
          <p:cNvSpPr/>
          <p:nvPr/>
        </p:nvSpPr>
        <p:spPr>
          <a:xfrm flipH="1">
            <a:off x="22681985" y="3192962"/>
            <a:ext cx="1073800" cy="1077378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22422866" y="645580"/>
            <a:ext cx="393065" cy="393065"/>
          </a:xfrm>
          <a:custGeom>
            <a:rect b="b" l="l" r="r" t="t"/>
            <a:pathLst>
              <a:path extrusionOk="0" h="3405" w="3405">
                <a:moveTo>
                  <a:pt x="0" y="0"/>
                </a:moveTo>
                <a:lnTo>
                  <a:pt x="0" y="3405"/>
                </a:lnTo>
                <a:lnTo>
                  <a:pt x="3404" y="3405"/>
                </a:lnTo>
                <a:lnTo>
                  <a:pt x="3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22681985" y="2119268"/>
            <a:ext cx="1073800" cy="1073800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22681985" y="2119268"/>
            <a:ext cx="1073800" cy="1073800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21952022" y="2456118"/>
            <a:ext cx="400106" cy="400106"/>
          </a:xfrm>
          <a:custGeom>
            <a:rect b="b" l="l" r="r" t="t"/>
            <a:pathLst>
              <a:path extrusionOk="0" h="3466" w="3466">
                <a:moveTo>
                  <a:pt x="1" y="1"/>
                </a:moveTo>
                <a:lnTo>
                  <a:pt x="3466" y="3466"/>
                </a:lnTo>
                <a:lnTo>
                  <a:pt x="34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21615172" y="1038533"/>
            <a:ext cx="1073800" cy="1080841"/>
          </a:xfrm>
          <a:custGeom>
            <a:rect b="b" l="l" r="r" t="t"/>
            <a:pathLst>
              <a:path extrusionOk="0" h="9363" w="9302">
                <a:moveTo>
                  <a:pt x="1" y="1"/>
                </a:moveTo>
                <a:lnTo>
                  <a:pt x="1" y="9363"/>
                </a:lnTo>
                <a:lnTo>
                  <a:pt x="9302" y="936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14"/>
          <p:cNvCxnSpPr/>
          <p:nvPr/>
        </p:nvCxnSpPr>
        <p:spPr>
          <a:xfrm>
            <a:off x="16240500" y="16745725"/>
            <a:ext cx="73998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584000" y="920000"/>
            <a:ext cx="198720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/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584000" y="4600000"/>
            <a:ext cx="19872000" cy="109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normAutofit/>
          </a:bodyPr>
          <a:lstStyle>
            <a:lvl1pPr indent="-4699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  <a:defRPr/>
            </a:lvl1pPr>
            <a:lvl2pPr indent="-469900" lvl="1" marL="914400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3800"/>
              <a:buChar char="○"/>
              <a:defRPr/>
            </a:lvl2pPr>
            <a:lvl3pPr indent="-469900" lvl="2" marL="1371600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3800"/>
              <a:buChar char="■"/>
              <a:defRPr/>
            </a:lvl3pPr>
            <a:lvl4pPr indent="-469900" lvl="3" marL="1828800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  <a:defRPr/>
            </a:lvl4pPr>
            <a:lvl5pPr indent="-469900" lvl="4" marL="2286000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3800"/>
              <a:buChar char="○"/>
              <a:defRPr/>
            </a:lvl5pPr>
            <a:lvl6pPr indent="-469900" lvl="5" marL="2743200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3800"/>
              <a:buChar char="■"/>
              <a:defRPr/>
            </a:lvl6pPr>
            <a:lvl7pPr indent="-469900" lvl="6" marL="3200400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  <a:defRPr/>
            </a:lvl7pPr>
            <a:lvl8pPr indent="-469900" lvl="7" marL="3657600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3800"/>
              <a:buChar char="○"/>
              <a:defRPr/>
            </a:lvl8pPr>
            <a:lvl9pPr indent="-469900" lvl="8" marL="4114800" rtl="0" algn="l">
              <a:lnSpc>
                <a:spcPct val="90000"/>
              </a:lnSpc>
              <a:spcBef>
                <a:spcPts val="3400"/>
              </a:spcBef>
              <a:spcAft>
                <a:spcPts val="3400"/>
              </a:spcAft>
              <a:buClr>
                <a:schemeClr val="dk1"/>
              </a:buClr>
              <a:buSzPts val="3800"/>
              <a:buChar char="■"/>
              <a:defRPr/>
            </a:lvl9pPr>
          </a:lstStyle>
          <a:p/>
        </p:txBody>
      </p:sp>
      <p:sp>
        <p:nvSpPr>
          <p:cNvPr id="291" name="Google Shape;291;p15"/>
          <p:cNvSpPr txBox="1"/>
          <p:nvPr>
            <p:ph idx="10" type="dt"/>
          </p:nvPr>
        </p:nvSpPr>
        <p:spPr>
          <a:xfrm>
            <a:off x="1584000" y="16016000"/>
            <a:ext cx="51840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92" name="Google Shape;292;p15"/>
          <p:cNvSpPr txBox="1"/>
          <p:nvPr>
            <p:ph idx="11" type="ftr"/>
          </p:nvPr>
        </p:nvSpPr>
        <p:spPr>
          <a:xfrm>
            <a:off x="7632000" y="16016000"/>
            <a:ext cx="77760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16272000" y="16016000"/>
            <a:ext cx="51840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2900"/>
            </a:lvl1pPr>
            <a:lvl2pPr indent="0" lvl="1" marL="0" rtl="0" algn="r">
              <a:spcBef>
                <a:spcPts val="0"/>
              </a:spcBef>
              <a:buNone/>
              <a:defRPr sz="2900"/>
            </a:lvl2pPr>
            <a:lvl3pPr indent="0" lvl="2" marL="0" rtl="0" algn="r">
              <a:spcBef>
                <a:spcPts val="0"/>
              </a:spcBef>
              <a:buNone/>
              <a:defRPr sz="2900"/>
            </a:lvl3pPr>
            <a:lvl4pPr indent="0" lvl="3" marL="0" rtl="0" algn="r">
              <a:spcBef>
                <a:spcPts val="0"/>
              </a:spcBef>
              <a:buNone/>
              <a:defRPr sz="2900"/>
            </a:lvl4pPr>
            <a:lvl5pPr indent="0" lvl="4" marL="0" rtl="0" algn="r">
              <a:spcBef>
                <a:spcPts val="0"/>
              </a:spcBef>
              <a:buNone/>
              <a:defRPr sz="2900"/>
            </a:lvl5pPr>
            <a:lvl6pPr indent="0" lvl="5" marL="0" rtl="0" algn="r">
              <a:spcBef>
                <a:spcPts val="0"/>
              </a:spcBef>
              <a:buNone/>
              <a:defRPr sz="2900"/>
            </a:lvl6pPr>
            <a:lvl7pPr indent="0" lvl="6" marL="0" rtl="0" algn="r">
              <a:spcBef>
                <a:spcPts val="0"/>
              </a:spcBef>
              <a:buNone/>
              <a:defRPr sz="2900"/>
            </a:lvl7pPr>
            <a:lvl8pPr indent="0" lvl="7" marL="0" rtl="0" algn="r">
              <a:spcBef>
                <a:spcPts val="0"/>
              </a:spcBef>
              <a:buNone/>
              <a:defRPr sz="2900"/>
            </a:lvl8pPr>
            <a:lvl9pPr indent="0" lvl="8" marL="0" rtl="0" algn="r">
              <a:spcBef>
                <a:spcPts val="0"/>
              </a:spcBef>
              <a:buNone/>
              <a:defRPr sz="2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785386" y="7225953"/>
            <a:ext cx="21469200" cy="28281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/>
        </p:txBody>
      </p:sp>
      <p:sp>
        <p:nvSpPr>
          <p:cNvPr id="91" name="Google Shape;91;p3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idx="1" type="body"/>
          </p:nvPr>
        </p:nvSpPr>
        <p:spPr>
          <a:xfrm>
            <a:off x="1825800" y="4196850"/>
            <a:ext cx="19388400" cy="10518300"/>
          </a:xfrm>
          <a:prstGeom prst="rect">
            <a:avLst/>
          </a:prstGeom>
          <a:ln>
            <a:noFill/>
          </a:ln>
        </p:spPr>
        <p:txBody>
          <a:bodyPr anchorCtr="0" anchor="t" bIns="255950" lIns="255950" spcFirstLastPara="1" rIns="255950" wrap="square" tIns="255950">
            <a:normAutofit/>
          </a:bodyPr>
          <a:lstStyle>
            <a:lvl1pPr indent="-495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"/>
              <a:buChar char="●"/>
              <a:defRPr sz="4600"/>
            </a:lvl1pPr>
            <a:lvl2pPr indent="-476250" lvl="1" marL="914400">
              <a:spcBef>
                <a:spcPts val="0"/>
              </a:spcBef>
              <a:spcAft>
                <a:spcPts val="0"/>
              </a:spcAft>
              <a:buSzPts val="3900"/>
              <a:buFont typeface="Roboto"/>
              <a:buChar char="○"/>
              <a:defRPr/>
            </a:lvl2pPr>
            <a:lvl3pPr indent="-476250" lvl="2" marL="1371600">
              <a:spcBef>
                <a:spcPts val="0"/>
              </a:spcBef>
              <a:spcAft>
                <a:spcPts val="0"/>
              </a:spcAft>
              <a:buSzPts val="3900"/>
              <a:buFont typeface="Roboto"/>
              <a:buChar char="■"/>
              <a:defRPr/>
            </a:lvl3pPr>
            <a:lvl4pPr indent="-476250" lvl="3" marL="1828800">
              <a:spcBef>
                <a:spcPts val="0"/>
              </a:spcBef>
              <a:spcAft>
                <a:spcPts val="0"/>
              </a:spcAft>
              <a:buSzPts val="3900"/>
              <a:buFont typeface="Roboto"/>
              <a:buChar char="●"/>
              <a:defRPr/>
            </a:lvl4pPr>
            <a:lvl5pPr indent="-476250" lvl="4" marL="2286000">
              <a:spcBef>
                <a:spcPts val="0"/>
              </a:spcBef>
              <a:spcAft>
                <a:spcPts val="0"/>
              </a:spcAft>
              <a:buSzPts val="3900"/>
              <a:buFont typeface="Roboto"/>
              <a:buChar char="○"/>
              <a:defRPr/>
            </a:lvl5pPr>
            <a:lvl6pPr indent="-476250" lvl="5" marL="2743200">
              <a:spcBef>
                <a:spcPts val="0"/>
              </a:spcBef>
              <a:spcAft>
                <a:spcPts val="0"/>
              </a:spcAft>
              <a:buSzPts val="3900"/>
              <a:buFont typeface="Roboto"/>
              <a:buChar char="■"/>
              <a:defRPr/>
            </a:lvl6pPr>
            <a:lvl7pPr indent="-476250" lvl="6" marL="3200400">
              <a:spcBef>
                <a:spcPts val="0"/>
              </a:spcBef>
              <a:spcAft>
                <a:spcPts val="0"/>
              </a:spcAft>
              <a:buSzPts val="3900"/>
              <a:buFont typeface="Roboto"/>
              <a:buChar char="●"/>
              <a:defRPr/>
            </a:lvl7pPr>
            <a:lvl8pPr indent="-476250" lvl="7" marL="3657600">
              <a:spcBef>
                <a:spcPts val="0"/>
              </a:spcBef>
              <a:spcAft>
                <a:spcPts val="0"/>
              </a:spcAft>
              <a:buSzPts val="3900"/>
              <a:buFont typeface="Roboto"/>
              <a:buChar char="○"/>
              <a:defRPr/>
            </a:lvl8pPr>
            <a:lvl9pPr indent="-476250" lvl="8" marL="4114800">
              <a:spcBef>
                <a:spcPts val="0"/>
              </a:spcBef>
              <a:spcAft>
                <a:spcPts val="0"/>
              </a:spcAft>
              <a:buSzPts val="3900"/>
              <a:buFont typeface="Roboto"/>
              <a:buChar char="■"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4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9020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/>
        </p:txBody>
      </p:sp>
      <p:sp>
        <p:nvSpPr>
          <p:cNvPr id="96" name="Google Shape;96;p4"/>
          <p:cNvSpPr/>
          <p:nvPr/>
        </p:nvSpPr>
        <p:spPr>
          <a:xfrm flipH="1" rot="10800000">
            <a:off x="20423850" y="15975048"/>
            <a:ext cx="1350023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 flipH="1" rot="10800000">
            <a:off x="16753472" y="14901828"/>
            <a:ext cx="930566" cy="934841"/>
            <a:chOff x="16774148" y="4499496"/>
            <a:chExt cx="676284" cy="679390"/>
          </a:xfrm>
        </p:grpSpPr>
        <p:sp>
          <p:nvSpPr>
            <p:cNvPr id="98" name="Google Shape;98;p4"/>
            <p:cNvSpPr/>
            <p:nvPr/>
          </p:nvSpPr>
          <p:spPr>
            <a:xfrm>
              <a:off x="16774148" y="5026474"/>
              <a:ext cx="155418" cy="152412"/>
            </a:xfrm>
            <a:custGeom>
              <a:rect b="b" l="l" r="r" t="t"/>
              <a:pathLst>
                <a:path extrusionOk="0" h="1521" w="1551">
                  <a:moveTo>
                    <a:pt x="1" y="0"/>
                  </a:moveTo>
                  <a:lnTo>
                    <a:pt x="1" y="274"/>
                  </a:lnTo>
                  <a:lnTo>
                    <a:pt x="1247" y="1520"/>
                  </a:lnTo>
                  <a:lnTo>
                    <a:pt x="155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6774148" y="4615233"/>
              <a:ext cx="563553" cy="563653"/>
            </a:xfrm>
            <a:custGeom>
              <a:rect b="b" l="l" r="r" t="t"/>
              <a:pathLst>
                <a:path extrusionOk="0" h="5625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6774148" y="4889394"/>
              <a:ext cx="289492" cy="289492"/>
            </a:xfrm>
            <a:custGeom>
              <a:rect b="b" l="l" r="r" t="t"/>
              <a:pathLst>
                <a:path extrusionOk="0" h="2889" w="2889">
                  <a:moveTo>
                    <a:pt x="1" y="1"/>
                  </a:moveTo>
                  <a:lnTo>
                    <a:pt x="1" y="305"/>
                  </a:lnTo>
                  <a:lnTo>
                    <a:pt x="2615" y="2888"/>
                  </a:lnTo>
                  <a:lnTo>
                    <a:pt x="2888" y="28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6774148" y="4499496"/>
              <a:ext cx="676284" cy="679390"/>
            </a:xfrm>
            <a:custGeom>
              <a:rect b="b" l="l" r="r" t="t"/>
              <a:pathLst>
                <a:path extrusionOk="0" h="6780" w="6749">
                  <a:moveTo>
                    <a:pt x="1" y="1"/>
                  </a:moveTo>
                  <a:lnTo>
                    <a:pt x="1" y="92"/>
                  </a:lnTo>
                  <a:lnTo>
                    <a:pt x="6688" y="6779"/>
                  </a:lnTo>
                  <a:lnTo>
                    <a:pt x="6748" y="6779"/>
                  </a:lnTo>
                  <a:lnTo>
                    <a:pt x="6748" y="659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6774148" y="4752313"/>
              <a:ext cx="426573" cy="426573"/>
            </a:xfrm>
            <a:custGeom>
              <a:rect b="b" l="l" r="r" t="t"/>
              <a:pathLst>
                <a:path extrusionOk="0" h="4257" w="4257">
                  <a:moveTo>
                    <a:pt x="1" y="1"/>
                  </a:moveTo>
                  <a:lnTo>
                    <a:pt x="1" y="305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7173165" y="4499496"/>
              <a:ext cx="277267" cy="280374"/>
            </a:xfrm>
            <a:custGeom>
              <a:rect b="b" l="l" r="r" t="t"/>
              <a:pathLst>
                <a:path extrusionOk="0" h="2798" w="2767">
                  <a:moveTo>
                    <a:pt x="0" y="1"/>
                  </a:moveTo>
                  <a:lnTo>
                    <a:pt x="2766" y="2797"/>
                  </a:lnTo>
                  <a:lnTo>
                    <a:pt x="2766" y="249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7310245" y="4499496"/>
              <a:ext cx="140187" cy="143293"/>
            </a:xfrm>
            <a:custGeom>
              <a:rect b="b" l="l" r="r" t="t"/>
              <a:pathLst>
                <a:path extrusionOk="0" h="1430" w="1399">
                  <a:moveTo>
                    <a:pt x="0" y="1"/>
                  </a:moveTo>
                  <a:lnTo>
                    <a:pt x="1398" y="1430"/>
                  </a:lnTo>
                  <a:lnTo>
                    <a:pt x="1398" y="11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6902110" y="4499496"/>
              <a:ext cx="548322" cy="548422"/>
            </a:xfrm>
            <a:custGeom>
              <a:rect b="b" l="l" r="r" t="t"/>
              <a:pathLst>
                <a:path extrusionOk="0" h="5473" w="5472">
                  <a:moveTo>
                    <a:pt x="0" y="1"/>
                  </a:moveTo>
                  <a:lnTo>
                    <a:pt x="5471" y="5472"/>
                  </a:lnTo>
                  <a:lnTo>
                    <a:pt x="5471" y="52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7039191" y="4499496"/>
              <a:ext cx="411241" cy="417454"/>
            </a:xfrm>
            <a:custGeom>
              <a:rect b="b" l="l" r="r" t="t"/>
              <a:pathLst>
                <a:path extrusionOk="0" h="4166" w="4104">
                  <a:moveTo>
                    <a:pt x="0" y="1"/>
                  </a:moveTo>
                  <a:lnTo>
                    <a:pt x="4103" y="4165"/>
                  </a:lnTo>
                  <a:lnTo>
                    <a:pt x="4103" y="386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4"/>
          <p:cNvGrpSpPr/>
          <p:nvPr/>
        </p:nvGrpSpPr>
        <p:grpSpPr>
          <a:xfrm flipH="1" rot="10800000">
            <a:off x="20428995" y="15589170"/>
            <a:ext cx="440257" cy="444394"/>
            <a:chOff x="19445313" y="4356403"/>
            <a:chExt cx="319955" cy="322961"/>
          </a:xfrm>
        </p:grpSpPr>
        <p:sp>
          <p:nvSpPr>
            <p:cNvPr id="108" name="Google Shape;108;p4"/>
            <p:cNvSpPr/>
            <p:nvPr/>
          </p:nvSpPr>
          <p:spPr>
            <a:xfrm>
              <a:off x="19445313" y="4603108"/>
              <a:ext cx="73250" cy="76256"/>
            </a:xfrm>
            <a:custGeom>
              <a:rect b="b" l="l" r="r" t="t"/>
              <a:pathLst>
                <a:path extrusionOk="0" h="761" w="731">
                  <a:moveTo>
                    <a:pt x="1" y="0"/>
                  </a:moveTo>
                  <a:lnTo>
                    <a:pt x="1" y="152"/>
                  </a:lnTo>
                  <a:lnTo>
                    <a:pt x="578" y="760"/>
                  </a:lnTo>
                  <a:lnTo>
                    <a:pt x="730" y="7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9445313" y="4408209"/>
              <a:ext cx="268149" cy="271155"/>
            </a:xfrm>
            <a:custGeom>
              <a:rect b="b" l="l" r="r" t="t"/>
              <a:pathLst>
                <a:path extrusionOk="0" h="2706" w="2676">
                  <a:moveTo>
                    <a:pt x="1" y="0"/>
                  </a:moveTo>
                  <a:lnTo>
                    <a:pt x="1" y="152"/>
                  </a:lnTo>
                  <a:lnTo>
                    <a:pt x="2524" y="2705"/>
                  </a:lnTo>
                  <a:lnTo>
                    <a:pt x="2676" y="27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9445313" y="4539177"/>
              <a:ext cx="137181" cy="140187"/>
            </a:xfrm>
            <a:custGeom>
              <a:rect b="b" l="l" r="r" t="t"/>
              <a:pathLst>
                <a:path extrusionOk="0" h="1399" w="1369">
                  <a:moveTo>
                    <a:pt x="1" y="0"/>
                  </a:moveTo>
                  <a:lnTo>
                    <a:pt x="1" y="152"/>
                  </a:lnTo>
                  <a:lnTo>
                    <a:pt x="1217" y="1398"/>
                  </a:lnTo>
                  <a:lnTo>
                    <a:pt x="1368" y="1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9445313" y="4356403"/>
              <a:ext cx="319955" cy="322961"/>
            </a:xfrm>
            <a:custGeom>
              <a:rect b="b" l="l" r="r" t="t"/>
              <a:pathLst>
                <a:path extrusionOk="0" h="3223" w="3193">
                  <a:moveTo>
                    <a:pt x="1" y="0"/>
                  </a:moveTo>
                  <a:lnTo>
                    <a:pt x="1" y="31"/>
                  </a:lnTo>
                  <a:lnTo>
                    <a:pt x="3162" y="3222"/>
                  </a:lnTo>
                  <a:lnTo>
                    <a:pt x="3192" y="3222"/>
                  </a:lnTo>
                  <a:lnTo>
                    <a:pt x="3192" y="310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9445313" y="4475146"/>
              <a:ext cx="201111" cy="204218"/>
            </a:xfrm>
            <a:custGeom>
              <a:rect b="b" l="l" r="r" t="t"/>
              <a:pathLst>
                <a:path extrusionOk="0" h="2038" w="2007">
                  <a:moveTo>
                    <a:pt x="1" y="1"/>
                  </a:moveTo>
                  <a:lnTo>
                    <a:pt x="1" y="153"/>
                  </a:lnTo>
                  <a:lnTo>
                    <a:pt x="1885" y="2037"/>
                  </a:lnTo>
                  <a:lnTo>
                    <a:pt x="2007" y="20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9637206" y="4356403"/>
              <a:ext cx="128062" cy="134074"/>
            </a:xfrm>
            <a:custGeom>
              <a:rect b="b" l="l" r="r" t="t"/>
              <a:pathLst>
                <a:path extrusionOk="0" h="1338" w="1278">
                  <a:moveTo>
                    <a:pt x="1" y="0"/>
                  </a:moveTo>
                  <a:lnTo>
                    <a:pt x="1277" y="1338"/>
                  </a:lnTo>
                  <a:lnTo>
                    <a:pt x="1277" y="118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9701136" y="4356403"/>
              <a:ext cx="64131" cy="67137"/>
            </a:xfrm>
            <a:custGeom>
              <a:rect b="b" l="l" r="r" t="t"/>
              <a:pathLst>
                <a:path extrusionOk="0" h="670" w="640">
                  <a:moveTo>
                    <a:pt x="1" y="0"/>
                  </a:moveTo>
                  <a:lnTo>
                    <a:pt x="639" y="669"/>
                  </a:lnTo>
                  <a:lnTo>
                    <a:pt x="639" y="51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9503232" y="4356403"/>
              <a:ext cx="262036" cy="262036"/>
            </a:xfrm>
            <a:custGeom>
              <a:rect b="b" l="l" r="r" t="t"/>
              <a:pathLst>
                <a:path extrusionOk="0" h="2615" w="2615">
                  <a:moveTo>
                    <a:pt x="0" y="0"/>
                  </a:moveTo>
                  <a:lnTo>
                    <a:pt x="2614" y="2614"/>
                  </a:lnTo>
                  <a:lnTo>
                    <a:pt x="2614" y="246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9567162" y="4356403"/>
              <a:ext cx="198105" cy="198105"/>
            </a:xfrm>
            <a:custGeom>
              <a:rect b="b" l="l" r="r" t="t"/>
              <a:pathLst>
                <a:path extrusionOk="0" h="1977" w="1977">
                  <a:moveTo>
                    <a:pt x="1" y="0"/>
                  </a:moveTo>
                  <a:lnTo>
                    <a:pt x="1976" y="1976"/>
                  </a:lnTo>
                  <a:lnTo>
                    <a:pt x="1976" y="182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4"/>
          <p:cNvSpPr/>
          <p:nvPr/>
        </p:nvSpPr>
        <p:spPr>
          <a:xfrm flipH="1" rot="10800000">
            <a:off x="15277573" y="14751232"/>
            <a:ext cx="1286673" cy="1286811"/>
          </a:xfrm>
          <a:custGeom>
            <a:rect b="b" l="l" r="r" t="t"/>
            <a:pathLst>
              <a:path extrusionOk="0" h="9333" w="9332">
                <a:moveTo>
                  <a:pt x="0" y="1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 flipH="1" rot="10800000">
            <a:off x="16568383" y="16042040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1"/>
                </a:moveTo>
                <a:lnTo>
                  <a:pt x="0" y="9302"/>
                </a:lnTo>
                <a:lnTo>
                  <a:pt x="9301" y="9302"/>
                </a:lnTo>
                <a:lnTo>
                  <a:pt x="93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 flipH="1" rot="10800000">
            <a:off x="19137319" y="16037904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 flipH="1" rot="10800000">
            <a:off x="19556467" y="16461188"/>
            <a:ext cx="440105" cy="440105"/>
          </a:xfrm>
          <a:custGeom>
            <a:rect b="b" l="l" r="r" t="t"/>
            <a:pathLst>
              <a:path extrusionOk="0" h="3192" w="3192">
                <a:moveTo>
                  <a:pt x="0" y="0"/>
                </a:moveTo>
                <a:lnTo>
                  <a:pt x="0" y="3192"/>
                </a:lnTo>
                <a:lnTo>
                  <a:pt x="3192" y="3192"/>
                </a:lnTo>
                <a:lnTo>
                  <a:pt x="31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 flipH="1" rot="10800000">
            <a:off x="17854920" y="1475550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 flipH="1" rot="10800000">
            <a:off x="17850783" y="16042040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flipH="1" rot="10800000">
            <a:off x="16568383" y="1603790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1"/>
                </a:move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flipH="1" rot="10800000">
            <a:off x="17850783" y="16037904"/>
            <a:ext cx="1282537" cy="1290809"/>
          </a:xfrm>
          <a:custGeom>
            <a:rect b="b" l="l" r="r" t="t"/>
            <a:pathLst>
              <a:path extrusionOk="0" h="9362" w="9302">
                <a:moveTo>
                  <a:pt x="0" y="0"/>
                </a:moveTo>
                <a:cubicBezTo>
                  <a:pt x="61" y="5167"/>
                  <a:pt x="4195" y="9362"/>
                  <a:pt x="9301" y="9362"/>
                </a:cubicBezTo>
                <a:lnTo>
                  <a:pt x="9301" y="5015"/>
                </a:lnTo>
                <a:cubicBezTo>
                  <a:pt x="6566" y="498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 flipH="1" rot="10800000">
            <a:off x="15688311" y="16444367"/>
            <a:ext cx="473609" cy="473747"/>
          </a:xfrm>
          <a:custGeom>
            <a:rect b="b" l="l" r="r" t="t"/>
            <a:pathLst>
              <a:path extrusionOk="0" h="3436" w="3435">
                <a:moveTo>
                  <a:pt x="0" y="1"/>
                </a:moveTo>
                <a:lnTo>
                  <a:pt x="3435" y="3436"/>
                </a:lnTo>
                <a:lnTo>
                  <a:pt x="34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 flipH="1" rot="10800000">
            <a:off x="18261521" y="15216431"/>
            <a:ext cx="469473" cy="473747"/>
          </a:xfrm>
          <a:custGeom>
            <a:rect b="b" l="l" r="r" t="t"/>
            <a:pathLst>
              <a:path extrusionOk="0" h="3436" w="3405">
                <a:moveTo>
                  <a:pt x="0" y="1"/>
                </a:moveTo>
                <a:lnTo>
                  <a:pt x="3404" y="3435"/>
                </a:lnTo>
                <a:lnTo>
                  <a:pt x="3404" y="1"/>
                </a:lnTo>
                <a:close/>
              </a:path>
            </a:pathLst>
          </a:custGeom>
          <a:solidFill>
            <a:srgbClr val="005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4"/>
          <p:cNvGrpSpPr/>
          <p:nvPr/>
        </p:nvGrpSpPr>
        <p:grpSpPr>
          <a:xfrm flipH="1" rot="10800000">
            <a:off x="20630165" y="10974947"/>
            <a:ext cx="930566" cy="930566"/>
            <a:chOff x="19591512" y="7356441"/>
            <a:chExt cx="676284" cy="676284"/>
          </a:xfrm>
        </p:grpSpPr>
        <p:sp>
          <p:nvSpPr>
            <p:cNvPr id="128" name="Google Shape;128;p4"/>
            <p:cNvSpPr/>
            <p:nvPr/>
          </p:nvSpPr>
          <p:spPr>
            <a:xfrm>
              <a:off x="19591512" y="7880413"/>
              <a:ext cx="152412" cy="152312"/>
            </a:xfrm>
            <a:custGeom>
              <a:rect b="b" l="l" r="r" t="t"/>
              <a:pathLst>
                <a:path extrusionOk="0" h="1520" w="1521">
                  <a:moveTo>
                    <a:pt x="1" y="0"/>
                  </a:moveTo>
                  <a:lnTo>
                    <a:pt x="1" y="274"/>
                  </a:lnTo>
                  <a:lnTo>
                    <a:pt x="1217" y="1520"/>
                  </a:lnTo>
                  <a:lnTo>
                    <a:pt x="1520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9591512" y="7469171"/>
              <a:ext cx="563553" cy="563553"/>
            </a:xfrm>
            <a:custGeom>
              <a:rect b="b" l="l" r="r" t="t"/>
              <a:pathLst>
                <a:path extrusionOk="0" h="5624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9591512" y="7743332"/>
              <a:ext cx="289492" cy="289392"/>
            </a:xfrm>
            <a:custGeom>
              <a:rect b="b" l="l" r="r" t="t"/>
              <a:pathLst>
                <a:path extrusionOk="0" h="2888" w="2889">
                  <a:moveTo>
                    <a:pt x="1" y="0"/>
                  </a:moveTo>
                  <a:lnTo>
                    <a:pt x="1" y="304"/>
                  </a:lnTo>
                  <a:lnTo>
                    <a:pt x="2584" y="2888"/>
                  </a:lnTo>
                  <a:lnTo>
                    <a:pt x="2888" y="2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9591512" y="7356441"/>
              <a:ext cx="676284" cy="676284"/>
            </a:xfrm>
            <a:custGeom>
              <a:rect b="b" l="l" r="r" t="t"/>
              <a:pathLst>
                <a:path extrusionOk="0" h="6749" w="6749">
                  <a:moveTo>
                    <a:pt x="1" y="1"/>
                  </a:moveTo>
                  <a:lnTo>
                    <a:pt x="1" y="62"/>
                  </a:lnTo>
                  <a:lnTo>
                    <a:pt x="6688" y="6749"/>
                  </a:lnTo>
                  <a:lnTo>
                    <a:pt x="6749" y="6749"/>
                  </a:lnTo>
                  <a:lnTo>
                    <a:pt x="6749" y="656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9591512" y="7606252"/>
              <a:ext cx="426573" cy="426472"/>
            </a:xfrm>
            <a:custGeom>
              <a:rect b="b" l="l" r="r" t="t"/>
              <a:pathLst>
                <a:path extrusionOk="0" h="4256" w="4257">
                  <a:moveTo>
                    <a:pt x="1" y="0"/>
                  </a:moveTo>
                  <a:lnTo>
                    <a:pt x="1" y="304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9990528" y="7356441"/>
              <a:ext cx="277267" cy="277267"/>
            </a:xfrm>
            <a:custGeom>
              <a:rect b="b" l="l" r="r" t="t"/>
              <a:pathLst>
                <a:path extrusionOk="0" h="2767" w="2767">
                  <a:moveTo>
                    <a:pt x="1" y="1"/>
                  </a:moveTo>
                  <a:lnTo>
                    <a:pt x="2767" y="2767"/>
                  </a:lnTo>
                  <a:lnTo>
                    <a:pt x="2767" y="246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0127609" y="7356441"/>
              <a:ext cx="140187" cy="140287"/>
            </a:xfrm>
            <a:custGeom>
              <a:rect b="b" l="l" r="r" t="t"/>
              <a:pathLst>
                <a:path extrusionOk="0" h="1400" w="1399">
                  <a:moveTo>
                    <a:pt x="0" y="1"/>
                  </a:moveTo>
                  <a:lnTo>
                    <a:pt x="1399" y="1399"/>
                  </a:lnTo>
                  <a:lnTo>
                    <a:pt x="1399" y="1095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9716368" y="7356441"/>
              <a:ext cx="551428" cy="548422"/>
            </a:xfrm>
            <a:custGeom>
              <a:rect b="b" l="l" r="r" t="t"/>
              <a:pathLst>
                <a:path extrusionOk="0" h="5473" w="5503">
                  <a:moveTo>
                    <a:pt x="1" y="1"/>
                  </a:moveTo>
                  <a:lnTo>
                    <a:pt x="5503" y="5472"/>
                  </a:lnTo>
                  <a:lnTo>
                    <a:pt x="5503" y="519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9853448" y="7356441"/>
              <a:ext cx="414348" cy="414348"/>
            </a:xfrm>
            <a:custGeom>
              <a:rect b="b" l="l" r="r" t="t"/>
              <a:pathLst>
                <a:path extrusionOk="0" h="4135" w="4135">
                  <a:moveTo>
                    <a:pt x="1" y="1"/>
                  </a:moveTo>
                  <a:lnTo>
                    <a:pt x="4135" y="4135"/>
                  </a:lnTo>
                  <a:lnTo>
                    <a:pt x="4135" y="383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4"/>
          <p:cNvSpPr/>
          <p:nvPr/>
        </p:nvSpPr>
        <p:spPr>
          <a:xfrm flipH="1" rot="10800000">
            <a:off x="20436540" y="13393416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 flipH="1" rot="10800000">
            <a:off x="19154140" y="10824346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 flipH="1" rot="10800000">
            <a:off x="19967205" y="14684224"/>
            <a:ext cx="469473" cy="469473"/>
          </a:xfrm>
          <a:custGeom>
            <a:rect b="b" l="l" r="r" t="t"/>
            <a:pathLst>
              <a:path extrusionOk="0" h="3405" w="3405">
                <a:moveTo>
                  <a:pt x="0" y="0"/>
                </a:moveTo>
                <a:lnTo>
                  <a:pt x="0" y="3405"/>
                </a:lnTo>
                <a:lnTo>
                  <a:pt x="3404" y="3405"/>
                </a:lnTo>
                <a:lnTo>
                  <a:pt x="3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 flipH="1" rot="10800000">
            <a:off x="21731487" y="1340182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 flipH="1" rot="10800000">
            <a:off x="21727350" y="10828621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 flipH="1" rot="10800000">
            <a:off x="21727350" y="12115154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0"/>
                </a:moveTo>
                <a:lnTo>
                  <a:pt x="0" y="9301"/>
                </a:lnTo>
                <a:lnTo>
                  <a:pt x="9301" y="9301"/>
                </a:lnTo>
                <a:lnTo>
                  <a:pt x="9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 flipH="1" rot="10800000">
            <a:off x="21727350" y="1468422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 flipH="1" rot="10800000">
            <a:off x="21727350" y="12111018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cubicBezTo>
                  <a:pt x="0" y="5167"/>
                  <a:pt x="4195" y="9332"/>
                  <a:pt x="9332" y="9332"/>
                </a:cubicBezTo>
                <a:lnTo>
                  <a:pt x="9332" y="5015"/>
                </a:lnTo>
                <a:cubicBezTo>
                  <a:pt x="6566" y="495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flipH="1" rot="10800000">
            <a:off x="19560604" y="12513345"/>
            <a:ext cx="477883" cy="477883"/>
          </a:xfrm>
          <a:custGeom>
            <a:rect b="b" l="l" r="r" t="t"/>
            <a:pathLst>
              <a:path extrusionOk="0" h="3466" w="3466">
                <a:moveTo>
                  <a:pt x="1" y="1"/>
                </a:moveTo>
                <a:lnTo>
                  <a:pt x="3466" y="3466"/>
                </a:lnTo>
                <a:lnTo>
                  <a:pt x="34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 flipH="1" rot="10800000">
            <a:off x="22133814" y="11289545"/>
            <a:ext cx="473747" cy="469611"/>
          </a:xfrm>
          <a:custGeom>
            <a:rect b="b" l="l" r="r" t="t"/>
            <a:pathLst>
              <a:path extrusionOk="0" h="3406" w="3436">
                <a:moveTo>
                  <a:pt x="1" y="1"/>
                </a:moveTo>
                <a:lnTo>
                  <a:pt x="3435" y="3405"/>
                </a:lnTo>
                <a:lnTo>
                  <a:pt x="343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"/>
          <p:cNvSpPr/>
          <p:nvPr/>
        </p:nvSpPr>
        <p:spPr>
          <a:xfrm flipH="1" rot="10800000">
            <a:off x="19158277" y="13393416"/>
            <a:ext cx="1282537" cy="1290947"/>
          </a:xfrm>
          <a:custGeom>
            <a:rect b="b" l="l" r="r" t="t"/>
            <a:pathLst>
              <a:path extrusionOk="0" h="9363" w="9302">
                <a:moveTo>
                  <a:pt x="1" y="1"/>
                </a:moveTo>
                <a:lnTo>
                  <a:pt x="1" y="9363"/>
                </a:lnTo>
                <a:lnTo>
                  <a:pt x="9302" y="936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 flipH="1" rot="10800000">
            <a:off x="21727344" y="15975049"/>
            <a:ext cx="1282537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 flipH="1" rot="10800000">
            <a:off x="21731478" y="9537821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4"/>
          <p:cNvCxnSpPr/>
          <p:nvPr/>
        </p:nvCxnSpPr>
        <p:spPr>
          <a:xfrm rot="10800000">
            <a:off x="-1484975" y="16136125"/>
            <a:ext cx="8415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3" name="Google Shape;153;p4"/>
          <p:cNvGrpSpPr/>
          <p:nvPr/>
        </p:nvGrpSpPr>
        <p:grpSpPr>
          <a:xfrm>
            <a:off x="457193" y="475495"/>
            <a:ext cx="3590910" cy="3590888"/>
            <a:chOff x="488069" y="429960"/>
            <a:chExt cx="1479080" cy="1479071"/>
          </a:xfrm>
        </p:grpSpPr>
        <p:sp>
          <p:nvSpPr>
            <p:cNvPr id="154" name="Google Shape;154;p4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 rot="10800000">
            <a:off x="457201" y="13256152"/>
            <a:ext cx="4055501" cy="3590900"/>
            <a:chOff x="51" y="60727"/>
            <a:chExt cx="4055501" cy="3590900"/>
          </a:xfrm>
        </p:grpSpPr>
        <p:sp>
          <p:nvSpPr>
            <p:cNvPr id="164" name="Google Shape;164;p4"/>
            <p:cNvSpPr/>
            <p:nvPr/>
          </p:nvSpPr>
          <p:spPr>
            <a:xfrm>
              <a:off x="51" y="60727"/>
              <a:ext cx="253846" cy="239949"/>
            </a:xfrm>
            <a:custGeom>
              <a:rect b="b" l="l" r="r" t="t"/>
              <a:pathLst>
                <a:path extrusionOk="0" h="518" w="548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267424" y="60727"/>
              <a:ext cx="253846" cy="239949"/>
            </a:xfrm>
            <a:custGeom>
              <a:rect b="b" l="l" r="r" t="t"/>
              <a:pathLst>
                <a:path extrusionOk="0" h="518" w="548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534796" y="60727"/>
              <a:ext cx="253846" cy="239949"/>
            </a:xfrm>
            <a:custGeom>
              <a:rect b="b" l="l" r="r" t="t"/>
              <a:pathLst>
                <a:path extrusionOk="0" h="518" w="548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3801706" y="60727"/>
              <a:ext cx="253846" cy="239949"/>
            </a:xfrm>
            <a:custGeom>
              <a:rect b="b" l="l" r="r" t="t"/>
              <a:pathLst>
                <a:path extrusionOk="0" h="518" w="548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51" y="1172924"/>
              <a:ext cx="253846" cy="239949"/>
            </a:xfrm>
            <a:custGeom>
              <a:rect b="b" l="l" r="r" t="t"/>
              <a:pathLst>
                <a:path extrusionOk="0" h="518" w="548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1267424" y="1172924"/>
              <a:ext cx="253846" cy="239949"/>
            </a:xfrm>
            <a:custGeom>
              <a:rect b="b" l="l" r="r" t="t"/>
              <a:pathLst>
                <a:path extrusionOk="0" h="518" w="548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534796" y="1172924"/>
              <a:ext cx="253846" cy="239949"/>
            </a:xfrm>
            <a:custGeom>
              <a:rect b="b" l="l" r="r" t="t"/>
              <a:pathLst>
                <a:path extrusionOk="0" h="518" w="548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47" y="426"/>
                    <a:pt x="547" y="274"/>
                  </a:cubicBezTo>
                  <a:cubicBezTo>
                    <a:pt x="54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3801706" y="1172924"/>
              <a:ext cx="253846" cy="239949"/>
            </a:xfrm>
            <a:custGeom>
              <a:rect b="b" l="l" r="r" t="t"/>
              <a:pathLst>
                <a:path extrusionOk="0" h="518" w="548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51" y="2285120"/>
              <a:ext cx="253846" cy="239949"/>
            </a:xfrm>
            <a:custGeom>
              <a:rect b="b" l="l" r="r" t="t"/>
              <a:pathLst>
                <a:path extrusionOk="0" h="518" w="548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267424" y="2285120"/>
              <a:ext cx="253846" cy="239949"/>
            </a:xfrm>
            <a:custGeom>
              <a:rect b="b" l="l" r="r" t="t"/>
              <a:pathLst>
                <a:path extrusionOk="0" h="518" w="548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51" y="3405192"/>
              <a:ext cx="253846" cy="246434"/>
            </a:xfrm>
            <a:custGeom>
              <a:rect b="b" l="l" r="r" t="t"/>
              <a:pathLst>
                <a:path extrusionOk="0" h="532" w="548">
                  <a:moveTo>
                    <a:pt x="342" y="1"/>
                  </a:moveTo>
                  <a:cubicBezTo>
                    <a:pt x="321" y="1"/>
                    <a:pt x="298" y="5"/>
                    <a:pt x="274" y="15"/>
                  </a:cubicBezTo>
                  <a:cubicBezTo>
                    <a:pt x="122" y="15"/>
                    <a:pt x="1" y="106"/>
                    <a:pt x="1" y="258"/>
                  </a:cubicBezTo>
                  <a:cubicBezTo>
                    <a:pt x="1" y="410"/>
                    <a:pt x="122" y="531"/>
                    <a:pt x="274" y="531"/>
                  </a:cubicBezTo>
                  <a:cubicBezTo>
                    <a:pt x="426" y="531"/>
                    <a:pt x="548" y="410"/>
                    <a:pt x="548" y="258"/>
                  </a:cubicBezTo>
                  <a:cubicBezTo>
                    <a:pt x="548" y="129"/>
                    <a:pt x="461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267424" y="3405192"/>
              <a:ext cx="253846" cy="246434"/>
            </a:xfrm>
            <a:custGeom>
              <a:rect b="b" l="l" r="r" t="t"/>
              <a:pathLst>
                <a:path extrusionOk="0" h="532" w="548">
                  <a:moveTo>
                    <a:pt x="342" y="1"/>
                  </a:moveTo>
                  <a:cubicBezTo>
                    <a:pt x="320" y="1"/>
                    <a:pt x="298" y="5"/>
                    <a:pt x="274" y="15"/>
                  </a:cubicBezTo>
                  <a:cubicBezTo>
                    <a:pt x="122" y="15"/>
                    <a:pt x="0" y="106"/>
                    <a:pt x="0" y="258"/>
                  </a:cubicBezTo>
                  <a:cubicBezTo>
                    <a:pt x="0" y="410"/>
                    <a:pt x="122" y="531"/>
                    <a:pt x="274" y="531"/>
                  </a:cubicBezTo>
                  <a:cubicBezTo>
                    <a:pt x="426" y="531"/>
                    <a:pt x="548" y="410"/>
                    <a:pt x="548" y="258"/>
                  </a:cubicBezTo>
                  <a:cubicBezTo>
                    <a:pt x="548" y="129"/>
                    <a:pt x="461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anchorCtr="0" anchor="t" bIns="255950" lIns="255950" spcFirstLastPara="1" rIns="255950" wrap="square" tIns="25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/>
        </p:txBody>
      </p:sp>
      <p:sp>
        <p:nvSpPr>
          <p:cNvPr id="178" name="Google Shape;178;p5"/>
          <p:cNvSpPr txBox="1"/>
          <p:nvPr>
            <p:ph idx="1" type="body"/>
          </p:nvPr>
        </p:nvSpPr>
        <p:spPr>
          <a:xfrm>
            <a:off x="785386" y="3871832"/>
            <a:ext cx="10078500" cy="11477700"/>
          </a:xfrm>
          <a:prstGeom prst="rect">
            <a:avLst/>
          </a:prstGeom>
        </p:spPr>
        <p:txBody>
          <a:bodyPr anchorCtr="0" anchor="t" bIns="255950" lIns="255950" spcFirstLastPara="1" rIns="255950" wrap="square" tIns="255950">
            <a:norm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44500" lvl="1" marL="9144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79" name="Google Shape;179;p5"/>
          <p:cNvSpPr txBox="1"/>
          <p:nvPr>
            <p:ph idx="2" type="body"/>
          </p:nvPr>
        </p:nvSpPr>
        <p:spPr>
          <a:xfrm>
            <a:off x="12176126" y="3871832"/>
            <a:ext cx="10078500" cy="11477700"/>
          </a:xfrm>
          <a:prstGeom prst="rect">
            <a:avLst/>
          </a:prstGeom>
        </p:spPr>
        <p:txBody>
          <a:bodyPr anchorCtr="0" anchor="t" bIns="255950" lIns="255950" spcFirstLastPara="1" rIns="255950" wrap="square" tIns="255950">
            <a:norm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44500" lvl="1" marL="9144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80" name="Google Shape;180;p5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1042500" y="794255"/>
            <a:ext cx="20955000" cy="10974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9020"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/>
        </p:txBody>
      </p:sp>
      <p:sp>
        <p:nvSpPr>
          <p:cNvPr id="183" name="Google Shape;183;p6"/>
          <p:cNvSpPr/>
          <p:nvPr/>
        </p:nvSpPr>
        <p:spPr>
          <a:xfrm>
            <a:off x="457200" y="530875"/>
            <a:ext cx="221193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"/>
          <p:cNvSpPr/>
          <p:nvPr/>
        </p:nvSpPr>
        <p:spPr>
          <a:xfrm>
            <a:off x="457200" y="4111475"/>
            <a:ext cx="5331900" cy="1271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6053059" y="4111475"/>
            <a:ext cx="10927800" cy="127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17244725" y="4111475"/>
            <a:ext cx="5331900" cy="1271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6"/>
          <p:cNvCxnSpPr/>
          <p:nvPr/>
        </p:nvCxnSpPr>
        <p:spPr>
          <a:xfrm rot="10800000">
            <a:off x="16240500" y="454225"/>
            <a:ext cx="8397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8" name="Google Shape;188;p6"/>
          <p:cNvGrpSpPr/>
          <p:nvPr/>
        </p:nvGrpSpPr>
        <p:grpSpPr>
          <a:xfrm flipH="1" rot="10800000">
            <a:off x="19994960" y="337045"/>
            <a:ext cx="2002543" cy="2011809"/>
            <a:chOff x="16774148" y="4499496"/>
            <a:chExt cx="676284" cy="679390"/>
          </a:xfrm>
        </p:grpSpPr>
        <p:sp>
          <p:nvSpPr>
            <p:cNvPr id="189" name="Google Shape;189;p6"/>
            <p:cNvSpPr/>
            <p:nvPr/>
          </p:nvSpPr>
          <p:spPr>
            <a:xfrm>
              <a:off x="16774148" y="5026474"/>
              <a:ext cx="155418" cy="152412"/>
            </a:xfrm>
            <a:custGeom>
              <a:rect b="b" l="l" r="r" t="t"/>
              <a:pathLst>
                <a:path extrusionOk="0" h="1521" w="1551">
                  <a:moveTo>
                    <a:pt x="1" y="0"/>
                  </a:moveTo>
                  <a:lnTo>
                    <a:pt x="1" y="274"/>
                  </a:lnTo>
                  <a:lnTo>
                    <a:pt x="1247" y="1520"/>
                  </a:lnTo>
                  <a:lnTo>
                    <a:pt x="155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16774148" y="4615233"/>
              <a:ext cx="563553" cy="563653"/>
            </a:xfrm>
            <a:custGeom>
              <a:rect b="b" l="l" r="r" t="t"/>
              <a:pathLst>
                <a:path extrusionOk="0" h="5625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6774148" y="4889394"/>
              <a:ext cx="289492" cy="289492"/>
            </a:xfrm>
            <a:custGeom>
              <a:rect b="b" l="l" r="r" t="t"/>
              <a:pathLst>
                <a:path extrusionOk="0" h="2889" w="2889">
                  <a:moveTo>
                    <a:pt x="1" y="1"/>
                  </a:moveTo>
                  <a:lnTo>
                    <a:pt x="1" y="305"/>
                  </a:lnTo>
                  <a:lnTo>
                    <a:pt x="2615" y="2888"/>
                  </a:lnTo>
                  <a:lnTo>
                    <a:pt x="2888" y="28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6774148" y="4499496"/>
              <a:ext cx="676284" cy="679390"/>
            </a:xfrm>
            <a:custGeom>
              <a:rect b="b" l="l" r="r" t="t"/>
              <a:pathLst>
                <a:path extrusionOk="0" h="6780" w="6749">
                  <a:moveTo>
                    <a:pt x="1" y="1"/>
                  </a:moveTo>
                  <a:lnTo>
                    <a:pt x="1" y="92"/>
                  </a:lnTo>
                  <a:lnTo>
                    <a:pt x="6688" y="6779"/>
                  </a:lnTo>
                  <a:lnTo>
                    <a:pt x="6748" y="6779"/>
                  </a:lnTo>
                  <a:lnTo>
                    <a:pt x="6748" y="659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6774148" y="4752313"/>
              <a:ext cx="426573" cy="426573"/>
            </a:xfrm>
            <a:custGeom>
              <a:rect b="b" l="l" r="r" t="t"/>
              <a:pathLst>
                <a:path extrusionOk="0" h="4257" w="4257">
                  <a:moveTo>
                    <a:pt x="1" y="1"/>
                  </a:moveTo>
                  <a:lnTo>
                    <a:pt x="1" y="305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7173165" y="4499496"/>
              <a:ext cx="277267" cy="280374"/>
            </a:xfrm>
            <a:custGeom>
              <a:rect b="b" l="l" r="r" t="t"/>
              <a:pathLst>
                <a:path extrusionOk="0" h="2798" w="2767">
                  <a:moveTo>
                    <a:pt x="0" y="1"/>
                  </a:moveTo>
                  <a:lnTo>
                    <a:pt x="2766" y="2797"/>
                  </a:lnTo>
                  <a:lnTo>
                    <a:pt x="2766" y="249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7310245" y="4499496"/>
              <a:ext cx="140187" cy="143293"/>
            </a:xfrm>
            <a:custGeom>
              <a:rect b="b" l="l" r="r" t="t"/>
              <a:pathLst>
                <a:path extrusionOk="0" h="1430" w="1399">
                  <a:moveTo>
                    <a:pt x="0" y="1"/>
                  </a:moveTo>
                  <a:lnTo>
                    <a:pt x="1398" y="1430"/>
                  </a:lnTo>
                  <a:lnTo>
                    <a:pt x="1398" y="11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6902110" y="4499496"/>
              <a:ext cx="548322" cy="548422"/>
            </a:xfrm>
            <a:custGeom>
              <a:rect b="b" l="l" r="r" t="t"/>
              <a:pathLst>
                <a:path extrusionOk="0" h="5473" w="5472">
                  <a:moveTo>
                    <a:pt x="0" y="1"/>
                  </a:moveTo>
                  <a:lnTo>
                    <a:pt x="5471" y="5472"/>
                  </a:lnTo>
                  <a:lnTo>
                    <a:pt x="5471" y="52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7039191" y="4499496"/>
              <a:ext cx="411241" cy="417454"/>
            </a:xfrm>
            <a:custGeom>
              <a:rect b="b" l="l" r="r" t="t"/>
              <a:pathLst>
                <a:path extrusionOk="0" h="4166" w="4104">
                  <a:moveTo>
                    <a:pt x="0" y="1"/>
                  </a:moveTo>
                  <a:lnTo>
                    <a:pt x="4103" y="4165"/>
                  </a:lnTo>
                  <a:lnTo>
                    <a:pt x="4103" y="386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7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9020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/>
        </p:txBody>
      </p:sp>
      <p:grpSp>
        <p:nvGrpSpPr>
          <p:cNvPr id="201" name="Google Shape;201;p7"/>
          <p:cNvGrpSpPr/>
          <p:nvPr/>
        </p:nvGrpSpPr>
        <p:grpSpPr>
          <a:xfrm>
            <a:off x="19731103" y="73476"/>
            <a:ext cx="779079" cy="782657"/>
            <a:chOff x="16774148" y="4499496"/>
            <a:chExt cx="676284" cy="679390"/>
          </a:xfrm>
        </p:grpSpPr>
        <p:sp>
          <p:nvSpPr>
            <p:cNvPr id="202" name="Google Shape;202;p7"/>
            <p:cNvSpPr/>
            <p:nvPr/>
          </p:nvSpPr>
          <p:spPr>
            <a:xfrm>
              <a:off x="16774148" y="5026474"/>
              <a:ext cx="155418" cy="152412"/>
            </a:xfrm>
            <a:custGeom>
              <a:rect b="b" l="l" r="r" t="t"/>
              <a:pathLst>
                <a:path extrusionOk="0" h="1521" w="1551">
                  <a:moveTo>
                    <a:pt x="1" y="0"/>
                  </a:moveTo>
                  <a:lnTo>
                    <a:pt x="1" y="274"/>
                  </a:lnTo>
                  <a:lnTo>
                    <a:pt x="1247" y="1520"/>
                  </a:lnTo>
                  <a:lnTo>
                    <a:pt x="155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16774148" y="4615233"/>
              <a:ext cx="563553" cy="563653"/>
            </a:xfrm>
            <a:custGeom>
              <a:rect b="b" l="l" r="r" t="t"/>
              <a:pathLst>
                <a:path extrusionOk="0" h="5625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16774148" y="4889394"/>
              <a:ext cx="289492" cy="289492"/>
            </a:xfrm>
            <a:custGeom>
              <a:rect b="b" l="l" r="r" t="t"/>
              <a:pathLst>
                <a:path extrusionOk="0" h="2889" w="2889">
                  <a:moveTo>
                    <a:pt x="1" y="1"/>
                  </a:moveTo>
                  <a:lnTo>
                    <a:pt x="1" y="305"/>
                  </a:lnTo>
                  <a:lnTo>
                    <a:pt x="2615" y="2888"/>
                  </a:lnTo>
                  <a:lnTo>
                    <a:pt x="2888" y="28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6774148" y="4499496"/>
              <a:ext cx="676284" cy="679390"/>
            </a:xfrm>
            <a:custGeom>
              <a:rect b="b" l="l" r="r" t="t"/>
              <a:pathLst>
                <a:path extrusionOk="0" h="6780" w="6749">
                  <a:moveTo>
                    <a:pt x="1" y="1"/>
                  </a:moveTo>
                  <a:lnTo>
                    <a:pt x="1" y="92"/>
                  </a:lnTo>
                  <a:lnTo>
                    <a:pt x="6688" y="6779"/>
                  </a:lnTo>
                  <a:lnTo>
                    <a:pt x="6748" y="6779"/>
                  </a:lnTo>
                  <a:lnTo>
                    <a:pt x="6748" y="659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6774148" y="4752313"/>
              <a:ext cx="426573" cy="426573"/>
            </a:xfrm>
            <a:custGeom>
              <a:rect b="b" l="l" r="r" t="t"/>
              <a:pathLst>
                <a:path extrusionOk="0" h="4257" w="4257">
                  <a:moveTo>
                    <a:pt x="1" y="1"/>
                  </a:moveTo>
                  <a:lnTo>
                    <a:pt x="1" y="305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17173165" y="4499496"/>
              <a:ext cx="277267" cy="280374"/>
            </a:xfrm>
            <a:custGeom>
              <a:rect b="b" l="l" r="r" t="t"/>
              <a:pathLst>
                <a:path extrusionOk="0" h="2798" w="2767">
                  <a:moveTo>
                    <a:pt x="0" y="1"/>
                  </a:moveTo>
                  <a:lnTo>
                    <a:pt x="2766" y="2797"/>
                  </a:lnTo>
                  <a:lnTo>
                    <a:pt x="2766" y="249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17310245" y="4499496"/>
              <a:ext cx="140187" cy="143293"/>
            </a:xfrm>
            <a:custGeom>
              <a:rect b="b" l="l" r="r" t="t"/>
              <a:pathLst>
                <a:path extrusionOk="0" h="1430" w="1399">
                  <a:moveTo>
                    <a:pt x="0" y="1"/>
                  </a:moveTo>
                  <a:lnTo>
                    <a:pt x="1398" y="1430"/>
                  </a:lnTo>
                  <a:lnTo>
                    <a:pt x="1398" y="11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6902110" y="4499496"/>
              <a:ext cx="548322" cy="548422"/>
            </a:xfrm>
            <a:custGeom>
              <a:rect b="b" l="l" r="r" t="t"/>
              <a:pathLst>
                <a:path extrusionOk="0" h="5473" w="5472">
                  <a:moveTo>
                    <a:pt x="0" y="1"/>
                  </a:moveTo>
                  <a:lnTo>
                    <a:pt x="5471" y="5472"/>
                  </a:lnTo>
                  <a:lnTo>
                    <a:pt x="5471" y="52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7039191" y="4499496"/>
              <a:ext cx="411241" cy="417454"/>
            </a:xfrm>
            <a:custGeom>
              <a:rect b="b" l="l" r="r" t="t"/>
              <a:pathLst>
                <a:path extrusionOk="0" h="4166" w="4104">
                  <a:moveTo>
                    <a:pt x="0" y="1"/>
                  </a:moveTo>
                  <a:lnTo>
                    <a:pt x="4103" y="4165"/>
                  </a:lnTo>
                  <a:lnTo>
                    <a:pt x="4103" y="386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7"/>
          <p:cNvSpPr/>
          <p:nvPr/>
        </p:nvSpPr>
        <p:spPr>
          <a:xfrm>
            <a:off x="18496449" y="-94843"/>
            <a:ext cx="1077263" cy="1077378"/>
          </a:xfrm>
          <a:custGeom>
            <a:rect b="b" l="l" r="r" t="t"/>
            <a:pathLst>
              <a:path extrusionOk="0" h="9333" w="9332">
                <a:moveTo>
                  <a:pt x="0" y="1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20654345" y="-94843"/>
            <a:ext cx="1073800" cy="1073800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20994774" y="196409"/>
            <a:ext cx="393065" cy="396643"/>
          </a:xfrm>
          <a:custGeom>
            <a:rect b="b" l="l" r="r" t="t"/>
            <a:pathLst>
              <a:path extrusionOk="0" h="3436" w="3405">
                <a:moveTo>
                  <a:pt x="0" y="1"/>
                </a:moveTo>
                <a:lnTo>
                  <a:pt x="3404" y="3435"/>
                </a:lnTo>
                <a:lnTo>
                  <a:pt x="3404" y="1"/>
                </a:lnTo>
                <a:close/>
              </a:path>
            </a:pathLst>
          </a:custGeom>
          <a:solidFill>
            <a:srgbClr val="005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7"/>
          <p:cNvGrpSpPr/>
          <p:nvPr/>
        </p:nvGrpSpPr>
        <p:grpSpPr>
          <a:xfrm flipH="1">
            <a:off x="21611709" y="3364676"/>
            <a:ext cx="779079" cy="779079"/>
            <a:chOff x="19591512" y="7356441"/>
            <a:chExt cx="676284" cy="676284"/>
          </a:xfrm>
        </p:grpSpPr>
        <p:sp>
          <p:nvSpPr>
            <p:cNvPr id="215" name="Google Shape;215;p7"/>
            <p:cNvSpPr/>
            <p:nvPr/>
          </p:nvSpPr>
          <p:spPr>
            <a:xfrm>
              <a:off x="19591512" y="7880413"/>
              <a:ext cx="152412" cy="152312"/>
            </a:xfrm>
            <a:custGeom>
              <a:rect b="b" l="l" r="r" t="t"/>
              <a:pathLst>
                <a:path extrusionOk="0" h="1520" w="1521">
                  <a:moveTo>
                    <a:pt x="1" y="0"/>
                  </a:moveTo>
                  <a:lnTo>
                    <a:pt x="1" y="274"/>
                  </a:lnTo>
                  <a:lnTo>
                    <a:pt x="1217" y="1520"/>
                  </a:lnTo>
                  <a:lnTo>
                    <a:pt x="1520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19591512" y="7469171"/>
              <a:ext cx="563553" cy="563553"/>
            </a:xfrm>
            <a:custGeom>
              <a:rect b="b" l="l" r="r" t="t"/>
              <a:pathLst>
                <a:path extrusionOk="0" h="5624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9591512" y="7743332"/>
              <a:ext cx="289492" cy="289392"/>
            </a:xfrm>
            <a:custGeom>
              <a:rect b="b" l="l" r="r" t="t"/>
              <a:pathLst>
                <a:path extrusionOk="0" h="2888" w="2889">
                  <a:moveTo>
                    <a:pt x="1" y="0"/>
                  </a:moveTo>
                  <a:lnTo>
                    <a:pt x="1" y="304"/>
                  </a:lnTo>
                  <a:lnTo>
                    <a:pt x="2584" y="2888"/>
                  </a:lnTo>
                  <a:lnTo>
                    <a:pt x="2888" y="2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19591512" y="7356441"/>
              <a:ext cx="676284" cy="676284"/>
            </a:xfrm>
            <a:custGeom>
              <a:rect b="b" l="l" r="r" t="t"/>
              <a:pathLst>
                <a:path extrusionOk="0" h="6749" w="6749">
                  <a:moveTo>
                    <a:pt x="1" y="1"/>
                  </a:moveTo>
                  <a:lnTo>
                    <a:pt x="1" y="62"/>
                  </a:lnTo>
                  <a:lnTo>
                    <a:pt x="6688" y="6749"/>
                  </a:lnTo>
                  <a:lnTo>
                    <a:pt x="6749" y="6749"/>
                  </a:lnTo>
                  <a:lnTo>
                    <a:pt x="6749" y="656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9591512" y="7606252"/>
              <a:ext cx="426573" cy="426472"/>
            </a:xfrm>
            <a:custGeom>
              <a:rect b="b" l="l" r="r" t="t"/>
              <a:pathLst>
                <a:path extrusionOk="0" h="4256" w="4257">
                  <a:moveTo>
                    <a:pt x="1" y="0"/>
                  </a:moveTo>
                  <a:lnTo>
                    <a:pt x="1" y="304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9990528" y="7356441"/>
              <a:ext cx="277267" cy="277267"/>
            </a:xfrm>
            <a:custGeom>
              <a:rect b="b" l="l" r="r" t="t"/>
              <a:pathLst>
                <a:path extrusionOk="0" h="2767" w="2767">
                  <a:moveTo>
                    <a:pt x="1" y="1"/>
                  </a:moveTo>
                  <a:lnTo>
                    <a:pt x="2767" y="2767"/>
                  </a:lnTo>
                  <a:lnTo>
                    <a:pt x="2767" y="246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20127609" y="7356441"/>
              <a:ext cx="140187" cy="140287"/>
            </a:xfrm>
            <a:custGeom>
              <a:rect b="b" l="l" r="r" t="t"/>
              <a:pathLst>
                <a:path extrusionOk="0" h="1400" w="1399">
                  <a:moveTo>
                    <a:pt x="0" y="1"/>
                  </a:moveTo>
                  <a:lnTo>
                    <a:pt x="1399" y="1399"/>
                  </a:lnTo>
                  <a:lnTo>
                    <a:pt x="1399" y="1095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9716368" y="7356441"/>
              <a:ext cx="551428" cy="548422"/>
            </a:xfrm>
            <a:custGeom>
              <a:rect b="b" l="l" r="r" t="t"/>
              <a:pathLst>
                <a:path extrusionOk="0" h="5473" w="5503">
                  <a:moveTo>
                    <a:pt x="1" y="1"/>
                  </a:moveTo>
                  <a:lnTo>
                    <a:pt x="5503" y="5472"/>
                  </a:lnTo>
                  <a:lnTo>
                    <a:pt x="5503" y="519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9853448" y="7356441"/>
              <a:ext cx="414348" cy="414348"/>
            </a:xfrm>
            <a:custGeom>
              <a:rect b="b" l="l" r="r" t="t"/>
              <a:pathLst>
                <a:path extrusionOk="0" h="4135" w="4135">
                  <a:moveTo>
                    <a:pt x="1" y="1"/>
                  </a:moveTo>
                  <a:lnTo>
                    <a:pt x="4135" y="4135"/>
                  </a:lnTo>
                  <a:lnTo>
                    <a:pt x="4135" y="383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7"/>
          <p:cNvSpPr/>
          <p:nvPr/>
        </p:nvSpPr>
        <p:spPr>
          <a:xfrm>
            <a:off x="22681985" y="1042111"/>
            <a:ext cx="1077263" cy="107726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"/>
          <p:cNvSpPr/>
          <p:nvPr/>
        </p:nvSpPr>
        <p:spPr>
          <a:xfrm flipH="1">
            <a:off x="22681985" y="3192962"/>
            <a:ext cx="1073800" cy="1077378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"/>
          <p:cNvSpPr/>
          <p:nvPr/>
        </p:nvSpPr>
        <p:spPr>
          <a:xfrm>
            <a:off x="22422866" y="645580"/>
            <a:ext cx="393065" cy="393065"/>
          </a:xfrm>
          <a:custGeom>
            <a:rect b="b" l="l" r="r" t="t"/>
            <a:pathLst>
              <a:path extrusionOk="0" h="3405" w="3405">
                <a:moveTo>
                  <a:pt x="0" y="0"/>
                </a:moveTo>
                <a:lnTo>
                  <a:pt x="0" y="3405"/>
                </a:lnTo>
                <a:lnTo>
                  <a:pt x="3404" y="3405"/>
                </a:lnTo>
                <a:lnTo>
                  <a:pt x="3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"/>
          <p:cNvSpPr/>
          <p:nvPr/>
        </p:nvSpPr>
        <p:spPr>
          <a:xfrm>
            <a:off x="22681985" y="2119268"/>
            <a:ext cx="1073800" cy="1073800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"/>
          <p:cNvSpPr/>
          <p:nvPr/>
        </p:nvSpPr>
        <p:spPr>
          <a:xfrm>
            <a:off x="22681985" y="2119268"/>
            <a:ext cx="1073800" cy="1073800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"/>
          <p:cNvSpPr/>
          <p:nvPr/>
        </p:nvSpPr>
        <p:spPr>
          <a:xfrm>
            <a:off x="21952022" y="2456118"/>
            <a:ext cx="400106" cy="400106"/>
          </a:xfrm>
          <a:custGeom>
            <a:rect b="b" l="l" r="r" t="t"/>
            <a:pathLst>
              <a:path extrusionOk="0" h="3466" w="3466">
                <a:moveTo>
                  <a:pt x="1" y="1"/>
                </a:moveTo>
                <a:lnTo>
                  <a:pt x="3466" y="3466"/>
                </a:lnTo>
                <a:lnTo>
                  <a:pt x="34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"/>
          <p:cNvSpPr/>
          <p:nvPr/>
        </p:nvSpPr>
        <p:spPr>
          <a:xfrm>
            <a:off x="21615172" y="1038533"/>
            <a:ext cx="1073800" cy="1080841"/>
          </a:xfrm>
          <a:custGeom>
            <a:rect b="b" l="l" r="r" t="t"/>
            <a:pathLst>
              <a:path extrusionOk="0" h="9363" w="9302">
                <a:moveTo>
                  <a:pt x="1" y="1"/>
                </a:moveTo>
                <a:lnTo>
                  <a:pt x="1" y="9363"/>
                </a:lnTo>
                <a:lnTo>
                  <a:pt x="9302" y="936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7"/>
          <p:cNvCxnSpPr/>
          <p:nvPr/>
        </p:nvCxnSpPr>
        <p:spPr>
          <a:xfrm rot="10800000">
            <a:off x="-1484975" y="16136125"/>
            <a:ext cx="8415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/>
          <p:nvPr>
            <p:ph type="title"/>
          </p:nvPr>
        </p:nvSpPr>
        <p:spPr>
          <a:xfrm>
            <a:off x="785386" y="1866583"/>
            <a:ext cx="7075200" cy="2538900"/>
          </a:xfrm>
          <a:prstGeom prst="rect">
            <a:avLst/>
          </a:prstGeom>
        </p:spPr>
        <p:txBody>
          <a:bodyPr anchorCtr="0" anchor="b" bIns="255950" lIns="255950" spcFirstLastPara="1" rIns="255950" wrap="square" tIns="25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234" name="Google Shape;234;p8"/>
          <p:cNvSpPr txBox="1"/>
          <p:nvPr>
            <p:ph idx="1" type="body"/>
          </p:nvPr>
        </p:nvSpPr>
        <p:spPr>
          <a:xfrm>
            <a:off x="785386" y="4668472"/>
            <a:ext cx="7075200" cy="10681500"/>
          </a:xfrm>
          <a:prstGeom prst="rect">
            <a:avLst/>
          </a:prstGeom>
        </p:spPr>
        <p:txBody>
          <a:bodyPr anchorCtr="0" anchor="t" bIns="255950" lIns="255950" spcFirstLastPara="1" rIns="255950" wrap="square" tIns="255950">
            <a:normAutofit/>
          </a:bodyPr>
          <a:lstStyle>
            <a:lvl1pPr indent="-444500" lvl="0" marL="4572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1pPr>
            <a:lvl2pPr indent="-444500" lvl="1" marL="9144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235" name="Google Shape;235;p8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type="title"/>
          </p:nvPr>
        </p:nvSpPr>
        <p:spPr>
          <a:xfrm>
            <a:off x="1235276" y="1512315"/>
            <a:ext cx="16044900" cy="137433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238" name="Google Shape;238;p9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/>
          <p:nvPr/>
        </p:nvSpPr>
        <p:spPr>
          <a:xfrm>
            <a:off x="11520000" y="-420"/>
            <a:ext cx="11520000" cy="172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55950" lIns="255950" spcFirstLastPara="1" rIns="255950" wrap="square" tIns="255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"/>
          <p:cNvSpPr txBox="1"/>
          <p:nvPr>
            <p:ph type="title"/>
          </p:nvPr>
        </p:nvSpPr>
        <p:spPr>
          <a:xfrm>
            <a:off x="668976" y="4142950"/>
            <a:ext cx="10192500" cy="4980000"/>
          </a:xfrm>
          <a:prstGeom prst="rect">
            <a:avLst/>
          </a:prstGeom>
        </p:spPr>
        <p:txBody>
          <a:bodyPr anchorCtr="0" anchor="b" bIns="255950" lIns="255950" spcFirstLastPara="1" rIns="255950" wrap="square" tIns="255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/>
        </p:txBody>
      </p:sp>
      <p:sp>
        <p:nvSpPr>
          <p:cNvPr id="242" name="Google Shape;242;p10"/>
          <p:cNvSpPr txBox="1"/>
          <p:nvPr>
            <p:ph idx="1" type="subTitle"/>
          </p:nvPr>
        </p:nvSpPr>
        <p:spPr>
          <a:xfrm>
            <a:off x="668976" y="9417155"/>
            <a:ext cx="10192500" cy="4149300"/>
          </a:xfrm>
          <a:prstGeom prst="rect">
            <a:avLst/>
          </a:prstGeom>
        </p:spPr>
        <p:txBody>
          <a:bodyPr anchorCtr="0" anchor="t" bIns="255950" lIns="255950" spcFirstLastPara="1" rIns="255950" wrap="square" tIns="255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243" name="Google Shape;243;p10"/>
          <p:cNvSpPr txBox="1"/>
          <p:nvPr>
            <p:ph idx="2" type="body"/>
          </p:nvPr>
        </p:nvSpPr>
        <p:spPr>
          <a:xfrm>
            <a:off x="12445984" y="2432588"/>
            <a:ext cx="9668100" cy="124140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76250" lvl="1" marL="9144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244" name="Google Shape;244;p10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5950" lIns="255950" spcFirstLastPara="1" rIns="255950" wrap="square" tIns="25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Montserrat ExtraBold"/>
              <a:buNone/>
              <a:defRPr sz="7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Montserrat ExtraBold"/>
              <a:buNone/>
              <a:defRPr sz="7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Montserrat ExtraBold"/>
              <a:buNone/>
              <a:defRPr sz="7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Montserrat ExtraBold"/>
              <a:buNone/>
              <a:defRPr sz="7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Montserrat ExtraBold"/>
              <a:buNone/>
              <a:defRPr sz="7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Montserrat ExtraBold"/>
              <a:buNone/>
              <a:defRPr sz="7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Montserrat ExtraBold"/>
              <a:buNone/>
              <a:defRPr sz="7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Montserrat ExtraBold"/>
              <a:buNone/>
              <a:defRPr sz="7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Montserrat ExtraBold"/>
              <a:buNone/>
              <a:defRPr sz="7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5386" y="3871832"/>
            <a:ext cx="21469200" cy="11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5950" lIns="255950" spcFirstLastPara="1" rIns="255950" wrap="square" tIns="255950">
            <a:normAutofit/>
          </a:bodyPr>
          <a:lstStyle>
            <a:lvl1pPr indent="-546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●"/>
              <a:defRPr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76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"/>
              <a:buChar char="○"/>
              <a:defRPr sz="3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76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"/>
              <a:buChar char="■"/>
              <a:defRPr sz="3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76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"/>
              <a:buChar char="●"/>
              <a:defRPr sz="3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76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"/>
              <a:buChar char="○"/>
              <a:defRPr sz="3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76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"/>
              <a:buChar char="■"/>
              <a:defRPr sz="3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76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"/>
              <a:buChar char="●"/>
              <a:defRPr sz="3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76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"/>
              <a:buChar char="○"/>
              <a:defRPr sz="3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76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"/>
              <a:buChar char="■"/>
              <a:defRPr sz="3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3866575" y="13663075"/>
            <a:ext cx="7948500" cy="19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Roboto Mono"/>
                <a:ea typeface="Roboto Mono"/>
                <a:cs typeface="Roboto Mono"/>
                <a:sym typeface="Roboto Mono"/>
              </a:rPr>
              <a:t>Presented by: </a:t>
            </a:r>
            <a:endParaRPr b="1" sz="3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Roboto Mono"/>
                <a:ea typeface="Roboto Mono"/>
                <a:cs typeface="Roboto Mono"/>
                <a:sym typeface="Roboto Mono"/>
              </a:rPr>
              <a:t>Hatim Shakir (B200830CS), </a:t>
            </a:r>
            <a:endParaRPr b="1" sz="3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Roboto Mono"/>
                <a:ea typeface="Roboto Mono"/>
                <a:cs typeface="Roboto Mono"/>
                <a:sym typeface="Roboto Mono"/>
              </a:rPr>
              <a:t>Arif Raza Mansuri (B200808CS), </a:t>
            </a:r>
            <a:br>
              <a:rPr b="1" lang="en" sz="3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3300">
                <a:latin typeface="Roboto Mono"/>
                <a:ea typeface="Roboto Mono"/>
                <a:cs typeface="Roboto Mono"/>
                <a:sym typeface="Roboto Mono"/>
              </a:rPr>
              <a:t>Anagha M V (B200762CS)</a:t>
            </a:r>
            <a:endParaRPr b="1" sz="3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12780675" y="13663075"/>
            <a:ext cx="7948500" cy="19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Roboto Mono"/>
                <a:ea typeface="Roboto Mono"/>
                <a:cs typeface="Roboto Mono"/>
                <a:sym typeface="Roboto Mono"/>
              </a:rPr>
              <a:t>Guided &amp; Supervised by:</a:t>
            </a:r>
            <a:endParaRPr b="1" sz="3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Roboto Mono"/>
                <a:ea typeface="Roboto Mono"/>
                <a:cs typeface="Roboto Mono"/>
                <a:sym typeface="Roboto Mono"/>
              </a:rPr>
              <a:t>Dr. Nirmal Kumar Boran, </a:t>
            </a:r>
            <a:endParaRPr b="1" sz="3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Roboto Mono"/>
                <a:ea typeface="Roboto Mono"/>
                <a:cs typeface="Roboto Mono"/>
                <a:sym typeface="Roboto Mono"/>
              </a:rPr>
              <a:t>Department of Computer Science &amp; Engineering</a:t>
            </a:r>
            <a:endParaRPr b="1" sz="33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0862" y="6770500"/>
            <a:ext cx="3718274" cy="44248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>
            <p:ph type="ctrTitle"/>
          </p:nvPr>
        </p:nvSpPr>
        <p:spPr>
          <a:xfrm>
            <a:off x="1662800" y="4389550"/>
            <a:ext cx="19714500" cy="864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900"/>
              <a:t>Performance Efficient Scheduling in Dynamic Cores</a:t>
            </a:r>
            <a:endParaRPr sz="8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63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6300">
                <a:latin typeface="Montserrat"/>
                <a:ea typeface="Montserrat"/>
                <a:cs typeface="Montserrat"/>
                <a:sym typeface="Montserrat"/>
              </a:rPr>
              <a:t>Mid-Sem Presentation</a:t>
            </a:r>
            <a:br>
              <a:rPr lang="en" sz="10000"/>
            </a:br>
            <a:endParaRPr sz="6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 txBox="1"/>
          <p:nvPr>
            <p:ph type="title"/>
          </p:nvPr>
        </p:nvSpPr>
        <p:spPr>
          <a:xfrm>
            <a:off x="1584000" y="-52043"/>
            <a:ext cx="20313600" cy="3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200"/>
              <a:buFont typeface="Calibri"/>
              <a:buNone/>
            </a:pPr>
            <a:r>
              <a:rPr b="1" lang="en">
                <a:solidFill>
                  <a:schemeClr val="accent1"/>
                </a:solidFill>
              </a:rPr>
              <a:t>Performance Enhancement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44" name="Google Shape;444;p25"/>
          <p:cNvSpPr txBox="1"/>
          <p:nvPr>
            <p:ph idx="1" type="body"/>
          </p:nvPr>
        </p:nvSpPr>
        <p:spPr>
          <a:xfrm>
            <a:off x="1583998" y="3670311"/>
            <a:ext cx="124893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normAutofit fontScale="92500" lnSpcReduction="20000"/>
          </a:bodyPr>
          <a:lstStyle/>
          <a:p>
            <a:pPr indent="-460851" lvl="0" marL="482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7999"/>
              <a:buFont typeface="Arial"/>
              <a:buChar char="►"/>
            </a:pPr>
            <a:r>
              <a:rPr lang="en">
                <a:solidFill>
                  <a:srgbClr val="FF0000"/>
                </a:solidFill>
              </a:rPr>
              <a:t>Single thread performance </a:t>
            </a:r>
            <a:r>
              <a:rPr lang="en"/>
              <a:t>is bottleneck</a:t>
            </a:r>
            <a:endParaRPr/>
          </a:p>
          <a:p>
            <a:pPr indent="-460851" lvl="0" marL="482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B050"/>
              </a:buClr>
              <a:buSzPct val="117999"/>
              <a:buFont typeface="Arial"/>
              <a:buChar char="►"/>
            </a:pPr>
            <a:r>
              <a:rPr lang="en">
                <a:solidFill>
                  <a:srgbClr val="00B050"/>
                </a:solidFill>
              </a:rPr>
              <a:t>Yes, ISA helps</a:t>
            </a:r>
            <a:r>
              <a:rPr lang="en"/>
              <a:t>. </a:t>
            </a:r>
            <a:r>
              <a:rPr lang="en">
                <a:solidFill>
                  <a:srgbClr val="FF0000"/>
                </a:solidFill>
              </a:rPr>
              <a:t>But only in ARM 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3400"/>
              </a:spcAft>
              <a:buClr>
                <a:schemeClr val="dk1"/>
              </a:buClr>
              <a:buSzPct val="117999"/>
              <a:buNone/>
            </a:pPr>
            <a:r>
              <a:t/>
            </a:r>
            <a:endParaRPr/>
          </a:p>
        </p:txBody>
      </p:sp>
      <p:sp>
        <p:nvSpPr>
          <p:cNvPr id="445" name="Google Shape;445;p25"/>
          <p:cNvSpPr txBox="1"/>
          <p:nvPr>
            <p:ph idx="12" type="sldNum"/>
          </p:nvPr>
        </p:nvSpPr>
        <p:spPr>
          <a:xfrm>
            <a:off x="16272000" y="15030510"/>
            <a:ext cx="52992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6" name="Google Shape;4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753" y="6213167"/>
            <a:ext cx="9064500" cy="96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5"/>
          <p:cNvSpPr txBox="1"/>
          <p:nvPr/>
        </p:nvSpPr>
        <p:spPr>
          <a:xfrm>
            <a:off x="4064561" y="8088601"/>
            <a:ext cx="2796000" cy="1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5"/>
          <p:cNvSpPr txBox="1"/>
          <p:nvPr/>
        </p:nvSpPr>
        <p:spPr>
          <a:xfrm>
            <a:off x="6685036" y="6707257"/>
            <a:ext cx="2796000" cy="1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25"/>
          <p:cNvGrpSpPr/>
          <p:nvPr/>
        </p:nvGrpSpPr>
        <p:grpSpPr>
          <a:xfrm>
            <a:off x="14986072" y="1485427"/>
            <a:ext cx="7927117" cy="13312669"/>
            <a:chOff x="7930375" y="891382"/>
            <a:chExt cx="4103700" cy="5464971"/>
          </a:xfrm>
        </p:grpSpPr>
        <p:cxnSp>
          <p:nvCxnSpPr>
            <p:cNvPr id="450" name="Google Shape;450;p25"/>
            <p:cNvCxnSpPr>
              <a:stCxn id="451" idx="2"/>
              <a:endCxn id="452" idx="0"/>
            </p:cNvCxnSpPr>
            <p:nvPr/>
          </p:nvCxnSpPr>
          <p:spPr>
            <a:xfrm>
              <a:off x="9982225" y="5070982"/>
              <a:ext cx="0" cy="535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51" name="Google Shape;451;p25"/>
            <p:cNvSpPr/>
            <p:nvPr/>
          </p:nvSpPr>
          <p:spPr>
            <a:xfrm>
              <a:off x="7930375" y="891382"/>
              <a:ext cx="4103700" cy="41796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8220307" y="1380040"/>
              <a:ext cx="1505400" cy="1929300"/>
            </a:xfrm>
            <a:prstGeom prst="rect">
              <a:avLst/>
            </a:prstGeom>
            <a:solidFill>
              <a:srgbClr val="0070C0"/>
            </a:solidFill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0350190" y="1380041"/>
              <a:ext cx="1505400" cy="1912500"/>
            </a:xfrm>
            <a:prstGeom prst="rect">
              <a:avLst/>
            </a:prstGeom>
            <a:solidFill>
              <a:srgbClr val="0070C0"/>
            </a:solidFill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8309516" y="3911368"/>
              <a:ext cx="3546000" cy="8922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5"/>
            <p:cNvSpPr txBox="1"/>
            <p:nvPr/>
          </p:nvSpPr>
          <p:spPr>
            <a:xfrm>
              <a:off x="8409877" y="1792234"/>
              <a:ext cx="1037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ARM</a:t>
              </a:r>
              <a:endParaRPr b="1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5"/>
            <p:cNvSpPr txBox="1"/>
            <p:nvPr/>
          </p:nvSpPr>
          <p:spPr>
            <a:xfrm>
              <a:off x="10500484" y="1803101"/>
              <a:ext cx="11820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ARM</a:t>
              </a:r>
              <a:endParaRPr sz="2900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7930375" y="5606353"/>
              <a:ext cx="4103700" cy="7500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8259750" y="2573216"/>
              <a:ext cx="1371600" cy="4617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L1 Cache</a:t>
              </a:r>
              <a:endParaRPr b="1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10467789" y="2573221"/>
              <a:ext cx="1271100" cy="4617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L1</a:t>
              </a:r>
              <a:r>
                <a:rPr b="1" lang="en" sz="4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Cache</a:t>
              </a:r>
              <a:endParaRPr b="1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5"/>
            <p:cNvSpPr txBox="1"/>
            <p:nvPr/>
          </p:nvSpPr>
          <p:spPr>
            <a:xfrm>
              <a:off x="8632902" y="4123241"/>
              <a:ext cx="28659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Shared Cache</a:t>
              </a:r>
              <a:endParaRPr b="1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5"/>
            <p:cNvSpPr txBox="1"/>
            <p:nvPr/>
          </p:nvSpPr>
          <p:spPr>
            <a:xfrm>
              <a:off x="8409877" y="5779161"/>
              <a:ext cx="30888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r>
                <a:rPr b="1"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 Memory</a:t>
              </a:r>
              <a:endParaRPr b="1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2" name="Google Shape;462;p25"/>
            <p:cNvCxnSpPr/>
            <p:nvPr/>
          </p:nvCxnSpPr>
          <p:spPr>
            <a:xfrm>
              <a:off x="9000892" y="3292474"/>
              <a:ext cx="0" cy="618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463" name="Google Shape;463;p25"/>
            <p:cNvCxnSpPr/>
            <p:nvPr/>
          </p:nvCxnSpPr>
          <p:spPr>
            <a:xfrm>
              <a:off x="11083848" y="3292475"/>
              <a:ext cx="0" cy="618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  <p:sp>
        <p:nvSpPr>
          <p:cNvPr id="464" name="Google Shape;464;p25"/>
          <p:cNvSpPr txBox="1"/>
          <p:nvPr/>
        </p:nvSpPr>
        <p:spPr>
          <a:xfrm>
            <a:off x="457650" y="16304750"/>
            <a:ext cx="2211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Slide has been taken from:PhD Defence Presentation, Nirmal Kumar Boran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"/>
          <p:cNvSpPr txBox="1"/>
          <p:nvPr>
            <p:ph type="title"/>
          </p:nvPr>
        </p:nvSpPr>
        <p:spPr>
          <a:xfrm>
            <a:off x="1584000" y="-52043"/>
            <a:ext cx="20313600" cy="3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200"/>
              <a:buFont typeface="Calibri"/>
              <a:buNone/>
            </a:pPr>
            <a:r>
              <a:rPr b="1" lang="en">
                <a:solidFill>
                  <a:schemeClr val="accent1"/>
                </a:solidFill>
              </a:rPr>
              <a:t>Performance Enhancement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70" name="Google Shape;470;p26"/>
          <p:cNvSpPr txBox="1"/>
          <p:nvPr>
            <p:ph idx="1" type="body"/>
          </p:nvPr>
        </p:nvSpPr>
        <p:spPr>
          <a:xfrm>
            <a:off x="1583998" y="3670311"/>
            <a:ext cx="124893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normAutofit fontScale="92500" lnSpcReduction="20000"/>
          </a:bodyPr>
          <a:lstStyle/>
          <a:p>
            <a:pPr indent="-460851" lvl="0" marL="482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7999"/>
              <a:buFont typeface="Arial"/>
              <a:buChar char="►"/>
            </a:pPr>
            <a:r>
              <a:rPr lang="en">
                <a:solidFill>
                  <a:srgbClr val="FF0000"/>
                </a:solidFill>
              </a:rPr>
              <a:t>Single thread performance </a:t>
            </a:r>
            <a:r>
              <a:rPr lang="en"/>
              <a:t>is bottleneck</a:t>
            </a:r>
            <a:endParaRPr/>
          </a:p>
          <a:p>
            <a:pPr indent="-460851" lvl="0" marL="482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B050"/>
              </a:buClr>
              <a:buSzPct val="117999"/>
              <a:buFont typeface="Arial"/>
              <a:buChar char="►"/>
            </a:pPr>
            <a:r>
              <a:rPr lang="en">
                <a:solidFill>
                  <a:srgbClr val="00B050"/>
                </a:solidFill>
              </a:rPr>
              <a:t>Yes, ISA helps</a:t>
            </a:r>
            <a:r>
              <a:rPr lang="en"/>
              <a:t>. </a:t>
            </a:r>
            <a:r>
              <a:rPr lang="en">
                <a:solidFill>
                  <a:srgbClr val="FF0000"/>
                </a:solidFill>
              </a:rPr>
              <a:t>But only in ARM 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3400"/>
              </a:spcAft>
              <a:buClr>
                <a:schemeClr val="dk1"/>
              </a:buClr>
              <a:buSzPct val="117999"/>
              <a:buNone/>
            </a:pPr>
            <a:r>
              <a:t/>
            </a:r>
            <a:endParaRPr/>
          </a:p>
        </p:txBody>
      </p:sp>
      <p:sp>
        <p:nvSpPr>
          <p:cNvPr id="471" name="Google Shape;471;p26"/>
          <p:cNvSpPr txBox="1"/>
          <p:nvPr>
            <p:ph idx="12" type="sldNum"/>
          </p:nvPr>
        </p:nvSpPr>
        <p:spPr>
          <a:xfrm>
            <a:off x="16272000" y="15030510"/>
            <a:ext cx="52992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2" name="Google Shape;4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753" y="6213167"/>
            <a:ext cx="9064500" cy="96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6"/>
          <p:cNvSpPr txBox="1"/>
          <p:nvPr/>
        </p:nvSpPr>
        <p:spPr>
          <a:xfrm>
            <a:off x="4064561" y="8088601"/>
            <a:ext cx="2796000" cy="1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6"/>
          <p:cNvSpPr txBox="1"/>
          <p:nvPr/>
        </p:nvSpPr>
        <p:spPr>
          <a:xfrm>
            <a:off x="6685036" y="6707257"/>
            <a:ext cx="2796000" cy="1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6"/>
          <p:cNvSpPr txBox="1"/>
          <p:nvPr/>
        </p:nvSpPr>
        <p:spPr>
          <a:xfrm>
            <a:off x="10687470" y="6993559"/>
            <a:ext cx="42990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threaded programs🡪  </a:t>
            </a:r>
            <a:endParaRPr sz="2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1: ARM</a:t>
            </a:r>
            <a:endParaRPr sz="2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2: x86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6" name="Google Shape;476;p26"/>
          <p:cNvGrpSpPr/>
          <p:nvPr/>
        </p:nvGrpSpPr>
        <p:grpSpPr>
          <a:xfrm>
            <a:off x="14986072" y="1485427"/>
            <a:ext cx="7927117" cy="13312669"/>
            <a:chOff x="7930375" y="891382"/>
            <a:chExt cx="4103700" cy="5464971"/>
          </a:xfrm>
        </p:grpSpPr>
        <p:cxnSp>
          <p:nvCxnSpPr>
            <p:cNvPr id="477" name="Google Shape;477;p26"/>
            <p:cNvCxnSpPr>
              <a:stCxn id="478" idx="2"/>
              <a:endCxn id="479" idx="0"/>
            </p:cNvCxnSpPr>
            <p:nvPr/>
          </p:nvCxnSpPr>
          <p:spPr>
            <a:xfrm>
              <a:off x="9982225" y="5070982"/>
              <a:ext cx="0" cy="535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78" name="Google Shape;478;p26"/>
            <p:cNvSpPr/>
            <p:nvPr/>
          </p:nvSpPr>
          <p:spPr>
            <a:xfrm>
              <a:off x="7930375" y="891382"/>
              <a:ext cx="4103700" cy="41796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8220307" y="1380040"/>
              <a:ext cx="1505400" cy="19293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10350190" y="1380041"/>
              <a:ext cx="1505400" cy="19125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8309516" y="3911368"/>
              <a:ext cx="3546000" cy="8922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 txBox="1"/>
            <p:nvPr/>
          </p:nvSpPr>
          <p:spPr>
            <a:xfrm>
              <a:off x="8409877" y="1792636"/>
              <a:ext cx="1037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x86</a:t>
              </a:r>
              <a:endParaRPr b="1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10639218" y="1788235"/>
              <a:ext cx="9144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ARM</a:t>
              </a:r>
              <a:endParaRPr sz="2200"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7930375" y="5606353"/>
              <a:ext cx="4103700" cy="7500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8352329" y="2582504"/>
              <a:ext cx="1182000" cy="4617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L1 Cache</a:t>
              </a:r>
              <a:endParaRPr b="1"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10507236" y="2573221"/>
              <a:ext cx="1271100" cy="4617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L1 Cache</a:t>
              </a:r>
              <a:endParaRPr b="1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6"/>
            <p:cNvSpPr txBox="1"/>
            <p:nvPr/>
          </p:nvSpPr>
          <p:spPr>
            <a:xfrm>
              <a:off x="8632902" y="4123241"/>
              <a:ext cx="28659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Shared Cache</a:t>
              </a:r>
              <a:endParaRPr b="1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6"/>
            <p:cNvSpPr txBox="1"/>
            <p:nvPr/>
          </p:nvSpPr>
          <p:spPr>
            <a:xfrm>
              <a:off x="8409877" y="5779161"/>
              <a:ext cx="30888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r>
                <a:rPr b="1"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 Memory</a:t>
              </a:r>
              <a:endParaRPr b="1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9" name="Google Shape;489;p26"/>
            <p:cNvCxnSpPr/>
            <p:nvPr/>
          </p:nvCxnSpPr>
          <p:spPr>
            <a:xfrm>
              <a:off x="9000892" y="3292474"/>
              <a:ext cx="0" cy="618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490" name="Google Shape;490;p26"/>
            <p:cNvCxnSpPr/>
            <p:nvPr/>
          </p:nvCxnSpPr>
          <p:spPr>
            <a:xfrm>
              <a:off x="11083848" y="3292475"/>
              <a:ext cx="0" cy="618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  <p:sp>
        <p:nvSpPr>
          <p:cNvPr id="491" name="Google Shape;491;p26"/>
          <p:cNvSpPr txBox="1"/>
          <p:nvPr/>
        </p:nvSpPr>
        <p:spPr>
          <a:xfrm>
            <a:off x="457650" y="16304750"/>
            <a:ext cx="2211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Slide has been taken from:PhD Defence Presentation, Nirmal Kumar Boran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/>
          <p:nvPr>
            <p:ph type="title"/>
          </p:nvPr>
        </p:nvSpPr>
        <p:spPr>
          <a:xfrm>
            <a:off x="1584000" y="-52043"/>
            <a:ext cx="20313600" cy="3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200"/>
              <a:buFont typeface="Calibri"/>
              <a:buNone/>
            </a:pPr>
            <a:r>
              <a:rPr b="1" lang="en">
                <a:solidFill>
                  <a:schemeClr val="accent1"/>
                </a:solidFill>
              </a:rPr>
              <a:t>Performance Enhancement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97" name="Google Shape;497;p27"/>
          <p:cNvSpPr txBox="1"/>
          <p:nvPr>
            <p:ph idx="12" type="sldNum"/>
          </p:nvPr>
        </p:nvSpPr>
        <p:spPr>
          <a:xfrm>
            <a:off x="16272000" y="15030510"/>
            <a:ext cx="52992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8" name="Google Shape;4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753" y="6213167"/>
            <a:ext cx="9064500" cy="96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7"/>
          <p:cNvSpPr txBox="1"/>
          <p:nvPr/>
        </p:nvSpPr>
        <p:spPr>
          <a:xfrm>
            <a:off x="4064561" y="8088601"/>
            <a:ext cx="2796000" cy="1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7"/>
          <p:cNvSpPr txBox="1"/>
          <p:nvPr/>
        </p:nvSpPr>
        <p:spPr>
          <a:xfrm>
            <a:off x="6685036" y="6707257"/>
            <a:ext cx="2796000" cy="1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7"/>
          <p:cNvSpPr txBox="1"/>
          <p:nvPr/>
        </p:nvSpPr>
        <p:spPr>
          <a:xfrm>
            <a:off x="1733080" y="3559979"/>
            <a:ext cx="13107900" cy="32877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ISA can help in single threaded program’s performance improvement</a:t>
            </a:r>
            <a:endParaRPr sz="2900"/>
          </a:p>
        </p:txBody>
      </p:sp>
      <p:grpSp>
        <p:nvGrpSpPr>
          <p:cNvPr id="502" name="Google Shape;502;p27"/>
          <p:cNvGrpSpPr/>
          <p:nvPr/>
        </p:nvGrpSpPr>
        <p:grpSpPr>
          <a:xfrm>
            <a:off x="14986072" y="1485427"/>
            <a:ext cx="7927117" cy="13312669"/>
            <a:chOff x="7930375" y="891382"/>
            <a:chExt cx="4103700" cy="5464971"/>
          </a:xfrm>
        </p:grpSpPr>
        <p:cxnSp>
          <p:nvCxnSpPr>
            <p:cNvPr id="503" name="Google Shape;503;p27"/>
            <p:cNvCxnSpPr>
              <a:stCxn id="504" idx="2"/>
              <a:endCxn id="505" idx="0"/>
            </p:cNvCxnSpPr>
            <p:nvPr/>
          </p:nvCxnSpPr>
          <p:spPr>
            <a:xfrm>
              <a:off x="9982225" y="5070982"/>
              <a:ext cx="0" cy="535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504" name="Google Shape;504;p27"/>
            <p:cNvSpPr/>
            <p:nvPr/>
          </p:nvSpPr>
          <p:spPr>
            <a:xfrm>
              <a:off x="7930375" y="891382"/>
              <a:ext cx="4103700" cy="41796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8220307" y="1380040"/>
              <a:ext cx="1505400" cy="19293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350190" y="1380041"/>
              <a:ext cx="1505400" cy="19125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8309516" y="3911368"/>
              <a:ext cx="3546000" cy="8922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7"/>
            <p:cNvSpPr txBox="1"/>
            <p:nvPr/>
          </p:nvSpPr>
          <p:spPr>
            <a:xfrm>
              <a:off x="8409877" y="1792636"/>
              <a:ext cx="1037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x86</a:t>
              </a:r>
              <a:endParaRPr b="1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7"/>
            <p:cNvSpPr txBox="1"/>
            <p:nvPr/>
          </p:nvSpPr>
          <p:spPr>
            <a:xfrm>
              <a:off x="10595413" y="1819511"/>
              <a:ext cx="1037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ARM</a:t>
              </a:r>
              <a:endParaRPr sz="2900"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7930375" y="5606353"/>
              <a:ext cx="4103700" cy="7500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8352329" y="2582504"/>
              <a:ext cx="1182000" cy="4617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L1 Cache</a:t>
              </a:r>
              <a:endParaRPr b="1"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507236" y="2573221"/>
              <a:ext cx="1271100" cy="4617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L1 Cache</a:t>
              </a:r>
              <a:endParaRPr b="1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7"/>
            <p:cNvSpPr txBox="1"/>
            <p:nvPr/>
          </p:nvSpPr>
          <p:spPr>
            <a:xfrm>
              <a:off x="8632902" y="4123241"/>
              <a:ext cx="28659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Shared Cache</a:t>
              </a:r>
              <a:endParaRPr b="1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7"/>
            <p:cNvSpPr txBox="1"/>
            <p:nvPr/>
          </p:nvSpPr>
          <p:spPr>
            <a:xfrm>
              <a:off x="8409877" y="5779161"/>
              <a:ext cx="30888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r>
                <a:rPr b="1"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 Memory</a:t>
              </a:r>
              <a:endParaRPr b="1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5" name="Google Shape;515;p27"/>
            <p:cNvCxnSpPr/>
            <p:nvPr/>
          </p:nvCxnSpPr>
          <p:spPr>
            <a:xfrm>
              <a:off x="9000892" y="3292474"/>
              <a:ext cx="0" cy="618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516" name="Google Shape;516;p27"/>
            <p:cNvCxnSpPr/>
            <p:nvPr/>
          </p:nvCxnSpPr>
          <p:spPr>
            <a:xfrm>
              <a:off x="11083848" y="3292475"/>
              <a:ext cx="0" cy="618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  <p:sp>
        <p:nvSpPr>
          <p:cNvPr id="517" name="Google Shape;517;p27"/>
          <p:cNvSpPr txBox="1"/>
          <p:nvPr/>
        </p:nvSpPr>
        <p:spPr>
          <a:xfrm>
            <a:off x="10687470" y="6993559"/>
            <a:ext cx="42990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threaded programs🡪  </a:t>
            </a:r>
            <a:endParaRPr sz="2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1: ARM</a:t>
            </a:r>
            <a:endParaRPr sz="2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2: x86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7"/>
          <p:cNvSpPr txBox="1"/>
          <p:nvPr/>
        </p:nvSpPr>
        <p:spPr>
          <a:xfrm>
            <a:off x="457650" y="16304750"/>
            <a:ext cx="2211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Slide has been taken from:PhD Defence Presentation, Nirmal Kumar Boran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8"/>
          <p:cNvSpPr/>
          <p:nvPr/>
        </p:nvSpPr>
        <p:spPr>
          <a:xfrm flipH="1" rot="10800000">
            <a:off x="20423850" y="15975048"/>
            <a:ext cx="1350023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8"/>
          <p:cNvSpPr txBox="1"/>
          <p:nvPr>
            <p:ph type="title"/>
          </p:nvPr>
        </p:nvSpPr>
        <p:spPr>
          <a:xfrm>
            <a:off x="460350" y="5883150"/>
            <a:ext cx="22119300" cy="22860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: Harnessing ISA Diversity</a:t>
            </a:r>
            <a:endParaRPr/>
          </a:p>
        </p:txBody>
      </p:sp>
      <p:grpSp>
        <p:nvGrpSpPr>
          <p:cNvPr id="525" name="Google Shape;525;p28"/>
          <p:cNvGrpSpPr/>
          <p:nvPr/>
        </p:nvGrpSpPr>
        <p:grpSpPr>
          <a:xfrm flipH="1" rot="10800000">
            <a:off x="16753472" y="14901828"/>
            <a:ext cx="930566" cy="934841"/>
            <a:chOff x="16774148" y="4499496"/>
            <a:chExt cx="676284" cy="679390"/>
          </a:xfrm>
        </p:grpSpPr>
        <p:sp>
          <p:nvSpPr>
            <p:cNvPr id="526" name="Google Shape;526;p28"/>
            <p:cNvSpPr/>
            <p:nvPr/>
          </p:nvSpPr>
          <p:spPr>
            <a:xfrm>
              <a:off x="16774148" y="5026474"/>
              <a:ext cx="155418" cy="152412"/>
            </a:xfrm>
            <a:custGeom>
              <a:rect b="b" l="l" r="r" t="t"/>
              <a:pathLst>
                <a:path extrusionOk="0" h="1521" w="1551">
                  <a:moveTo>
                    <a:pt x="1" y="0"/>
                  </a:moveTo>
                  <a:lnTo>
                    <a:pt x="1" y="274"/>
                  </a:lnTo>
                  <a:lnTo>
                    <a:pt x="1247" y="1520"/>
                  </a:lnTo>
                  <a:lnTo>
                    <a:pt x="155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6774148" y="4615233"/>
              <a:ext cx="563553" cy="563653"/>
            </a:xfrm>
            <a:custGeom>
              <a:rect b="b" l="l" r="r" t="t"/>
              <a:pathLst>
                <a:path extrusionOk="0" h="5625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6774148" y="4889394"/>
              <a:ext cx="289492" cy="289492"/>
            </a:xfrm>
            <a:custGeom>
              <a:rect b="b" l="l" r="r" t="t"/>
              <a:pathLst>
                <a:path extrusionOk="0" h="2889" w="2889">
                  <a:moveTo>
                    <a:pt x="1" y="1"/>
                  </a:moveTo>
                  <a:lnTo>
                    <a:pt x="1" y="305"/>
                  </a:lnTo>
                  <a:lnTo>
                    <a:pt x="2615" y="2888"/>
                  </a:lnTo>
                  <a:lnTo>
                    <a:pt x="2888" y="28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16774148" y="4499496"/>
              <a:ext cx="676284" cy="679390"/>
            </a:xfrm>
            <a:custGeom>
              <a:rect b="b" l="l" r="r" t="t"/>
              <a:pathLst>
                <a:path extrusionOk="0" h="6780" w="6749">
                  <a:moveTo>
                    <a:pt x="1" y="1"/>
                  </a:moveTo>
                  <a:lnTo>
                    <a:pt x="1" y="92"/>
                  </a:lnTo>
                  <a:lnTo>
                    <a:pt x="6688" y="6779"/>
                  </a:lnTo>
                  <a:lnTo>
                    <a:pt x="6748" y="6779"/>
                  </a:lnTo>
                  <a:lnTo>
                    <a:pt x="6748" y="659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16774148" y="4752313"/>
              <a:ext cx="426573" cy="426573"/>
            </a:xfrm>
            <a:custGeom>
              <a:rect b="b" l="l" r="r" t="t"/>
              <a:pathLst>
                <a:path extrusionOk="0" h="4257" w="4257">
                  <a:moveTo>
                    <a:pt x="1" y="1"/>
                  </a:moveTo>
                  <a:lnTo>
                    <a:pt x="1" y="305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17173165" y="4499496"/>
              <a:ext cx="277267" cy="280374"/>
            </a:xfrm>
            <a:custGeom>
              <a:rect b="b" l="l" r="r" t="t"/>
              <a:pathLst>
                <a:path extrusionOk="0" h="2798" w="2767">
                  <a:moveTo>
                    <a:pt x="0" y="1"/>
                  </a:moveTo>
                  <a:lnTo>
                    <a:pt x="2766" y="2797"/>
                  </a:lnTo>
                  <a:lnTo>
                    <a:pt x="2766" y="249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17310245" y="4499496"/>
              <a:ext cx="140187" cy="143293"/>
            </a:xfrm>
            <a:custGeom>
              <a:rect b="b" l="l" r="r" t="t"/>
              <a:pathLst>
                <a:path extrusionOk="0" h="1430" w="1399">
                  <a:moveTo>
                    <a:pt x="0" y="1"/>
                  </a:moveTo>
                  <a:lnTo>
                    <a:pt x="1398" y="1430"/>
                  </a:lnTo>
                  <a:lnTo>
                    <a:pt x="1398" y="11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16902110" y="4499496"/>
              <a:ext cx="548322" cy="548422"/>
            </a:xfrm>
            <a:custGeom>
              <a:rect b="b" l="l" r="r" t="t"/>
              <a:pathLst>
                <a:path extrusionOk="0" h="5473" w="5472">
                  <a:moveTo>
                    <a:pt x="0" y="1"/>
                  </a:moveTo>
                  <a:lnTo>
                    <a:pt x="5471" y="5472"/>
                  </a:lnTo>
                  <a:lnTo>
                    <a:pt x="5471" y="52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17039191" y="4499496"/>
              <a:ext cx="411241" cy="417454"/>
            </a:xfrm>
            <a:custGeom>
              <a:rect b="b" l="l" r="r" t="t"/>
              <a:pathLst>
                <a:path extrusionOk="0" h="4166" w="4104">
                  <a:moveTo>
                    <a:pt x="0" y="1"/>
                  </a:moveTo>
                  <a:lnTo>
                    <a:pt x="4103" y="4165"/>
                  </a:lnTo>
                  <a:lnTo>
                    <a:pt x="4103" y="386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28"/>
          <p:cNvSpPr txBox="1"/>
          <p:nvPr>
            <p:ph idx="1" type="body"/>
          </p:nvPr>
        </p:nvSpPr>
        <p:spPr>
          <a:xfrm>
            <a:off x="1825800" y="7984650"/>
            <a:ext cx="19388400" cy="3813900"/>
          </a:xfrm>
          <a:prstGeom prst="rect">
            <a:avLst/>
          </a:prstGeom>
        </p:spPr>
        <p:txBody>
          <a:bodyPr anchorCtr="0" anchor="t" bIns="914400" lIns="1828800" spcFirstLastPara="1" rIns="1828800" wrap="square" tIns="9144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200"/>
              <a:t>Venkat, A. and Tullsen, D.M., 2014. Harnessing ISA diversity: Design of a heterogeneous-ISA chip multiprocessor. ACM SIGARCH Computer Architecture News, 42(3), pp.121-132.</a:t>
            </a:r>
            <a:endParaRPr/>
          </a:p>
        </p:txBody>
      </p:sp>
      <p:grpSp>
        <p:nvGrpSpPr>
          <p:cNvPr id="536" name="Google Shape;536;p28"/>
          <p:cNvGrpSpPr/>
          <p:nvPr/>
        </p:nvGrpSpPr>
        <p:grpSpPr>
          <a:xfrm flipH="1" rot="10800000">
            <a:off x="20428995" y="15589170"/>
            <a:ext cx="440257" cy="444394"/>
            <a:chOff x="19445313" y="4356403"/>
            <a:chExt cx="319955" cy="322961"/>
          </a:xfrm>
        </p:grpSpPr>
        <p:sp>
          <p:nvSpPr>
            <p:cNvPr id="537" name="Google Shape;537;p28"/>
            <p:cNvSpPr/>
            <p:nvPr/>
          </p:nvSpPr>
          <p:spPr>
            <a:xfrm>
              <a:off x="19445313" y="4603108"/>
              <a:ext cx="73250" cy="76256"/>
            </a:xfrm>
            <a:custGeom>
              <a:rect b="b" l="l" r="r" t="t"/>
              <a:pathLst>
                <a:path extrusionOk="0" h="761" w="731">
                  <a:moveTo>
                    <a:pt x="1" y="0"/>
                  </a:moveTo>
                  <a:lnTo>
                    <a:pt x="1" y="152"/>
                  </a:lnTo>
                  <a:lnTo>
                    <a:pt x="578" y="760"/>
                  </a:lnTo>
                  <a:lnTo>
                    <a:pt x="730" y="7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9445313" y="4408209"/>
              <a:ext cx="268149" cy="271155"/>
            </a:xfrm>
            <a:custGeom>
              <a:rect b="b" l="l" r="r" t="t"/>
              <a:pathLst>
                <a:path extrusionOk="0" h="2706" w="2676">
                  <a:moveTo>
                    <a:pt x="1" y="0"/>
                  </a:moveTo>
                  <a:lnTo>
                    <a:pt x="1" y="152"/>
                  </a:lnTo>
                  <a:lnTo>
                    <a:pt x="2524" y="2705"/>
                  </a:lnTo>
                  <a:lnTo>
                    <a:pt x="2676" y="27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9445313" y="4539177"/>
              <a:ext cx="137181" cy="140187"/>
            </a:xfrm>
            <a:custGeom>
              <a:rect b="b" l="l" r="r" t="t"/>
              <a:pathLst>
                <a:path extrusionOk="0" h="1399" w="1369">
                  <a:moveTo>
                    <a:pt x="1" y="0"/>
                  </a:moveTo>
                  <a:lnTo>
                    <a:pt x="1" y="152"/>
                  </a:lnTo>
                  <a:lnTo>
                    <a:pt x="1217" y="1398"/>
                  </a:lnTo>
                  <a:lnTo>
                    <a:pt x="1368" y="1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19445313" y="4356403"/>
              <a:ext cx="319955" cy="322961"/>
            </a:xfrm>
            <a:custGeom>
              <a:rect b="b" l="l" r="r" t="t"/>
              <a:pathLst>
                <a:path extrusionOk="0" h="3223" w="3193">
                  <a:moveTo>
                    <a:pt x="1" y="0"/>
                  </a:moveTo>
                  <a:lnTo>
                    <a:pt x="1" y="31"/>
                  </a:lnTo>
                  <a:lnTo>
                    <a:pt x="3162" y="3222"/>
                  </a:lnTo>
                  <a:lnTo>
                    <a:pt x="3192" y="3222"/>
                  </a:lnTo>
                  <a:lnTo>
                    <a:pt x="3192" y="310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19445313" y="4475146"/>
              <a:ext cx="201111" cy="204218"/>
            </a:xfrm>
            <a:custGeom>
              <a:rect b="b" l="l" r="r" t="t"/>
              <a:pathLst>
                <a:path extrusionOk="0" h="2038" w="2007">
                  <a:moveTo>
                    <a:pt x="1" y="1"/>
                  </a:moveTo>
                  <a:lnTo>
                    <a:pt x="1" y="153"/>
                  </a:lnTo>
                  <a:lnTo>
                    <a:pt x="1885" y="2037"/>
                  </a:lnTo>
                  <a:lnTo>
                    <a:pt x="2007" y="20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19637206" y="4356403"/>
              <a:ext cx="128062" cy="134074"/>
            </a:xfrm>
            <a:custGeom>
              <a:rect b="b" l="l" r="r" t="t"/>
              <a:pathLst>
                <a:path extrusionOk="0" h="1338" w="1278">
                  <a:moveTo>
                    <a:pt x="1" y="0"/>
                  </a:moveTo>
                  <a:lnTo>
                    <a:pt x="1277" y="1338"/>
                  </a:lnTo>
                  <a:lnTo>
                    <a:pt x="1277" y="118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19701136" y="4356403"/>
              <a:ext cx="64131" cy="67137"/>
            </a:xfrm>
            <a:custGeom>
              <a:rect b="b" l="l" r="r" t="t"/>
              <a:pathLst>
                <a:path extrusionOk="0" h="670" w="640">
                  <a:moveTo>
                    <a:pt x="1" y="0"/>
                  </a:moveTo>
                  <a:lnTo>
                    <a:pt x="639" y="669"/>
                  </a:lnTo>
                  <a:lnTo>
                    <a:pt x="639" y="51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19503232" y="4356403"/>
              <a:ext cx="262036" cy="262036"/>
            </a:xfrm>
            <a:custGeom>
              <a:rect b="b" l="l" r="r" t="t"/>
              <a:pathLst>
                <a:path extrusionOk="0" h="2615" w="2615">
                  <a:moveTo>
                    <a:pt x="0" y="0"/>
                  </a:moveTo>
                  <a:lnTo>
                    <a:pt x="2614" y="2614"/>
                  </a:lnTo>
                  <a:lnTo>
                    <a:pt x="2614" y="246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9567162" y="4356403"/>
              <a:ext cx="198105" cy="198105"/>
            </a:xfrm>
            <a:custGeom>
              <a:rect b="b" l="l" r="r" t="t"/>
              <a:pathLst>
                <a:path extrusionOk="0" h="1977" w="1977">
                  <a:moveTo>
                    <a:pt x="1" y="0"/>
                  </a:moveTo>
                  <a:lnTo>
                    <a:pt x="1976" y="1976"/>
                  </a:lnTo>
                  <a:lnTo>
                    <a:pt x="1976" y="182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28"/>
          <p:cNvSpPr/>
          <p:nvPr/>
        </p:nvSpPr>
        <p:spPr>
          <a:xfrm flipH="1" rot="10800000">
            <a:off x="15277573" y="14751232"/>
            <a:ext cx="1286673" cy="1286811"/>
          </a:xfrm>
          <a:custGeom>
            <a:rect b="b" l="l" r="r" t="t"/>
            <a:pathLst>
              <a:path extrusionOk="0" h="9333" w="9332">
                <a:moveTo>
                  <a:pt x="0" y="1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8"/>
          <p:cNvSpPr/>
          <p:nvPr/>
        </p:nvSpPr>
        <p:spPr>
          <a:xfrm flipH="1" rot="10800000">
            <a:off x="16568383" y="16042040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1"/>
                </a:moveTo>
                <a:lnTo>
                  <a:pt x="0" y="9302"/>
                </a:lnTo>
                <a:lnTo>
                  <a:pt x="9301" y="9302"/>
                </a:lnTo>
                <a:lnTo>
                  <a:pt x="93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8"/>
          <p:cNvSpPr/>
          <p:nvPr/>
        </p:nvSpPr>
        <p:spPr>
          <a:xfrm flipH="1" rot="10800000">
            <a:off x="19137319" y="16037904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8"/>
          <p:cNvSpPr/>
          <p:nvPr/>
        </p:nvSpPr>
        <p:spPr>
          <a:xfrm flipH="1" rot="10800000">
            <a:off x="19556467" y="16461188"/>
            <a:ext cx="440105" cy="440105"/>
          </a:xfrm>
          <a:custGeom>
            <a:rect b="b" l="l" r="r" t="t"/>
            <a:pathLst>
              <a:path extrusionOk="0" h="3192" w="3192">
                <a:moveTo>
                  <a:pt x="0" y="0"/>
                </a:moveTo>
                <a:lnTo>
                  <a:pt x="0" y="3192"/>
                </a:lnTo>
                <a:lnTo>
                  <a:pt x="3192" y="3192"/>
                </a:lnTo>
                <a:lnTo>
                  <a:pt x="31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8"/>
          <p:cNvSpPr/>
          <p:nvPr/>
        </p:nvSpPr>
        <p:spPr>
          <a:xfrm flipH="1" rot="10800000">
            <a:off x="17854920" y="1475550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8"/>
          <p:cNvSpPr/>
          <p:nvPr/>
        </p:nvSpPr>
        <p:spPr>
          <a:xfrm flipH="1" rot="10800000">
            <a:off x="17850783" y="16042040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8"/>
          <p:cNvSpPr/>
          <p:nvPr/>
        </p:nvSpPr>
        <p:spPr>
          <a:xfrm flipH="1" rot="10800000">
            <a:off x="16568383" y="1603790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1"/>
                </a:move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8"/>
          <p:cNvSpPr/>
          <p:nvPr/>
        </p:nvSpPr>
        <p:spPr>
          <a:xfrm flipH="1" rot="10800000">
            <a:off x="17850783" y="16037904"/>
            <a:ext cx="1282537" cy="1290809"/>
          </a:xfrm>
          <a:custGeom>
            <a:rect b="b" l="l" r="r" t="t"/>
            <a:pathLst>
              <a:path extrusionOk="0" h="9362" w="9302">
                <a:moveTo>
                  <a:pt x="0" y="0"/>
                </a:moveTo>
                <a:cubicBezTo>
                  <a:pt x="61" y="5167"/>
                  <a:pt x="4195" y="9362"/>
                  <a:pt x="9301" y="9362"/>
                </a:cubicBezTo>
                <a:lnTo>
                  <a:pt x="9301" y="5015"/>
                </a:lnTo>
                <a:cubicBezTo>
                  <a:pt x="6566" y="498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8"/>
          <p:cNvSpPr/>
          <p:nvPr/>
        </p:nvSpPr>
        <p:spPr>
          <a:xfrm flipH="1" rot="10800000">
            <a:off x="15688311" y="16444367"/>
            <a:ext cx="473609" cy="473747"/>
          </a:xfrm>
          <a:custGeom>
            <a:rect b="b" l="l" r="r" t="t"/>
            <a:pathLst>
              <a:path extrusionOk="0" h="3436" w="3435">
                <a:moveTo>
                  <a:pt x="0" y="1"/>
                </a:moveTo>
                <a:lnTo>
                  <a:pt x="3435" y="3436"/>
                </a:lnTo>
                <a:lnTo>
                  <a:pt x="34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8"/>
          <p:cNvSpPr/>
          <p:nvPr/>
        </p:nvSpPr>
        <p:spPr>
          <a:xfrm flipH="1" rot="10800000">
            <a:off x="18261521" y="15216431"/>
            <a:ext cx="469473" cy="473747"/>
          </a:xfrm>
          <a:custGeom>
            <a:rect b="b" l="l" r="r" t="t"/>
            <a:pathLst>
              <a:path extrusionOk="0" h="3436" w="3405">
                <a:moveTo>
                  <a:pt x="0" y="1"/>
                </a:moveTo>
                <a:lnTo>
                  <a:pt x="3404" y="3435"/>
                </a:lnTo>
                <a:lnTo>
                  <a:pt x="3404" y="1"/>
                </a:lnTo>
                <a:close/>
              </a:path>
            </a:pathLst>
          </a:custGeom>
          <a:solidFill>
            <a:srgbClr val="005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28"/>
          <p:cNvGrpSpPr/>
          <p:nvPr/>
        </p:nvGrpSpPr>
        <p:grpSpPr>
          <a:xfrm flipH="1" rot="10800000">
            <a:off x="20630165" y="10974947"/>
            <a:ext cx="930566" cy="930566"/>
            <a:chOff x="19591512" y="7356441"/>
            <a:chExt cx="676284" cy="676284"/>
          </a:xfrm>
        </p:grpSpPr>
        <p:sp>
          <p:nvSpPr>
            <p:cNvPr id="557" name="Google Shape;557;p28"/>
            <p:cNvSpPr/>
            <p:nvPr/>
          </p:nvSpPr>
          <p:spPr>
            <a:xfrm>
              <a:off x="19591512" y="7880413"/>
              <a:ext cx="152412" cy="152312"/>
            </a:xfrm>
            <a:custGeom>
              <a:rect b="b" l="l" r="r" t="t"/>
              <a:pathLst>
                <a:path extrusionOk="0" h="1520" w="1521">
                  <a:moveTo>
                    <a:pt x="1" y="0"/>
                  </a:moveTo>
                  <a:lnTo>
                    <a:pt x="1" y="274"/>
                  </a:lnTo>
                  <a:lnTo>
                    <a:pt x="1217" y="1520"/>
                  </a:lnTo>
                  <a:lnTo>
                    <a:pt x="1520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9591512" y="7469171"/>
              <a:ext cx="563553" cy="563553"/>
            </a:xfrm>
            <a:custGeom>
              <a:rect b="b" l="l" r="r" t="t"/>
              <a:pathLst>
                <a:path extrusionOk="0" h="5624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19591512" y="7743332"/>
              <a:ext cx="289492" cy="289392"/>
            </a:xfrm>
            <a:custGeom>
              <a:rect b="b" l="l" r="r" t="t"/>
              <a:pathLst>
                <a:path extrusionOk="0" h="2888" w="2889">
                  <a:moveTo>
                    <a:pt x="1" y="0"/>
                  </a:moveTo>
                  <a:lnTo>
                    <a:pt x="1" y="304"/>
                  </a:lnTo>
                  <a:lnTo>
                    <a:pt x="2584" y="2888"/>
                  </a:lnTo>
                  <a:lnTo>
                    <a:pt x="2888" y="2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9591512" y="7356441"/>
              <a:ext cx="676284" cy="676284"/>
            </a:xfrm>
            <a:custGeom>
              <a:rect b="b" l="l" r="r" t="t"/>
              <a:pathLst>
                <a:path extrusionOk="0" h="6749" w="6749">
                  <a:moveTo>
                    <a:pt x="1" y="1"/>
                  </a:moveTo>
                  <a:lnTo>
                    <a:pt x="1" y="62"/>
                  </a:lnTo>
                  <a:lnTo>
                    <a:pt x="6688" y="6749"/>
                  </a:lnTo>
                  <a:lnTo>
                    <a:pt x="6749" y="6749"/>
                  </a:lnTo>
                  <a:lnTo>
                    <a:pt x="6749" y="656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9591512" y="7606252"/>
              <a:ext cx="426573" cy="426472"/>
            </a:xfrm>
            <a:custGeom>
              <a:rect b="b" l="l" r="r" t="t"/>
              <a:pathLst>
                <a:path extrusionOk="0" h="4256" w="4257">
                  <a:moveTo>
                    <a:pt x="1" y="0"/>
                  </a:moveTo>
                  <a:lnTo>
                    <a:pt x="1" y="304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9990528" y="7356441"/>
              <a:ext cx="277267" cy="277267"/>
            </a:xfrm>
            <a:custGeom>
              <a:rect b="b" l="l" r="r" t="t"/>
              <a:pathLst>
                <a:path extrusionOk="0" h="2767" w="2767">
                  <a:moveTo>
                    <a:pt x="1" y="1"/>
                  </a:moveTo>
                  <a:lnTo>
                    <a:pt x="2767" y="2767"/>
                  </a:lnTo>
                  <a:lnTo>
                    <a:pt x="2767" y="246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0127609" y="7356441"/>
              <a:ext cx="140187" cy="140287"/>
            </a:xfrm>
            <a:custGeom>
              <a:rect b="b" l="l" r="r" t="t"/>
              <a:pathLst>
                <a:path extrusionOk="0" h="1400" w="1399">
                  <a:moveTo>
                    <a:pt x="0" y="1"/>
                  </a:moveTo>
                  <a:lnTo>
                    <a:pt x="1399" y="1399"/>
                  </a:lnTo>
                  <a:lnTo>
                    <a:pt x="1399" y="1095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9716368" y="7356441"/>
              <a:ext cx="551428" cy="548422"/>
            </a:xfrm>
            <a:custGeom>
              <a:rect b="b" l="l" r="r" t="t"/>
              <a:pathLst>
                <a:path extrusionOk="0" h="5473" w="5503">
                  <a:moveTo>
                    <a:pt x="1" y="1"/>
                  </a:moveTo>
                  <a:lnTo>
                    <a:pt x="5503" y="5472"/>
                  </a:lnTo>
                  <a:lnTo>
                    <a:pt x="5503" y="519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19853448" y="7356441"/>
              <a:ext cx="414348" cy="414348"/>
            </a:xfrm>
            <a:custGeom>
              <a:rect b="b" l="l" r="r" t="t"/>
              <a:pathLst>
                <a:path extrusionOk="0" h="4135" w="4135">
                  <a:moveTo>
                    <a:pt x="1" y="1"/>
                  </a:moveTo>
                  <a:lnTo>
                    <a:pt x="4135" y="4135"/>
                  </a:lnTo>
                  <a:lnTo>
                    <a:pt x="4135" y="383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28"/>
          <p:cNvSpPr/>
          <p:nvPr/>
        </p:nvSpPr>
        <p:spPr>
          <a:xfrm flipH="1" rot="10800000">
            <a:off x="20436540" y="13393416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8"/>
          <p:cNvSpPr/>
          <p:nvPr/>
        </p:nvSpPr>
        <p:spPr>
          <a:xfrm flipH="1" rot="10800000">
            <a:off x="19154140" y="10824346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 flipH="1" rot="10800000">
            <a:off x="19967205" y="14684224"/>
            <a:ext cx="469473" cy="469473"/>
          </a:xfrm>
          <a:custGeom>
            <a:rect b="b" l="l" r="r" t="t"/>
            <a:pathLst>
              <a:path extrusionOk="0" h="3405" w="3405">
                <a:moveTo>
                  <a:pt x="0" y="0"/>
                </a:moveTo>
                <a:lnTo>
                  <a:pt x="0" y="3405"/>
                </a:lnTo>
                <a:lnTo>
                  <a:pt x="3404" y="3405"/>
                </a:lnTo>
                <a:lnTo>
                  <a:pt x="3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8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8"/>
          <p:cNvSpPr/>
          <p:nvPr/>
        </p:nvSpPr>
        <p:spPr>
          <a:xfrm flipH="1" rot="10800000">
            <a:off x="21731487" y="1340182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8"/>
          <p:cNvSpPr/>
          <p:nvPr/>
        </p:nvSpPr>
        <p:spPr>
          <a:xfrm flipH="1" rot="10800000">
            <a:off x="21727350" y="10828621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8"/>
          <p:cNvSpPr/>
          <p:nvPr/>
        </p:nvSpPr>
        <p:spPr>
          <a:xfrm flipH="1" rot="10800000">
            <a:off x="21727350" y="12115154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0"/>
                </a:moveTo>
                <a:lnTo>
                  <a:pt x="0" y="9301"/>
                </a:lnTo>
                <a:lnTo>
                  <a:pt x="9301" y="9301"/>
                </a:lnTo>
                <a:lnTo>
                  <a:pt x="9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8"/>
          <p:cNvSpPr/>
          <p:nvPr/>
        </p:nvSpPr>
        <p:spPr>
          <a:xfrm flipH="1" rot="10800000">
            <a:off x="21727350" y="1468422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8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8"/>
          <p:cNvSpPr/>
          <p:nvPr/>
        </p:nvSpPr>
        <p:spPr>
          <a:xfrm flipH="1" rot="10800000">
            <a:off x="21727350" y="12111018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cubicBezTo>
                  <a:pt x="0" y="5167"/>
                  <a:pt x="4195" y="9332"/>
                  <a:pt x="9332" y="9332"/>
                </a:cubicBezTo>
                <a:lnTo>
                  <a:pt x="9332" y="5015"/>
                </a:lnTo>
                <a:cubicBezTo>
                  <a:pt x="6566" y="495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 flipH="1" rot="10800000">
            <a:off x="19560604" y="12513345"/>
            <a:ext cx="477883" cy="477883"/>
          </a:xfrm>
          <a:custGeom>
            <a:rect b="b" l="l" r="r" t="t"/>
            <a:pathLst>
              <a:path extrusionOk="0" h="3466" w="3466">
                <a:moveTo>
                  <a:pt x="1" y="1"/>
                </a:moveTo>
                <a:lnTo>
                  <a:pt x="3466" y="3466"/>
                </a:lnTo>
                <a:lnTo>
                  <a:pt x="34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 flipH="1" rot="10800000">
            <a:off x="22133814" y="11289545"/>
            <a:ext cx="473747" cy="469611"/>
          </a:xfrm>
          <a:custGeom>
            <a:rect b="b" l="l" r="r" t="t"/>
            <a:pathLst>
              <a:path extrusionOk="0" h="3406" w="3436">
                <a:moveTo>
                  <a:pt x="1" y="1"/>
                </a:moveTo>
                <a:lnTo>
                  <a:pt x="3435" y="3405"/>
                </a:lnTo>
                <a:lnTo>
                  <a:pt x="343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8"/>
          <p:cNvSpPr/>
          <p:nvPr/>
        </p:nvSpPr>
        <p:spPr>
          <a:xfrm flipH="1" rot="10800000">
            <a:off x="19158277" y="13393416"/>
            <a:ext cx="1282537" cy="1290947"/>
          </a:xfrm>
          <a:custGeom>
            <a:rect b="b" l="l" r="r" t="t"/>
            <a:pathLst>
              <a:path extrusionOk="0" h="9363" w="9302">
                <a:moveTo>
                  <a:pt x="1" y="1"/>
                </a:moveTo>
                <a:lnTo>
                  <a:pt x="1" y="9363"/>
                </a:lnTo>
                <a:lnTo>
                  <a:pt x="9302" y="936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 flipH="1" rot="10800000">
            <a:off x="21727344" y="15975049"/>
            <a:ext cx="1282537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/>
          <p:nvPr/>
        </p:nvSpPr>
        <p:spPr>
          <a:xfrm flipH="1" rot="10800000">
            <a:off x="21731478" y="9537821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1" name="Google Shape;581;p28"/>
          <p:cNvCxnSpPr/>
          <p:nvPr/>
        </p:nvCxnSpPr>
        <p:spPr>
          <a:xfrm rot="10800000">
            <a:off x="16240575" y="2671300"/>
            <a:ext cx="7457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28"/>
          <p:cNvCxnSpPr/>
          <p:nvPr/>
        </p:nvCxnSpPr>
        <p:spPr>
          <a:xfrm rot="10800000">
            <a:off x="-1079975" y="16136125"/>
            <a:ext cx="8010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9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588" name="Google Shape;588;p29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29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598" name="Google Shape;598;p29"/>
          <p:cNvSpPr txBox="1"/>
          <p:nvPr/>
        </p:nvSpPr>
        <p:spPr>
          <a:xfrm>
            <a:off x="2184600" y="3788450"/>
            <a:ext cx="18670800" cy="8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multiple-ISAs to exist in a core is a promising avenue for performance gains.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 diversity brings characteristic differences in code density, decode and instruction complexity, register pressure, native-floating point arithmetic vs Emulation, and SIMD processing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of such a Heterogeneous ISA Chip Multiprocessor is a complex task due to large search space and billions of combinations.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9"/>
          <p:cNvSpPr txBox="1"/>
          <p:nvPr/>
        </p:nvSpPr>
        <p:spPr>
          <a:xfrm>
            <a:off x="457650" y="14018750"/>
            <a:ext cx="2211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0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605" name="Google Shape;605;p30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0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615" name="Google Shape;6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725" y="3263975"/>
            <a:ext cx="17444550" cy="111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0"/>
          <p:cNvSpPr txBox="1"/>
          <p:nvPr/>
        </p:nvSpPr>
        <p:spPr>
          <a:xfrm>
            <a:off x="457650" y="14552150"/>
            <a:ext cx="22119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Venkat, A. and Tullsen, D.M., 2014. Harnessing ISA diversity: Design of a heterogeneous-ISA chip multiprocessor. ACM SIGARCH Computer Architecture News, 42(3), pp.121-132.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31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622" name="Google Shape;622;p31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31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632" name="Google Shape;6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575" y="3810650"/>
            <a:ext cx="18365100" cy="9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31"/>
          <p:cNvSpPr txBox="1"/>
          <p:nvPr/>
        </p:nvSpPr>
        <p:spPr>
          <a:xfrm>
            <a:off x="457650" y="14552150"/>
            <a:ext cx="22119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Venkat, A. and Tullsen, D.M., 2014. Harnessing ISA diversity: Design of a heterogeneous-ISA chip multiprocessor. ACM SIGARCH Computer Architecture News, 42(3), pp.121-132.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32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639" name="Google Shape;639;p32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32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(cont.)</a:t>
            </a:r>
            <a:endParaRPr/>
          </a:p>
        </p:txBody>
      </p:sp>
      <p:sp>
        <p:nvSpPr>
          <p:cNvPr id="649" name="Google Shape;649;p32"/>
          <p:cNvSpPr txBox="1"/>
          <p:nvPr/>
        </p:nvSpPr>
        <p:spPr>
          <a:xfrm>
            <a:off x="2184600" y="3788450"/>
            <a:ext cx="186708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 Heterogeneity is beneficial: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■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Across multiple different application programs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■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Across multiple phases of the same programs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 across ISAs is a well-known hard problem.[1]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2"/>
          <p:cNvSpPr txBox="1"/>
          <p:nvPr/>
        </p:nvSpPr>
        <p:spPr>
          <a:xfrm>
            <a:off x="457650" y="14399750"/>
            <a:ext cx="22119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DeVuyst, M., Venkat, A. and Tullsen, D.M., 2012, March. Execution migration in a heterogeneous-ISA chip multiprocessor. In Proceedings of the seventeenth international conference on Architectural Support for Programming Languages and Operating Systems (pp. 261-272).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33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656" name="Google Shape;656;p33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33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66" name="Google Shape;666;p33"/>
          <p:cNvSpPr txBox="1"/>
          <p:nvPr/>
        </p:nvSpPr>
        <p:spPr>
          <a:xfrm>
            <a:off x="2184600" y="3788450"/>
            <a:ext cx="18670800" cy="10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ISAs are selected a priori – and adding more ISAs will only push the performance improvement even further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 of some axes of heterogeneity among ISAs: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AutoNum type="arabicPeriod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Density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AutoNum type="arabicPeriod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Instruction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AutoNum type="arabicPeriod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Pressure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AutoNum type="arabicPeriod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 Point and SIMD Support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33"/>
          <p:cNvSpPr txBox="1"/>
          <p:nvPr/>
        </p:nvSpPr>
        <p:spPr>
          <a:xfrm>
            <a:off x="457650" y="14018750"/>
            <a:ext cx="2211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34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673" name="Google Shape;673;p34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34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683" name="Google Shape;6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4" y="5294664"/>
            <a:ext cx="22119302" cy="6690672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34"/>
          <p:cNvSpPr txBox="1"/>
          <p:nvPr/>
        </p:nvSpPr>
        <p:spPr>
          <a:xfrm>
            <a:off x="457650" y="14552150"/>
            <a:ext cx="22119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Venkat, A. and Tullsen, D.M., 2014. Harnessing ISA diversity: Design of a heterogeneous-ISA chip multiprocessor. ACM SIGARCH Computer Architecture News, 42(3), pp.121-132.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7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307" name="Google Shape;307;p17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17"/>
          <p:cNvSpPr txBox="1"/>
          <p:nvPr/>
        </p:nvSpPr>
        <p:spPr>
          <a:xfrm>
            <a:off x="457650" y="15466550"/>
            <a:ext cx="2211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AutoNum type="arabicPeriod"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Computer Architecture: A Quantitative Approach, David A Patterson and John L. Hennessy, 5th Edition 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300" y="2583425"/>
            <a:ext cx="19827600" cy="121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7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35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690" name="Google Shape;690;p35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35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00" name="Google Shape;7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24" y="5343026"/>
            <a:ext cx="22119301" cy="6593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 txBox="1"/>
          <p:nvPr/>
        </p:nvSpPr>
        <p:spPr>
          <a:xfrm>
            <a:off x="457650" y="14552150"/>
            <a:ext cx="22119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Venkat, A. and Tullsen, D.M., 2014. Harnessing ISA diversity: Design of a heterogeneous-ISA chip multiprocessor. ACM SIGARCH Computer Architecture News, 42(3), pp.121-132.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6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707" name="Google Shape;707;p36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36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17" name="Google Shape;717;p36"/>
          <p:cNvSpPr txBox="1"/>
          <p:nvPr/>
        </p:nvSpPr>
        <p:spPr>
          <a:xfrm>
            <a:off x="2184600" y="3788450"/>
            <a:ext cx="18670800" cy="6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speedup of 11.2% due to migration alone on a heterogeneous-ISA CMP, in contrast to the 4.6% speedup due to migration on a single-ISA heterogeneous CMP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Heterogeneous-ISA CMPs achieve an average energy savings of 21.5% and an average reduction of 27.8% in the EDP over single-ISA heterogeneous CMPs, with absolutely no loss in performance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6"/>
          <p:cNvSpPr txBox="1"/>
          <p:nvPr/>
        </p:nvSpPr>
        <p:spPr>
          <a:xfrm>
            <a:off x="457650" y="14552150"/>
            <a:ext cx="22119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Venkat, A. and Tullsen, D.M., 2014. Harnessing ISA diversity: Design of a heterogeneous-ISA chip multiprocessor. ACM SIGARCH Computer Architecture News, 42(3), pp.121-132.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7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724" name="Google Shape;724;p37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3" name="Google Shape;733;p37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34" name="Google Shape;734;p37"/>
          <p:cNvSpPr txBox="1"/>
          <p:nvPr/>
        </p:nvSpPr>
        <p:spPr>
          <a:xfrm>
            <a:off x="2184600" y="3788450"/>
            <a:ext cx="18670800" cy="6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find that heterogeneous-ISA CMPs can provide 15.8% better throughput on multi-programmed workloads than the best single-ISA heterogeneous CMPs.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highly peak power constrained environment,the heterogeneous-ISA CMP still manages to achieve a speedup of 16.9% over a single-ISA heterogeneous CMP.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457650" y="14552150"/>
            <a:ext cx="22119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Venkat, A. and Tullsen, D.M., 2014. Harnessing ISA diversity: Design of a heterogeneous-ISA chip multiprocessor. ACM SIGARCH Computer Architecture News, 42(3), pp.121-132.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8"/>
          <p:cNvSpPr/>
          <p:nvPr/>
        </p:nvSpPr>
        <p:spPr>
          <a:xfrm flipH="1" rot="10800000">
            <a:off x="20423850" y="15975048"/>
            <a:ext cx="1350023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8"/>
          <p:cNvSpPr txBox="1"/>
          <p:nvPr>
            <p:ph type="title"/>
          </p:nvPr>
        </p:nvSpPr>
        <p:spPr>
          <a:xfrm>
            <a:off x="460350" y="5883150"/>
            <a:ext cx="22119300" cy="22860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: Execution Migration</a:t>
            </a:r>
            <a:endParaRPr/>
          </a:p>
        </p:txBody>
      </p:sp>
      <p:grpSp>
        <p:nvGrpSpPr>
          <p:cNvPr id="742" name="Google Shape;742;p38"/>
          <p:cNvGrpSpPr/>
          <p:nvPr/>
        </p:nvGrpSpPr>
        <p:grpSpPr>
          <a:xfrm flipH="1" rot="10800000">
            <a:off x="16753472" y="14901828"/>
            <a:ext cx="930566" cy="934841"/>
            <a:chOff x="16774148" y="4499496"/>
            <a:chExt cx="676284" cy="679390"/>
          </a:xfrm>
        </p:grpSpPr>
        <p:sp>
          <p:nvSpPr>
            <p:cNvPr id="743" name="Google Shape;743;p38"/>
            <p:cNvSpPr/>
            <p:nvPr/>
          </p:nvSpPr>
          <p:spPr>
            <a:xfrm>
              <a:off x="16774148" y="5026474"/>
              <a:ext cx="155418" cy="152412"/>
            </a:xfrm>
            <a:custGeom>
              <a:rect b="b" l="l" r="r" t="t"/>
              <a:pathLst>
                <a:path extrusionOk="0" h="1521" w="1551">
                  <a:moveTo>
                    <a:pt x="1" y="0"/>
                  </a:moveTo>
                  <a:lnTo>
                    <a:pt x="1" y="274"/>
                  </a:lnTo>
                  <a:lnTo>
                    <a:pt x="1247" y="1520"/>
                  </a:lnTo>
                  <a:lnTo>
                    <a:pt x="155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16774148" y="4615233"/>
              <a:ext cx="563553" cy="563653"/>
            </a:xfrm>
            <a:custGeom>
              <a:rect b="b" l="l" r="r" t="t"/>
              <a:pathLst>
                <a:path extrusionOk="0" h="5625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16774148" y="4889394"/>
              <a:ext cx="289492" cy="289492"/>
            </a:xfrm>
            <a:custGeom>
              <a:rect b="b" l="l" r="r" t="t"/>
              <a:pathLst>
                <a:path extrusionOk="0" h="2889" w="2889">
                  <a:moveTo>
                    <a:pt x="1" y="1"/>
                  </a:moveTo>
                  <a:lnTo>
                    <a:pt x="1" y="305"/>
                  </a:lnTo>
                  <a:lnTo>
                    <a:pt x="2615" y="2888"/>
                  </a:lnTo>
                  <a:lnTo>
                    <a:pt x="2888" y="28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16774148" y="4499496"/>
              <a:ext cx="676284" cy="679390"/>
            </a:xfrm>
            <a:custGeom>
              <a:rect b="b" l="l" r="r" t="t"/>
              <a:pathLst>
                <a:path extrusionOk="0" h="6780" w="6749">
                  <a:moveTo>
                    <a:pt x="1" y="1"/>
                  </a:moveTo>
                  <a:lnTo>
                    <a:pt x="1" y="92"/>
                  </a:lnTo>
                  <a:lnTo>
                    <a:pt x="6688" y="6779"/>
                  </a:lnTo>
                  <a:lnTo>
                    <a:pt x="6748" y="6779"/>
                  </a:lnTo>
                  <a:lnTo>
                    <a:pt x="6748" y="659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16774148" y="4752313"/>
              <a:ext cx="426573" cy="426573"/>
            </a:xfrm>
            <a:custGeom>
              <a:rect b="b" l="l" r="r" t="t"/>
              <a:pathLst>
                <a:path extrusionOk="0" h="4257" w="4257">
                  <a:moveTo>
                    <a:pt x="1" y="1"/>
                  </a:moveTo>
                  <a:lnTo>
                    <a:pt x="1" y="305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17173165" y="4499496"/>
              <a:ext cx="277267" cy="280374"/>
            </a:xfrm>
            <a:custGeom>
              <a:rect b="b" l="l" r="r" t="t"/>
              <a:pathLst>
                <a:path extrusionOk="0" h="2798" w="2767">
                  <a:moveTo>
                    <a:pt x="0" y="1"/>
                  </a:moveTo>
                  <a:lnTo>
                    <a:pt x="2766" y="2797"/>
                  </a:lnTo>
                  <a:lnTo>
                    <a:pt x="2766" y="249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17310245" y="4499496"/>
              <a:ext cx="140187" cy="143293"/>
            </a:xfrm>
            <a:custGeom>
              <a:rect b="b" l="l" r="r" t="t"/>
              <a:pathLst>
                <a:path extrusionOk="0" h="1430" w="1399">
                  <a:moveTo>
                    <a:pt x="0" y="1"/>
                  </a:moveTo>
                  <a:lnTo>
                    <a:pt x="1398" y="1430"/>
                  </a:lnTo>
                  <a:lnTo>
                    <a:pt x="1398" y="11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6902110" y="4499496"/>
              <a:ext cx="548322" cy="548422"/>
            </a:xfrm>
            <a:custGeom>
              <a:rect b="b" l="l" r="r" t="t"/>
              <a:pathLst>
                <a:path extrusionOk="0" h="5473" w="5472">
                  <a:moveTo>
                    <a:pt x="0" y="1"/>
                  </a:moveTo>
                  <a:lnTo>
                    <a:pt x="5471" y="5472"/>
                  </a:lnTo>
                  <a:lnTo>
                    <a:pt x="5471" y="52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7039191" y="4499496"/>
              <a:ext cx="411241" cy="417454"/>
            </a:xfrm>
            <a:custGeom>
              <a:rect b="b" l="l" r="r" t="t"/>
              <a:pathLst>
                <a:path extrusionOk="0" h="4166" w="4104">
                  <a:moveTo>
                    <a:pt x="0" y="1"/>
                  </a:moveTo>
                  <a:lnTo>
                    <a:pt x="4103" y="4165"/>
                  </a:lnTo>
                  <a:lnTo>
                    <a:pt x="4103" y="386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38"/>
          <p:cNvSpPr txBox="1"/>
          <p:nvPr>
            <p:ph idx="1" type="body"/>
          </p:nvPr>
        </p:nvSpPr>
        <p:spPr>
          <a:xfrm>
            <a:off x="1825800" y="7984650"/>
            <a:ext cx="19388400" cy="5408700"/>
          </a:xfrm>
          <a:prstGeom prst="rect">
            <a:avLst/>
          </a:prstGeom>
        </p:spPr>
        <p:txBody>
          <a:bodyPr anchorCtr="0" anchor="t" bIns="914400" lIns="1828800" spcFirstLastPara="1" rIns="1828800" wrap="square" tIns="9144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DeVuyst, M., Venkat, A. and Tullsen, D.M., 2012, March. Execution migration in a heterogeneous-ISA chip multiprocessor. In Proceedings of the seventeenth international conference on Architectural Support for Programming Languages and Operating Systems (pp. 261-272).</a:t>
            </a:r>
            <a:endParaRPr b="1" sz="4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4200"/>
          </a:p>
        </p:txBody>
      </p:sp>
      <p:grpSp>
        <p:nvGrpSpPr>
          <p:cNvPr id="753" name="Google Shape;753;p38"/>
          <p:cNvGrpSpPr/>
          <p:nvPr/>
        </p:nvGrpSpPr>
        <p:grpSpPr>
          <a:xfrm flipH="1" rot="10800000">
            <a:off x="20428995" y="15589170"/>
            <a:ext cx="440257" cy="444394"/>
            <a:chOff x="19445313" y="4356403"/>
            <a:chExt cx="319955" cy="322961"/>
          </a:xfrm>
        </p:grpSpPr>
        <p:sp>
          <p:nvSpPr>
            <p:cNvPr id="754" name="Google Shape;754;p38"/>
            <p:cNvSpPr/>
            <p:nvPr/>
          </p:nvSpPr>
          <p:spPr>
            <a:xfrm>
              <a:off x="19445313" y="4603108"/>
              <a:ext cx="73250" cy="76256"/>
            </a:xfrm>
            <a:custGeom>
              <a:rect b="b" l="l" r="r" t="t"/>
              <a:pathLst>
                <a:path extrusionOk="0" h="761" w="731">
                  <a:moveTo>
                    <a:pt x="1" y="0"/>
                  </a:moveTo>
                  <a:lnTo>
                    <a:pt x="1" y="152"/>
                  </a:lnTo>
                  <a:lnTo>
                    <a:pt x="578" y="760"/>
                  </a:lnTo>
                  <a:lnTo>
                    <a:pt x="730" y="7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9445313" y="4408209"/>
              <a:ext cx="268149" cy="271155"/>
            </a:xfrm>
            <a:custGeom>
              <a:rect b="b" l="l" r="r" t="t"/>
              <a:pathLst>
                <a:path extrusionOk="0" h="2706" w="2676">
                  <a:moveTo>
                    <a:pt x="1" y="0"/>
                  </a:moveTo>
                  <a:lnTo>
                    <a:pt x="1" y="152"/>
                  </a:lnTo>
                  <a:lnTo>
                    <a:pt x="2524" y="2705"/>
                  </a:lnTo>
                  <a:lnTo>
                    <a:pt x="2676" y="27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9445313" y="4539177"/>
              <a:ext cx="137181" cy="140187"/>
            </a:xfrm>
            <a:custGeom>
              <a:rect b="b" l="l" r="r" t="t"/>
              <a:pathLst>
                <a:path extrusionOk="0" h="1399" w="1369">
                  <a:moveTo>
                    <a:pt x="1" y="0"/>
                  </a:moveTo>
                  <a:lnTo>
                    <a:pt x="1" y="152"/>
                  </a:lnTo>
                  <a:lnTo>
                    <a:pt x="1217" y="1398"/>
                  </a:lnTo>
                  <a:lnTo>
                    <a:pt x="1368" y="1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9445313" y="4356403"/>
              <a:ext cx="319955" cy="322961"/>
            </a:xfrm>
            <a:custGeom>
              <a:rect b="b" l="l" r="r" t="t"/>
              <a:pathLst>
                <a:path extrusionOk="0" h="3223" w="3193">
                  <a:moveTo>
                    <a:pt x="1" y="0"/>
                  </a:moveTo>
                  <a:lnTo>
                    <a:pt x="1" y="31"/>
                  </a:lnTo>
                  <a:lnTo>
                    <a:pt x="3162" y="3222"/>
                  </a:lnTo>
                  <a:lnTo>
                    <a:pt x="3192" y="3222"/>
                  </a:lnTo>
                  <a:lnTo>
                    <a:pt x="3192" y="310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9445313" y="4475146"/>
              <a:ext cx="201111" cy="204218"/>
            </a:xfrm>
            <a:custGeom>
              <a:rect b="b" l="l" r="r" t="t"/>
              <a:pathLst>
                <a:path extrusionOk="0" h="2038" w="2007">
                  <a:moveTo>
                    <a:pt x="1" y="1"/>
                  </a:moveTo>
                  <a:lnTo>
                    <a:pt x="1" y="153"/>
                  </a:lnTo>
                  <a:lnTo>
                    <a:pt x="1885" y="2037"/>
                  </a:lnTo>
                  <a:lnTo>
                    <a:pt x="2007" y="20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9637206" y="4356403"/>
              <a:ext cx="128062" cy="134074"/>
            </a:xfrm>
            <a:custGeom>
              <a:rect b="b" l="l" r="r" t="t"/>
              <a:pathLst>
                <a:path extrusionOk="0" h="1338" w="1278">
                  <a:moveTo>
                    <a:pt x="1" y="0"/>
                  </a:moveTo>
                  <a:lnTo>
                    <a:pt x="1277" y="1338"/>
                  </a:lnTo>
                  <a:lnTo>
                    <a:pt x="1277" y="118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19701136" y="4356403"/>
              <a:ext cx="64131" cy="67137"/>
            </a:xfrm>
            <a:custGeom>
              <a:rect b="b" l="l" r="r" t="t"/>
              <a:pathLst>
                <a:path extrusionOk="0" h="670" w="640">
                  <a:moveTo>
                    <a:pt x="1" y="0"/>
                  </a:moveTo>
                  <a:lnTo>
                    <a:pt x="639" y="669"/>
                  </a:lnTo>
                  <a:lnTo>
                    <a:pt x="639" y="51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19503232" y="4356403"/>
              <a:ext cx="262036" cy="262036"/>
            </a:xfrm>
            <a:custGeom>
              <a:rect b="b" l="l" r="r" t="t"/>
              <a:pathLst>
                <a:path extrusionOk="0" h="2615" w="2615">
                  <a:moveTo>
                    <a:pt x="0" y="0"/>
                  </a:moveTo>
                  <a:lnTo>
                    <a:pt x="2614" y="2614"/>
                  </a:lnTo>
                  <a:lnTo>
                    <a:pt x="2614" y="246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19567162" y="4356403"/>
              <a:ext cx="198105" cy="198105"/>
            </a:xfrm>
            <a:custGeom>
              <a:rect b="b" l="l" r="r" t="t"/>
              <a:pathLst>
                <a:path extrusionOk="0" h="1977" w="1977">
                  <a:moveTo>
                    <a:pt x="1" y="0"/>
                  </a:moveTo>
                  <a:lnTo>
                    <a:pt x="1976" y="1976"/>
                  </a:lnTo>
                  <a:lnTo>
                    <a:pt x="1976" y="182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38"/>
          <p:cNvSpPr/>
          <p:nvPr/>
        </p:nvSpPr>
        <p:spPr>
          <a:xfrm flipH="1" rot="10800000">
            <a:off x="15277573" y="14751232"/>
            <a:ext cx="1286673" cy="1286811"/>
          </a:xfrm>
          <a:custGeom>
            <a:rect b="b" l="l" r="r" t="t"/>
            <a:pathLst>
              <a:path extrusionOk="0" h="9333" w="9332">
                <a:moveTo>
                  <a:pt x="0" y="1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8"/>
          <p:cNvSpPr/>
          <p:nvPr/>
        </p:nvSpPr>
        <p:spPr>
          <a:xfrm flipH="1" rot="10800000">
            <a:off x="16568383" y="16042040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1"/>
                </a:moveTo>
                <a:lnTo>
                  <a:pt x="0" y="9302"/>
                </a:lnTo>
                <a:lnTo>
                  <a:pt x="9301" y="9302"/>
                </a:lnTo>
                <a:lnTo>
                  <a:pt x="93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8"/>
          <p:cNvSpPr/>
          <p:nvPr/>
        </p:nvSpPr>
        <p:spPr>
          <a:xfrm flipH="1" rot="10800000">
            <a:off x="19137319" y="16037904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8"/>
          <p:cNvSpPr/>
          <p:nvPr/>
        </p:nvSpPr>
        <p:spPr>
          <a:xfrm flipH="1" rot="10800000">
            <a:off x="19556467" y="16461188"/>
            <a:ext cx="440105" cy="440105"/>
          </a:xfrm>
          <a:custGeom>
            <a:rect b="b" l="l" r="r" t="t"/>
            <a:pathLst>
              <a:path extrusionOk="0" h="3192" w="3192">
                <a:moveTo>
                  <a:pt x="0" y="0"/>
                </a:moveTo>
                <a:lnTo>
                  <a:pt x="0" y="3192"/>
                </a:lnTo>
                <a:lnTo>
                  <a:pt x="3192" y="3192"/>
                </a:lnTo>
                <a:lnTo>
                  <a:pt x="31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8"/>
          <p:cNvSpPr/>
          <p:nvPr/>
        </p:nvSpPr>
        <p:spPr>
          <a:xfrm flipH="1" rot="10800000">
            <a:off x="17854920" y="1475550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8"/>
          <p:cNvSpPr/>
          <p:nvPr/>
        </p:nvSpPr>
        <p:spPr>
          <a:xfrm flipH="1" rot="10800000">
            <a:off x="17850783" y="16042040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8"/>
          <p:cNvSpPr/>
          <p:nvPr/>
        </p:nvSpPr>
        <p:spPr>
          <a:xfrm flipH="1" rot="10800000">
            <a:off x="16568383" y="1603790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1"/>
                </a:move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8"/>
          <p:cNvSpPr/>
          <p:nvPr/>
        </p:nvSpPr>
        <p:spPr>
          <a:xfrm flipH="1" rot="10800000">
            <a:off x="17850783" y="16037904"/>
            <a:ext cx="1282537" cy="1290809"/>
          </a:xfrm>
          <a:custGeom>
            <a:rect b="b" l="l" r="r" t="t"/>
            <a:pathLst>
              <a:path extrusionOk="0" h="9362" w="9302">
                <a:moveTo>
                  <a:pt x="0" y="0"/>
                </a:moveTo>
                <a:cubicBezTo>
                  <a:pt x="61" y="5167"/>
                  <a:pt x="4195" y="9362"/>
                  <a:pt x="9301" y="9362"/>
                </a:cubicBezTo>
                <a:lnTo>
                  <a:pt x="9301" y="5015"/>
                </a:lnTo>
                <a:cubicBezTo>
                  <a:pt x="6566" y="498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8"/>
          <p:cNvSpPr/>
          <p:nvPr/>
        </p:nvSpPr>
        <p:spPr>
          <a:xfrm flipH="1" rot="10800000">
            <a:off x="15688311" y="16444367"/>
            <a:ext cx="473609" cy="473747"/>
          </a:xfrm>
          <a:custGeom>
            <a:rect b="b" l="l" r="r" t="t"/>
            <a:pathLst>
              <a:path extrusionOk="0" h="3436" w="3435">
                <a:moveTo>
                  <a:pt x="0" y="1"/>
                </a:moveTo>
                <a:lnTo>
                  <a:pt x="3435" y="3436"/>
                </a:lnTo>
                <a:lnTo>
                  <a:pt x="34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8"/>
          <p:cNvSpPr/>
          <p:nvPr/>
        </p:nvSpPr>
        <p:spPr>
          <a:xfrm flipH="1" rot="10800000">
            <a:off x="18261521" y="15216431"/>
            <a:ext cx="469473" cy="473747"/>
          </a:xfrm>
          <a:custGeom>
            <a:rect b="b" l="l" r="r" t="t"/>
            <a:pathLst>
              <a:path extrusionOk="0" h="3436" w="3405">
                <a:moveTo>
                  <a:pt x="0" y="1"/>
                </a:moveTo>
                <a:lnTo>
                  <a:pt x="3404" y="3435"/>
                </a:lnTo>
                <a:lnTo>
                  <a:pt x="3404" y="1"/>
                </a:lnTo>
                <a:close/>
              </a:path>
            </a:pathLst>
          </a:custGeom>
          <a:solidFill>
            <a:srgbClr val="005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38"/>
          <p:cNvGrpSpPr/>
          <p:nvPr/>
        </p:nvGrpSpPr>
        <p:grpSpPr>
          <a:xfrm flipH="1" rot="10800000">
            <a:off x="20630165" y="10974947"/>
            <a:ext cx="930566" cy="930566"/>
            <a:chOff x="19591512" y="7356441"/>
            <a:chExt cx="676284" cy="676284"/>
          </a:xfrm>
        </p:grpSpPr>
        <p:sp>
          <p:nvSpPr>
            <p:cNvPr id="774" name="Google Shape;774;p38"/>
            <p:cNvSpPr/>
            <p:nvPr/>
          </p:nvSpPr>
          <p:spPr>
            <a:xfrm>
              <a:off x="19591512" y="7880413"/>
              <a:ext cx="152412" cy="152312"/>
            </a:xfrm>
            <a:custGeom>
              <a:rect b="b" l="l" r="r" t="t"/>
              <a:pathLst>
                <a:path extrusionOk="0" h="1520" w="1521">
                  <a:moveTo>
                    <a:pt x="1" y="0"/>
                  </a:moveTo>
                  <a:lnTo>
                    <a:pt x="1" y="274"/>
                  </a:lnTo>
                  <a:lnTo>
                    <a:pt x="1217" y="1520"/>
                  </a:lnTo>
                  <a:lnTo>
                    <a:pt x="1520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19591512" y="7469171"/>
              <a:ext cx="563553" cy="563553"/>
            </a:xfrm>
            <a:custGeom>
              <a:rect b="b" l="l" r="r" t="t"/>
              <a:pathLst>
                <a:path extrusionOk="0" h="5624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19591512" y="7743332"/>
              <a:ext cx="289492" cy="289392"/>
            </a:xfrm>
            <a:custGeom>
              <a:rect b="b" l="l" r="r" t="t"/>
              <a:pathLst>
                <a:path extrusionOk="0" h="2888" w="2889">
                  <a:moveTo>
                    <a:pt x="1" y="0"/>
                  </a:moveTo>
                  <a:lnTo>
                    <a:pt x="1" y="304"/>
                  </a:lnTo>
                  <a:lnTo>
                    <a:pt x="2584" y="2888"/>
                  </a:lnTo>
                  <a:lnTo>
                    <a:pt x="2888" y="2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19591512" y="7356441"/>
              <a:ext cx="676284" cy="676284"/>
            </a:xfrm>
            <a:custGeom>
              <a:rect b="b" l="l" r="r" t="t"/>
              <a:pathLst>
                <a:path extrusionOk="0" h="6749" w="6749">
                  <a:moveTo>
                    <a:pt x="1" y="1"/>
                  </a:moveTo>
                  <a:lnTo>
                    <a:pt x="1" y="62"/>
                  </a:lnTo>
                  <a:lnTo>
                    <a:pt x="6688" y="6749"/>
                  </a:lnTo>
                  <a:lnTo>
                    <a:pt x="6749" y="6749"/>
                  </a:lnTo>
                  <a:lnTo>
                    <a:pt x="6749" y="656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19591512" y="7606252"/>
              <a:ext cx="426573" cy="426472"/>
            </a:xfrm>
            <a:custGeom>
              <a:rect b="b" l="l" r="r" t="t"/>
              <a:pathLst>
                <a:path extrusionOk="0" h="4256" w="4257">
                  <a:moveTo>
                    <a:pt x="1" y="0"/>
                  </a:moveTo>
                  <a:lnTo>
                    <a:pt x="1" y="304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9990528" y="7356441"/>
              <a:ext cx="277267" cy="277267"/>
            </a:xfrm>
            <a:custGeom>
              <a:rect b="b" l="l" r="r" t="t"/>
              <a:pathLst>
                <a:path extrusionOk="0" h="2767" w="2767">
                  <a:moveTo>
                    <a:pt x="1" y="1"/>
                  </a:moveTo>
                  <a:lnTo>
                    <a:pt x="2767" y="2767"/>
                  </a:lnTo>
                  <a:lnTo>
                    <a:pt x="2767" y="246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20127609" y="7356441"/>
              <a:ext cx="140187" cy="140287"/>
            </a:xfrm>
            <a:custGeom>
              <a:rect b="b" l="l" r="r" t="t"/>
              <a:pathLst>
                <a:path extrusionOk="0" h="1400" w="1399">
                  <a:moveTo>
                    <a:pt x="0" y="1"/>
                  </a:moveTo>
                  <a:lnTo>
                    <a:pt x="1399" y="1399"/>
                  </a:lnTo>
                  <a:lnTo>
                    <a:pt x="1399" y="1095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9716368" y="7356441"/>
              <a:ext cx="551428" cy="548422"/>
            </a:xfrm>
            <a:custGeom>
              <a:rect b="b" l="l" r="r" t="t"/>
              <a:pathLst>
                <a:path extrusionOk="0" h="5473" w="5503">
                  <a:moveTo>
                    <a:pt x="1" y="1"/>
                  </a:moveTo>
                  <a:lnTo>
                    <a:pt x="5503" y="5472"/>
                  </a:lnTo>
                  <a:lnTo>
                    <a:pt x="5503" y="519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9853448" y="7356441"/>
              <a:ext cx="414348" cy="414348"/>
            </a:xfrm>
            <a:custGeom>
              <a:rect b="b" l="l" r="r" t="t"/>
              <a:pathLst>
                <a:path extrusionOk="0" h="4135" w="4135">
                  <a:moveTo>
                    <a:pt x="1" y="1"/>
                  </a:moveTo>
                  <a:lnTo>
                    <a:pt x="4135" y="4135"/>
                  </a:lnTo>
                  <a:lnTo>
                    <a:pt x="4135" y="383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38"/>
          <p:cNvSpPr/>
          <p:nvPr/>
        </p:nvSpPr>
        <p:spPr>
          <a:xfrm flipH="1" rot="10800000">
            <a:off x="20436540" y="13393416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8"/>
          <p:cNvSpPr/>
          <p:nvPr/>
        </p:nvSpPr>
        <p:spPr>
          <a:xfrm flipH="1" rot="10800000">
            <a:off x="19154140" y="10824346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8"/>
          <p:cNvSpPr/>
          <p:nvPr/>
        </p:nvSpPr>
        <p:spPr>
          <a:xfrm flipH="1" rot="10800000">
            <a:off x="19967205" y="14684224"/>
            <a:ext cx="469473" cy="469473"/>
          </a:xfrm>
          <a:custGeom>
            <a:rect b="b" l="l" r="r" t="t"/>
            <a:pathLst>
              <a:path extrusionOk="0" h="3405" w="3405">
                <a:moveTo>
                  <a:pt x="0" y="0"/>
                </a:moveTo>
                <a:lnTo>
                  <a:pt x="0" y="3405"/>
                </a:lnTo>
                <a:lnTo>
                  <a:pt x="3404" y="3405"/>
                </a:lnTo>
                <a:lnTo>
                  <a:pt x="3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8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8"/>
          <p:cNvSpPr/>
          <p:nvPr/>
        </p:nvSpPr>
        <p:spPr>
          <a:xfrm flipH="1" rot="10800000">
            <a:off x="21731487" y="1340182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8"/>
          <p:cNvSpPr/>
          <p:nvPr/>
        </p:nvSpPr>
        <p:spPr>
          <a:xfrm flipH="1" rot="10800000">
            <a:off x="21727350" y="10828621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8"/>
          <p:cNvSpPr/>
          <p:nvPr/>
        </p:nvSpPr>
        <p:spPr>
          <a:xfrm flipH="1" rot="10800000">
            <a:off x="21727350" y="12115154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0"/>
                </a:moveTo>
                <a:lnTo>
                  <a:pt x="0" y="9301"/>
                </a:lnTo>
                <a:lnTo>
                  <a:pt x="9301" y="9301"/>
                </a:lnTo>
                <a:lnTo>
                  <a:pt x="9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8"/>
          <p:cNvSpPr/>
          <p:nvPr/>
        </p:nvSpPr>
        <p:spPr>
          <a:xfrm flipH="1" rot="10800000">
            <a:off x="21727350" y="1468422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8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8"/>
          <p:cNvSpPr/>
          <p:nvPr/>
        </p:nvSpPr>
        <p:spPr>
          <a:xfrm flipH="1" rot="10800000">
            <a:off x="21727350" y="12111018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cubicBezTo>
                  <a:pt x="0" y="5167"/>
                  <a:pt x="4195" y="9332"/>
                  <a:pt x="9332" y="9332"/>
                </a:cubicBezTo>
                <a:lnTo>
                  <a:pt x="9332" y="5015"/>
                </a:lnTo>
                <a:cubicBezTo>
                  <a:pt x="6566" y="495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8"/>
          <p:cNvSpPr/>
          <p:nvPr/>
        </p:nvSpPr>
        <p:spPr>
          <a:xfrm flipH="1" rot="10800000">
            <a:off x="19560604" y="12513345"/>
            <a:ext cx="477883" cy="477883"/>
          </a:xfrm>
          <a:custGeom>
            <a:rect b="b" l="l" r="r" t="t"/>
            <a:pathLst>
              <a:path extrusionOk="0" h="3466" w="3466">
                <a:moveTo>
                  <a:pt x="1" y="1"/>
                </a:moveTo>
                <a:lnTo>
                  <a:pt x="3466" y="3466"/>
                </a:lnTo>
                <a:lnTo>
                  <a:pt x="34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8"/>
          <p:cNvSpPr/>
          <p:nvPr/>
        </p:nvSpPr>
        <p:spPr>
          <a:xfrm flipH="1" rot="10800000">
            <a:off x="22133814" y="11289545"/>
            <a:ext cx="473747" cy="469611"/>
          </a:xfrm>
          <a:custGeom>
            <a:rect b="b" l="l" r="r" t="t"/>
            <a:pathLst>
              <a:path extrusionOk="0" h="3406" w="3436">
                <a:moveTo>
                  <a:pt x="1" y="1"/>
                </a:moveTo>
                <a:lnTo>
                  <a:pt x="3435" y="3405"/>
                </a:lnTo>
                <a:lnTo>
                  <a:pt x="343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8"/>
          <p:cNvSpPr/>
          <p:nvPr/>
        </p:nvSpPr>
        <p:spPr>
          <a:xfrm flipH="1" rot="10800000">
            <a:off x="19158277" y="13393416"/>
            <a:ext cx="1282537" cy="1290947"/>
          </a:xfrm>
          <a:custGeom>
            <a:rect b="b" l="l" r="r" t="t"/>
            <a:pathLst>
              <a:path extrusionOk="0" h="9363" w="9302">
                <a:moveTo>
                  <a:pt x="1" y="1"/>
                </a:moveTo>
                <a:lnTo>
                  <a:pt x="1" y="9363"/>
                </a:lnTo>
                <a:lnTo>
                  <a:pt x="9302" y="936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8"/>
          <p:cNvSpPr/>
          <p:nvPr/>
        </p:nvSpPr>
        <p:spPr>
          <a:xfrm flipH="1" rot="10800000">
            <a:off x="21727344" y="15975049"/>
            <a:ext cx="1282537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8"/>
          <p:cNvSpPr/>
          <p:nvPr/>
        </p:nvSpPr>
        <p:spPr>
          <a:xfrm flipH="1" rot="10800000">
            <a:off x="21731478" y="9537821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8" name="Google Shape;798;p38"/>
          <p:cNvCxnSpPr/>
          <p:nvPr/>
        </p:nvCxnSpPr>
        <p:spPr>
          <a:xfrm rot="10800000">
            <a:off x="16240575" y="2671300"/>
            <a:ext cx="7457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38"/>
          <p:cNvCxnSpPr/>
          <p:nvPr/>
        </p:nvCxnSpPr>
        <p:spPr>
          <a:xfrm rot="10800000">
            <a:off x="-1079975" y="16136125"/>
            <a:ext cx="8010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39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805" name="Google Shape;805;p39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39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15" name="Google Shape;815;p39"/>
          <p:cNvSpPr txBox="1"/>
          <p:nvPr/>
        </p:nvSpPr>
        <p:spPr>
          <a:xfrm>
            <a:off x="2184600" y="3788450"/>
            <a:ext cx="18670800" cy="10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shows the evidence for higher performance and energy efficiency in Heterogeneous ISA CMP.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requires efficient migration across ISAs.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achieved by as little transformation of program state as possible.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is achieved by making program state consistent at several points throughout execution called </a:t>
            </a:r>
            <a:r>
              <a:rPr b="1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EQUIVALENCE POINTS</a:t>
            </a: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9"/>
          <p:cNvSpPr txBox="1"/>
          <p:nvPr/>
        </p:nvSpPr>
        <p:spPr>
          <a:xfrm>
            <a:off x="457650" y="14018750"/>
            <a:ext cx="2211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40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822" name="Google Shape;822;p40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1" name="Google Shape;831;p40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832" name="Google Shape;832;p40"/>
          <p:cNvSpPr txBox="1"/>
          <p:nvPr/>
        </p:nvSpPr>
        <p:spPr>
          <a:xfrm>
            <a:off x="2184600" y="1883450"/>
            <a:ext cx="18670800" cy="12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●"/>
            </a:pP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Assumptions: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○"/>
            </a:pP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Same endianness for all ISAs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○"/>
            </a:pP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Same fundamental datasize 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●"/>
            </a:pP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Memory Image Consistency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○"/>
            </a:pP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 Data Consistency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○"/>
            </a:pP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Section Consistency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○"/>
            </a:pP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Heap Consistency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○"/>
            </a:pPr>
            <a:r>
              <a:rPr b="1"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Stack Consistency</a:t>
            </a:r>
            <a:endParaRPr b="1"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Function Arguments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i. Caller vs Callee Saved Spill Locations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ii. Local Variables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3" name="Google Shape;8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1975" y="3198250"/>
            <a:ext cx="11542274" cy="85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40"/>
          <p:cNvSpPr txBox="1"/>
          <p:nvPr/>
        </p:nvSpPr>
        <p:spPr>
          <a:xfrm>
            <a:off x="457650" y="14399750"/>
            <a:ext cx="22119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DeVuyst, M., Venkat, A. and Tullsen, D.M., 2012, March. Execution migration in a heterogeneous-ISA chip multiprocessor. In Proceedings of the seventeenth international conference on Architectural Support for Programming Languages and Operating Systems (pp. 261-272).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41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840" name="Google Shape;840;p41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41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850" name="Google Shape;850;p41"/>
          <p:cNvSpPr txBox="1"/>
          <p:nvPr/>
        </p:nvSpPr>
        <p:spPr>
          <a:xfrm>
            <a:off x="2184600" y="3788450"/>
            <a:ext cx="18670800" cy="8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" sz="5000">
                <a:solidFill>
                  <a:schemeClr val="dk1"/>
                </a:solidFill>
              </a:rPr>
              <a:t>Due to imposing all above consistency mechanisms, the program state becomes consistent across ISAs for several points in the code</a:t>
            </a:r>
            <a:endParaRPr sz="5000">
              <a:solidFill>
                <a:schemeClr val="dk1"/>
              </a:solidFill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●"/>
            </a:pPr>
            <a:r>
              <a:rPr lang="en" sz="5000">
                <a:solidFill>
                  <a:schemeClr val="dk1"/>
                </a:solidFill>
              </a:rPr>
              <a:t>All these points are function call sites, and also called </a:t>
            </a:r>
            <a:r>
              <a:rPr b="1" lang="en" sz="5000">
                <a:solidFill>
                  <a:schemeClr val="dk1"/>
                </a:solidFill>
              </a:rPr>
              <a:t>Equivalence Points</a:t>
            </a:r>
            <a:r>
              <a:rPr lang="en" sz="5000">
                <a:solidFill>
                  <a:schemeClr val="dk1"/>
                </a:solidFill>
              </a:rPr>
              <a:t>.</a:t>
            </a:r>
            <a:endParaRPr sz="5000">
              <a:solidFill>
                <a:schemeClr val="dk1"/>
              </a:solidFill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" sz="5000">
                <a:solidFill>
                  <a:schemeClr val="dk1"/>
                </a:solidFill>
              </a:rPr>
              <a:t>Migration can be done very efficiently at these equivalence points.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851" name="Google Shape;851;p41"/>
          <p:cNvSpPr txBox="1"/>
          <p:nvPr/>
        </p:nvSpPr>
        <p:spPr>
          <a:xfrm>
            <a:off x="457650" y="14856950"/>
            <a:ext cx="2211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42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857" name="Google Shape;857;p42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42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867" name="Google Shape;867;p42"/>
          <p:cNvSpPr txBox="1"/>
          <p:nvPr/>
        </p:nvSpPr>
        <p:spPr>
          <a:xfrm>
            <a:off x="2184600" y="3788450"/>
            <a:ext cx="18670800" cy="10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" sz="5000">
                <a:solidFill>
                  <a:schemeClr val="dk1"/>
                </a:solidFill>
              </a:rPr>
              <a:t>Stack Transformer: paper proposes a two-pass mechanism</a:t>
            </a:r>
            <a:endParaRPr sz="5000">
              <a:solidFill>
                <a:schemeClr val="dk1"/>
              </a:solidFill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" sz="5000">
                <a:solidFill>
                  <a:schemeClr val="dk1"/>
                </a:solidFill>
              </a:rPr>
              <a:t>The first-pass goes from innermost frame to outermost frame</a:t>
            </a:r>
            <a:endParaRPr sz="5000">
              <a:solidFill>
                <a:schemeClr val="dk1"/>
              </a:solidFill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○"/>
            </a:pPr>
            <a:r>
              <a:rPr lang="en" sz="5000">
                <a:solidFill>
                  <a:schemeClr val="dk1"/>
                </a:solidFill>
              </a:rPr>
              <a:t>It collects information about the live registers across call sites and collects the values</a:t>
            </a:r>
            <a:endParaRPr sz="5000">
              <a:solidFill>
                <a:schemeClr val="dk1"/>
              </a:solidFill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○"/>
            </a:pPr>
            <a:r>
              <a:rPr lang="en" sz="5000">
                <a:solidFill>
                  <a:schemeClr val="dk1"/>
                </a:solidFill>
              </a:rPr>
              <a:t>It also collects values of caller-saved registers </a:t>
            </a:r>
            <a:endParaRPr sz="5000">
              <a:solidFill>
                <a:schemeClr val="dk1"/>
              </a:solidFill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○"/>
            </a:pPr>
            <a:r>
              <a:rPr lang="en" sz="5000">
                <a:solidFill>
                  <a:schemeClr val="dk1"/>
                </a:solidFill>
              </a:rPr>
              <a:t>It updates the the return addresses</a:t>
            </a:r>
            <a:endParaRPr sz="5000">
              <a:solidFill>
                <a:schemeClr val="dk1"/>
              </a:solidFill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" sz="5000">
                <a:solidFill>
                  <a:schemeClr val="dk1"/>
                </a:solidFill>
              </a:rPr>
              <a:t>The second-pass goes in the reverse direction, and updates the the register state at each call site using the values collected in first-pass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868" name="Google Shape;868;p42"/>
          <p:cNvSpPr txBox="1"/>
          <p:nvPr/>
        </p:nvSpPr>
        <p:spPr>
          <a:xfrm>
            <a:off x="457650" y="14018750"/>
            <a:ext cx="2211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43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874" name="Google Shape;874;p43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43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884" name="Google Shape;884;p43"/>
          <p:cNvSpPr txBox="1"/>
          <p:nvPr/>
        </p:nvSpPr>
        <p:spPr>
          <a:xfrm>
            <a:off x="2184600" y="3788450"/>
            <a:ext cx="186708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●"/>
            </a:pPr>
            <a:r>
              <a:rPr b="1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Translation:</a:t>
            </a: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to offer instantaneous migration capabilities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Follows a JIT (just in time) scheme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43"/>
          <p:cNvSpPr txBox="1"/>
          <p:nvPr/>
        </p:nvSpPr>
        <p:spPr>
          <a:xfrm>
            <a:off x="457650" y="14018750"/>
            <a:ext cx="2211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44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891" name="Google Shape;891;p44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4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44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01" name="Google Shape;901;p44"/>
          <p:cNvSpPr txBox="1"/>
          <p:nvPr/>
        </p:nvSpPr>
        <p:spPr>
          <a:xfrm>
            <a:off x="457650" y="14018750"/>
            <a:ext cx="22119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DeVuyst, M., Venkat, A. and Tullsen, D.M., 2012, March. Execution migration in a heterogeneous-ISA chip multiprocessor. In Proceedings of the seventeenth international conference on Architectural Support for Programming Languages and Operating Systems (pp. 261-272).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2" name="Google Shape;9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850" y="3984475"/>
            <a:ext cx="19785998" cy="93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/>
          <p:nvPr>
            <p:ph type="title"/>
          </p:nvPr>
        </p:nvSpPr>
        <p:spPr>
          <a:xfrm>
            <a:off x="1584000" y="-71800"/>
            <a:ext cx="198720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200"/>
              <a:buFont typeface="Calibri"/>
              <a:buNone/>
            </a:pPr>
            <a:r>
              <a:rPr b="1" lang="en">
                <a:solidFill>
                  <a:schemeClr val="accent1"/>
                </a:solidFill>
              </a:rPr>
              <a:t>Processor’s Evolution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24" name="Google Shape;324;p18"/>
          <p:cNvSpPr txBox="1"/>
          <p:nvPr>
            <p:ph idx="12" type="sldNum"/>
          </p:nvPr>
        </p:nvSpPr>
        <p:spPr>
          <a:xfrm>
            <a:off x="16272000" y="15177797"/>
            <a:ext cx="51840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943" y="2149123"/>
            <a:ext cx="16558800" cy="134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8"/>
          <p:cNvSpPr txBox="1"/>
          <p:nvPr/>
        </p:nvSpPr>
        <p:spPr>
          <a:xfrm>
            <a:off x="3003812" y="15781799"/>
            <a:ext cx="140769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Computer Architecture: A Quantitative Approach, David A Patterson and John L. Hennessy, 5</a:t>
            </a:r>
            <a:r>
              <a:rPr baseline="30000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3278680" y="8939284"/>
            <a:ext cx="3820500" cy="2381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Performan</a:t>
            </a:r>
            <a:r>
              <a:rPr lang="en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8"/>
          <p:cNvSpPr/>
          <p:nvPr/>
        </p:nvSpPr>
        <p:spPr>
          <a:xfrm>
            <a:off x="4846307" y="5881800"/>
            <a:ext cx="4063800" cy="2381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dissipati</a:t>
            </a: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18193693" y="2669000"/>
            <a:ext cx="4846200" cy="48114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Performance:</a:t>
            </a:r>
            <a:endParaRPr sz="2900"/>
          </a:p>
          <a:p>
            <a:pPr indent="-965200" lvl="0" marL="965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AutoNum type="arabicPeriod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Architectural        innovations</a:t>
            </a:r>
            <a:endParaRPr sz="2900"/>
          </a:p>
          <a:p>
            <a:pPr indent="-965200" lvl="0" marL="965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AutoNum type="arabicPeriod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Technology advancements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18299293" y="8048953"/>
            <a:ext cx="4635300" cy="173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faster the better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18299293" y="10566449"/>
            <a:ext cx="4635300" cy="3272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dissipation became the bottleneck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18"/>
          <p:cNvCxnSpPr/>
          <p:nvPr/>
        </p:nvCxnSpPr>
        <p:spPr>
          <a:xfrm flipH="1" rot="10800000">
            <a:off x="8572235" y="5621825"/>
            <a:ext cx="6081900" cy="6550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3" name="Google Shape;333;p18"/>
          <p:cNvCxnSpPr/>
          <p:nvPr/>
        </p:nvCxnSpPr>
        <p:spPr>
          <a:xfrm flipH="1" rot="10800000">
            <a:off x="12299293" y="5622300"/>
            <a:ext cx="5894400" cy="2640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4" name="Google Shape;334;p18"/>
          <p:cNvSpPr txBox="1"/>
          <p:nvPr/>
        </p:nvSpPr>
        <p:spPr>
          <a:xfrm>
            <a:off x="457650" y="16304750"/>
            <a:ext cx="2211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Slide has been taken from:</a:t>
            </a:r>
            <a:r>
              <a:rPr b="1"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PhD Defence Presentation, Nirmal Kumar Boran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45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908" name="Google Shape;908;p45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45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18" name="Google Shape;9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062" y="3363058"/>
            <a:ext cx="15631599" cy="10553883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45"/>
          <p:cNvSpPr txBox="1"/>
          <p:nvPr/>
        </p:nvSpPr>
        <p:spPr>
          <a:xfrm>
            <a:off x="457650" y="14018750"/>
            <a:ext cx="22119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DeVuyst, M., Venkat, A. and Tullsen, D.M., 2012, March. Execution migration in a heterogeneous-ISA chip multiprocessor. In Proceedings of the seventeenth international conference on Architectural Support for Programming Languages and Operating Systems (pp. 261-272).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46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925" name="Google Shape;925;p46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46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35" name="Google Shape;935;p46"/>
          <p:cNvSpPr txBox="1"/>
          <p:nvPr/>
        </p:nvSpPr>
        <p:spPr>
          <a:xfrm>
            <a:off x="457650" y="14018750"/>
            <a:ext cx="22119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DeVuyst, M., Venkat, A. and Tullsen, D.M., 2012, March. Execution migration in a heterogeneous-ISA chip multiprocessor. In Proceedings of the seventeenth international conference on Architectural Support for Programming Languages and Operating Systems (pp. 261-272).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6" name="Google Shape;9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450" y="2759593"/>
            <a:ext cx="18232799" cy="1069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47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942" name="Google Shape;942;p47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1" name="Google Shape;951;p47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52" name="Google Shape;952;p47"/>
          <p:cNvSpPr txBox="1"/>
          <p:nvPr/>
        </p:nvSpPr>
        <p:spPr>
          <a:xfrm>
            <a:off x="2184600" y="3788450"/>
            <a:ext cx="18670800" cy="6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if migration happens every few hundred milliseconds, the total loss in performance is well under 5%.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paper shows the limitations of very large, coarse-grained scheduling as well as very small, fine-grained scheduling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grain-size is too large, heterogeneity is lost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grain-size is too fine, migration overhead increases significantly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47"/>
          <p:cNvSpPr txBox="1"/>
          <p:nvPr/>
        </p:nvSpPr>
        <p:spPr>
          <a:xfrm>
            <a:off x="457650" y="14018750"/>
            <a:ext cx="2211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8"/>
          <p:cNvSpPr/>
          <p:nvPr/>
        </p:nvSpPr>
        <p:spPr>
          <a:xfrm flipH="1" rot="10800000">
            <a:off x="20423850" y="15975048"/>
            <a:ext cx="1350023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8"/>
          <p:cNvSpPr txBox="1"/>
          <p:nvPr>
            <p:ph type="title"/>
          </p:nvPr>
        </p:nvSpPr>
        <p:spPr>
          <a:xfrm>
            <a:off x="460350" y="5883150"/>
            <a:ext cx="22119300" cy="22860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: Composite Cores</a:t>
            </a:r>
            <a:endParaRPr/>
          </a:p>
        </p:txBody>
      </p:sp>
      <p:grpSp>
        <p:nvGrpSpPr>
          <p:cNvPr id="960" name="Google Shape;960;p48"/>
          <p:cNvGrpSpPr/>
          <p:nvPr/>
        </p:nvGrpSpPr>
        <p:grpSpPr>
          <a:xfrm flipH="1" rot="10800000">
            <a:off x="16753472" y="14901828"/>
            <a:ext cx="930566" cy="934841"/>
            <a:chOff x="16774148" y="4499496"/>
            <a:chExt cx="676284" cy="679390"/>
          </a:xfrm>
        </p:grpSpPr>
        <p:sp>
          <p:nvSpPr>
            <p:cNvPr id="961" name="Google Shape;961;p48"/>
            <p:cNvSpPr/>
            <p:nvPr/>
          </p:nvSpPr>
          <p:spPr>
            <a:xfrm>
              <a:off x="16774148" y="5026474"/>
              <a:ext cx="155418" cy="152412"/>
            </a:xfrm>
            <a:custGeom>
              <a:rect b="b" l="l" r="r" t="t"/>
              <a:pathLst>
                <a:path extrusionOk="0" h="1521" w="1551">
                  <a:moveTo>
                    <a:pt x="1" y="0"/>
                  </a:moveTo>
                  <a:lnTo>
                    <a:pt x="1" y="274"/>
                  </a:lnTo>
                  <a:lnTo>
                    <a:pt x="1247" y="1520"/>
                  </a:lnTo>
                  <a:lnTo>
                    <a:pt x="155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6774148" y="4615233"/>
              <a:ext cx="563553" cy="563653"/>
            </a:xfrm>
            <a:custGeom>
              <a:rect b="b" l="l" r="r" t="t"/>
              <a:pathLst>
                <a:path extrusionOk="0" h="5625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6774148" y="4889394"/>
              <a:ext cx="289492" cy="289492"/>
            </a:xfrm>
            <a:custGeom>
              <a:rect b="b" l="l" r="r" t="t"/>
              <a:pathLst>
                <a:path extrusionOk="0" h="2889" w="2889">
                  <a:moveTo>
                    <a:pt x="1" y="1"/>
                  </a:moveTo>
                  <a:lnTo>
                    <a:pt x="1" y="305"/>
                  </a:lnTo>
                  <a:lnTo>
                    <a:pt x="2615" y="2888"/>
                  </a:lnTo>
                  <a:lnTo>
                    <a:pt x="2888" y="28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6774148" y="4499496"/>
              <a:ext cx="676284" cy="679390"/>
            </a:xfrm>
            <a:custGeom>
              <a:rect b="b" l="l" r="r" t="t"/>
              <a:pathLst>
                <a:path extrusionOk="0" h="6780" w="6749">
                  <a:moveTo>
                    <a:pt x="1" y="1"/>
                  </a:moveTo>
                  <a:lnTo>
                    <a:pt x="1" y="92"/>
                  </a:lnTo>
                  <a:lnTo>
                    <a:pt x="6688" y="6779"/>
                  </a:lnTo>
                  <a:lnTo>
                    <a:pt x="6748" y="6779"/>
                  </a:lnTo>
                  <a:lnTo>
                    <a:pt x="6748" y="659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6774148" y="4752313"/>
              <a:ext cx="426573" cy="426573"/>
            </a:xfrm>
            <a:custGeom>
              <a:rect b="b" l="l" r="r" t="t"/>
              <a:pathLst>
                <a:path extrusionOk="0" h="4257" w="4257">
                  <a:moveTo>
                    <a:pt x="1" y="1"/>
                  </a:moveTo>
                  <a:lnTo>
                    <a:pt x="1" y="305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17173165" y="4499496"/>
              <a:ext cx="277267" cy="280374"/>
            </a:xfrm>
            <a:custGeom>
              <a:rect b="b" l="l" r="r" t="t"/>
              <a:pathLst>
                <a:path extrusionOk="0" h="2798" w="2767">
                  <a:moveTo>
                    <a:pt x="0" y="1"/>
                  </a:moveTo>
                  <a:lnTo>
                    <a:pt x="2766" y="2797"/>
                  </a:lnTo>
                  <a:lnTo>
                    <a:pt x="2766" y="249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17310245" y="4499496"/>
              <a:ext cx="140187" cy="143293"/>
            </a:xfrm>
            <a:custGeom>
              <a:rect b="b" l="l" r="r" t="t"/>
              <a:pathLst>
                <a:path extrusionOk="0" h="1430" w="1399">
                  <a:moveTo>
                    <a:pt x="0" y="1"/>
                  </a:moveTo>
                  <a:lnTo>
                    <a:pt x="1398" y="1430"/>
                  </a:lnTo>
                  <a:lnTo>
                    <a:pt x="1398" y="11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16902110" y="4499496"/>
              <a:ext cx="548322" cy="548422"/>
            </a:xfrm>
            <a:custGeom>
              <a:rect b="b" l="l" r="r" t="t"/>
              <a:pathLst>
                <a:path extrusionOk="0" h="5473" w="5472">
                  <a:moveTo>
                    <a:pt x="0" y="1"/>
                  </a:moveTo>
                  <a:lnTo>
                    <a:pt x="5471" y="5472"/>
                  </a:lnTo>
                  <a:lnTo>
                    <a:pt x="5471" y="52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17039191" y="4499496"/>
              <a:ext cx="411241" cy="417454"/>
            </a:xfrm>
            <a:custGeom>
              <a:rect b="b" l="l" r="r" t="t"/>
              <a:pathLst>
                <a:path extrusionOk="0" h="4166" w="4104">
                  <a:moveTo>
                    <a:pt x="0" y="1"/>
                  </a:moveTo>
                  <a:lnTo>
                    <a:pt x="4103" y="4165"/>
                  </a:lnTo>
                  <a:lnTo>
                    <a:pt x="4103" y="386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48"/>
          <p:cNvSpPr txBox="1"/>
          <p:nvPr>
            <p:ph idx="1" type="body"/>
          </p:nvPr>
        </p:nvSpPr>
        <p:spPr>
          <a:xfrm>
            <a:off x="1825800" y="7984650"/>
            <a:ext cx="19388400" cy="4789200"/>
          </a:xfrm>
          <a:prstGeom prst="rect">
            <a:avLst/>
          </a:prstGeom>
        </p:spPr>
        <p:txBody>
          <a:bodyPr anchorCtr="0" anchor="t" bIns="914400" lIns="1828800" spcFirstLastPara="1" rIns="1828800" wrap="square" tIns="9144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200"/>
              <a:t>Lukefahr, A., Padmanabha, S., Das, R., Sleiman, F.M., Dreslinski, R., Wenisch, T.F. and Mahlke, S., 2012, December. Composite cores: Pushing heterogeneity into a core. In 2012 45th annual IEEE/ACM international symposium on microarchitecture (pp. 317-328). IEEE.</a:t>
            </a:r>
            <a:endParaRPr b="1" sz="4200"/>
          </a:p>
        </p:txBody>
      </p:sp>
      <p:grpSp>
        <p:nvGrpSpPr>
          <p:cNvPr id="971" name="Google Shape;971;p48"/>
          <p:cNvGrpSpPr/>
          <p:nvPr/>
        </p:nvGrpSpPr>
        <p:grpSpPr>
          <a:xfrm flipH="1" rot="10800000">
            <a:off x="20428995" y="15589170"/>
            <a:ext cx="440257" cy="444394"/>
            <a:chOff x="19445313" y="4356403"/>
            <a:chExt cx="319955" cy="322961"/>
          </a:xfrm>
        </p:grpSpPr>
        <p:sp>
          <p:nvSpPr>
            <p:cNvPr id="972" name="Google Shape;972;p48"/>
            <p:cNvSpPr/>
            <p:nvPr/>
          </p:nvSpPr>
          <p:spPr>
            <a:xfrm>
              <a:off x="19445313" y="4603108"/>
              <a:ext cx="73250" cy="76256"/>
            </a:xfrm>
            <a:custGeom>
              <a:rect b="b" l="l" r="r" t="t"/>
              <a:pathLst>
                <a:path extrusionOk="0" h="761" w="731">
                  <a:moveTo>
                    <a:pt x="1" y="0"/>
                  </a:moveTo>
                  <a:lnTo>
                    <a:pt x="1" y="152"/>
                  </a:lnTo>
                  <a:lnTo>
                    <a:pt x="578" y="760"/>
                  </a:lnTo>
                  <a:lnTo>
                    <a:pt x="730" y="7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19445313" y="4408209"/>
              <a:ext cx="268149" cy="271155"/>
            </a:xfrm>
            <a:custGeom>
              <a:rect b="b" l="l" r="r" t="t"/>
              <a:pathLst>
                <a:path extrusionOk="0" h="2706" w="2676">
                  <a:moveTo>
                    <a:pt x="1" y="0"/>
                  </a:moveTo>
                  <a:lnTo>
                    <a:pt x="1" y="152"/>
                  </a:lnTo>
                  <a:lnTo>
                    <a:pt x="2524" y="2705"/>
                  </a:lnTo>
                  <a:lnTo>
                    <a:pt x="2676" y="27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19445313" y="4539177"/>
              <a:ext cx="137181" cy="140187"/>
            </a:xfrm>
            <a:custGeom>
              <a:rect b="b" l="l" r="r" t="t"/>
              <a:pathLst>
                <a:path extrusionOk="0" h="1399" w="1369">
                  <a:moveTo>
                    <a:pt x="1" y="0"/>
                  </a:moveTo>
                  <a:lnTo>
                    <a:pt x="1" y="152"/>
                  </a:lnTo>
                  <a:lnTo>
                    <a:pt x="1217" y="1398"/>
                  </a:lnTo>
                  <a:lnTo>
                    <a:pt x="1368" y="1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19445313" y="4356403"/>
              <a:ext cx="319955" cy="322961"/>
            </a:xfrm>
            <a:custGeom>
              <a:rect b="b" l="l" r="r" t="t"/>
              <a:pathLst>
                <a:path extrusionOk="0" h="3223" w="3193">
                  <a:moveTo>
                    <a:pt x="1" y="0"/>
                  </a:moveTo>
                  <a:lnTo>
                    <a:pt x="1" y="31"/>
                  </a:lnTo>
                  <a:lnTo>
                    <a:pt x="3162" y="3222"/>
                  </a:lnTo>
                  <a:lnTo>
                    <a:pt x="3192" y="3222"/>
                  </a:lnTo>
                  <a:lnTo>
                    <a:pt x="3192" y="310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9445313" y="4475146"/>
              <a:ext cx="201111" cy="204218"/>
            </a:xfrm>
            <a:custGeom>
              <a:rect b="b" l="l" r="r" t="t"/>
              <a:pathLst>
                <a:path extrusionOk="0" h="2038" w="2007">
                  <a:moveTo>
                    <a:pt x="1" y="1"/>
                  </a:moveTo>
                  <a:lnTo>
                    <a:pt x="1" y="153"/>
                  </a:lnTo>
                  <a:lnTo>
                    <a:pt x="1885" y="2037"/>
                  </a:lnTo>
                  <a:lnTo>
                    <a:pt x="2007" y="20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9637206" y="4356403"/>
              <a:ext cx="128062" cy="134074"/>
            </a:xfrm>
            <a:custGeom>
              <a:rect b="b" l="l" r="r" t="t"/>
              <a:pathLst>
                <a:path extrusionOk="0" h="1338" w="1278">
                  <a:moveTo>
                    <a:pt x="1" y="0"/>
                  </a:moveTo>
                  <a:lnTo>
                    <a:pt x="1277" y="1338"/>
                  </a:lnTo>
                  <a:lnTo>
                    <a:pt x="1277" y="118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9701136" y="4356403"/>
              <a:ext cx="64131" cy="67137"/>
            </a:xfrm>
            <a:custGeom>
              <a:rect b="b" l="l" r="r" t="t"/>
              <a:pathLst>
                <a:path extrusionOk="0" h="670" w="640">
                  <a:moveTo>
                    <a:pt x="1" y="0"/>
                  </a:moveTo>
                  <a:lnTo>
                    <a:pt x="639" y="669"/>
                  </a:lnTo>
                  <a:lnTo>
                    <a:pt x="639" y="51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9503232" y="4356403"/>
              <a:ext cx="262036" cy="262036"/>
            </a:xfrm>
            <a:custGeom>
              <a:rect b="b" l="l" r="r" t="t"/>
              <a:pathLst>
                <a:path extrusionOk="0" h="2615" w="2615">
                  <a:moveTo>
                    <a:pt x="0" y="0"/>
                  </a:moveTo>
                  <a:lnTo>
                    <a:pt x="2614" y="2614"/>
                  </a:lnTo>
                  <a:lnTo>
                    <a:pt x="2614" y="246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9567162" y="4356403"/>
              <a:ext cx="198105" cy="198105"/>
            </a:xfrm>
            <a:custGeom>
              <a:rect b="b" l="l" r="r" t="t"/>
              <a:pathLst>
                <a:path extrusionOk="0" h="1977" w="1977">
                  <a:moveTo>
                    <a:pt x="1" y="0"/>
                  </a:moveTo>
                  <a:lnTo>
                    <a:pt x="1976" y="1976"/>
                  </a:lnTo>
                  <a:lnTo>
                    <a:pt x="1976" y="182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Google Shape;981;p48"/>
          <p:cNvSpPr/>
          <p:nvPr/>
        </p:nvSpPr>
        <p:spPr>
          <a:xfrm flipH="1" rot="10800000">
            <a:off x="15277573" y="14751232"/>
            <a:ext cx="1286673" cy="1286811"/>
          </a:xfrm>
          <a:custGeom>
            <a:rect b="b" l="l" r="r" t="t"/>
            <a:pathLst>
              <a:path extrusionOk="0" h="9333" w="9332">
                <a:moveTo>
                  <a:pt x="0" y="1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8"/>
          <p:cNvSpPr/>
          <p:nvPr/>
        </p:nvSpPr>
        <p:spPr>
          <a:xfrm flipH="1" rot="10800000">
            <a:off x="16568383" y="16042040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1"/>
                </a:moveTo>
                <a:lnTo>
                  <a:pt x="0" y="9302"/>
                </a:lnTo>
                <a:lnTo>
                  <a:pt x="9301" y="9302"/>
                </a:lnTo>
                <a:lnTo>
                  <a:pt x="93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8"/>
          <p:cNvSpPr/>
          <p:nvPr/>
        </p:nvSpPr>
        <p:spPr>
          <a:xfrm flipH="1" rot="10800000">
            <a:off x="19137319" y="16037904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8"/>
          <p:cNvSpPr/>
          <p:nvPr/>
        </p:nvSpPr>
        <p:spPr>
          <a:xfrm flipH="1" rot="10800000">
            <a:off x="19556467" y="16461188"/>
            <a:ext cx="440105" cy="440105"/>
          </a:xfrm>
          <a:custGeom>
            <a:rect b="b" l="l" r="r" t="t"/>
            <a:pathLst>
              <a:path extrusionOk="0" h="3192" w="3192">
                <a:moveTo>
                  <a:pt x="0" y="0"/>
                </a:moveTo>
                <a:lnTo>
                  <a:pt x="0" y="3192"/>
                </a:lnTo>
                <a:lnTo>
                  <a:pt x="3192" y="3192"/>
                </a:lnTo>
                <a:lnTo>
                  <a:pt x="31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8"/>
          <p:cNvSpPr/>
          <p:nvPr/>
        </p:nvSpPr>
        <p:spPr>
          <a:xfrm flipH="1" rot="10800000">
            <a:off x="17854920" y="1475550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8"/>
          <p:cNvSpPr/>
          <p:nvPr/>
        </p:nvSpPr>
        <p:spPr>
          <a:xfrm flipH="1" rot="10800000">
            <a:off x="17850783" y="16042040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8"/>
          <p:cNvSpPr/>
          <p:nvPr/>
        </p:nvSpPr>
        <p:spPr>
          <a:xfrm flipH="1" rot="10800000">
            <a:off x="16568383" y="1603790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1"/>
                </a:move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8"/>
          <p:cNvSpPr/>
          <p:nvPr/>
        </p:nvSpPr>
        <p:spPr>
          <a:xfrm flipH="1" rot="10800000">
            <a:off x="17850783" y="16037904"/>
            <a:ext cx="1282537" cy="1290809"/>
          </a:xfrm>
          <a:custGeom>
            <a:rect b="b" l="l" r="r" t="t"/>
            <a:pathLst>
              <a:path extrusionOk="0" h="9362" w="9302">
                <a:moveTo>
                  <a:pt x="0" y="0"/>
                </a:moveTo>
                <a:cubicBezTo>
                  <a:pt x="61" y="5167"/>
                  <a:pt x="4195" y="9362"/>
                  <a:pt x="9301" y="9362"/>
                </a:cubicBezTo>
                <a:lnTo>
                  <a:pt x="9301" y="5015"/>
                </a:lnTo>
                <a:cubicBezTo>
                  <a:pt x="6566" y="498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8"/>
          <p:cNvSpPr/>
          <p:nvPr/>
        </p:nvSpPr>
        <p:spPr>
          <a:xfrm flipH="1" rot="10800000">
            <a:off x="15688311" y="16444367"/>
            <a:ext cx="473609" cy="473747"/>
          </a:xfrm>
          <a:custGeom>
            <a:rect b="b" l="l" r="r" t="t"/>
            <a:pathLst>
              <a:path extrusionOk="0" h="3436" w="3435">
                <a:moveTo>
                  <a:pt x="0" y="1"/>
                </a:moveTo>
                <a:lnTo>
                  <a:pt x="3435" y="3436"/>
                </a:lnTo>
                <a:lnTo>
                  <a:pt x="34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8"/>
          <p:cNvSpPr/>
          <p:nvPr/>
        </p:nvSpPr>
        <p:spPr>
          <a:xfrm flipH="1" rot="10800000">
            <a:off x="18261521" y="15216431"/>
            <a:ext cx="469473" cy="473747"/>
          </a:xfrm>
          <a:custGeom>
            <a:rect b="b" l="l" r="r" t="t"/>
            <a:pathLst>
              <a:path extrusionOk="0" h="3436" w="3405">
                <a:moveTo>
                  <a:pt x="0" y="1"/>
                </a:moveTo>
                <a:lnTo>
                  <a:pt x="3404" y="3435"/>
                </a:lnTo>
                <a:lnTo>
                  <a:pt x="3404" y="1"/>
                </a:lnTo>
                <a:close/>
              </a:path>
            </a:pathLst>
          </a:custGeom>
          <a:solidFill>
            <a:srgbClr val="005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1" name="Google Shape;991;p48"/>
          <p:cNvGrpSpPr/>
          <p:nvPr/>
        </p:nvGrpSpPr>
        <p:grpSpPr>
          <a:xfrm flipH="1" rot="10800000">
            <a:off x="20630165" y="10974947"/>
            <a:ext cx="930566" cy="930566"/>
            <a:chOff x="19591512" y="7356441"/>
            <a:chExt cx="676284" cy="676284"/>
          </a:xfrm>
        </p:grpSpPr>
        <p:sp>
          <p:nvSpPr>
            <p:cNvPr id="992" name="Google Shape;992;p48"/>
            <p:cNvSpPr/>
            <p:nvPr/>
          </p:nvSpPr>
          <p:spPr>
            <a:xfrm>
              <a:off x="19591512" y="7880413"/>
              <a:ext cx="152412" cy="152312"/>
            </a:xfrm>
            <a:custGeom>
              <a:rect b="b" l="l" r="r" t="t"/>
              <a:pathLst>
                <a:path extrusionOk="0" h="1520" w="1521">
                  <a:moveTo>
                    <a:pt x="1" y="0"/>
                  </a:moveTo>
                  <a:lnTo>
                    <a:pt x="1" y="274"/>
                  </a:lnTo>
                  <a:lnTo>
                    <a:pt x="1217" y="1520"/>
                  </a:lnTo>
                  <a:lnTo>
                    <a:pt x="1520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19591512" y="7469171"/>
              <a:ext cx="563553" cy="563553"/>
            </a:xfrm>
            <a:custGeom>
              <a:rect b="b" l="l" r="r" t="t"/>
              <a:pathLst>
                <a:path extrusionOk="0" h="5624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19591512" y="7743332"/>
              <a:ext cx="289492" cy="289392"/>
            </a:xfrm>
            <a:custGeom>
              <a:rect b="b" l="l" r="r" t="t"/>
              <a:pathLst>
                <a:path extrusionOk="0" h="2888" w="2889">
                  <a:moveTo>
                    <a:pt x="1" y="0"/>
                  </a:moveTo>
                  <a:lnTo>
                    <a:pt x="1" y="304"/>
                  </a:lnTo>
                  <a:lnTo>
                    <a:pt x="2584" y="2888"/>
                  </a:lnTo>
                  <a:lnTo>
                    <a:pt x="2888" y="2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19591512" y="7356441"/>
              <a:ext cx="676284" cy="676284"/>
            </a:xfrm>
            <a:custGeom>
              <a:rect b="b" l="l" r="r" t="t"/>
              <a:pathLst>
                <a:path extrusionOk="0" h="6749" w="6749">
                  <a:moveTo>
                    <a:pt x="1" y="1"/>
                  </a:moveTo>
                  <a:lnTo>
                    <a:pt x="1" y="62"/>
                  </a:lnTo>
                  <a:lnTo>
                    <a:pt x="6688" y="6749"/>
                  </a:lnTo>
                  <a:lnTo>
                    <a:pt x="6749" y="6749"/>
                  </a:lnTo>
                  <a:lnTo>
                    <a:pt x="6749" y="656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19591512" y="7606252"/>
              <a:ext cx="426573" cy="426472"/>
            </a:xfrm>
            <a:custGeom>
              <a:rect b="b" l="l" r="r" t="t"/>
              <a:pathLst>
                <a:path extrusionOk="0" h="4256" w="4257">
                  <a:moveTo>
                    <a:pt x="1" y="0"/>
                  </a:moveTo>
                  <a:lnTo>
                    <a:pt x="1" y="304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19990528" y="7356441"/>
              <a:ext cx="277267" cy="277267"/>
            </a:xfrm>
            <a:custGeom>
              <a:rect b="b" l="l" r="r" t="t"/>
              <a:pathLst>
                <a:path extrusionOk="0" h="2767" w="2767">
                  <a:moveTo>
                    <a:pt x="1" y="1"/>
                  </a:moveTo>
                  <a:lnTo>
                    <a:pt x="2767" y="2767"/>
                  </a:lnTo>
                  <a:lnTo>
                    <a:pt x="2767" y="246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20127609" y="7356441"/>
              <a:ext cx="140187" cy="140287"/>
            </a:xfrm>
            <a:custGeom>
              <a:rect b="b" l="l" r="r" t="t"/>
              <a:pathLst>
                <a:path extrusionOk="0" h="1400" w="1399">
                  <a:moveTo>
                    <a:pt x="0" y="1"/>
                  </a:moveTo>
                  <a:lnTo>
                    <a:pt x="1399" y="1399"/>
                  </a:lnTo>
                  <a:lnTo>
                    <a:pt x="1399" y="1095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19716368" y="7356441"/>
              <a:ext cx="551428" cy="548422"/>
            </a:xfrm>
            <a:custGeom>
              <a:rect b="b" l="l" r="r" t="t"/>
              <a:pathLst>
                <a:path extrusionOk="0" h="5473" w="5503">
                  <a:moveTo>
                    <a:pt x="1" y="1"/>
                  </a:moveTo>
                  <a:lnTo>
                    <a:pt x="5503" y="5472"/>
                  </a:lnTo>
                  <a:lnTo>
                    <a:pt x="5503" y="519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9853448" y="7356441"/>
              <a:ext cx="414348" cy="414348"/>
            </a:xfrm>
            <a:custGeom>
              <a:rect b="b" l="l" r="r" t="t"/>
              <a:pathLst>
                <a:path extrusionOk="0" h="4135" w="4135">
                  <a:moveTo>
                    <a:pt x="1" y="1"/>
                  </a:moveTo>
                  <a:lnTo>
                    <a:pt x="4135" y="4135"/>
                  </a:lnTo>
                  <a:lnTo>
                    <a:pt x="4135" y="383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1" name="Google Shape;1001;p48"/>
          <p:cNvSpPr/>
          <p:nvPr/>
        </p:nvSpPr>
        <p:spPr>
          <a:xfrm flipH="1" rot="10800000">
            <a:off x="20436540" y="13393416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8"/>
          <p:cNvSpPr/>
          <p:nvPr/>
        </p:nvSpPr>
        <p:spPr>
          <a:xfrm flipH="1" rot="10800000">
            <a:off x="19154140" y="10824346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8"/>
          <p:cNvSpPr/>
          <p:nvPr/>
        </p:nvSpPr>
        <p:spPr>
          <a:xfrm flipH="1" rot="10800000">
            <a:off x="19967205" y="14684224"/>
            <a:ext cx="469473" cy="469473"/>
          </a:xfrm>
          <a:custGeom>
            <a:rect b="b" l="l" r="r" t="t"/>
            <a:pathLst>
              <a:path extrusionOk="0" h="3405" w="3405">
                <a:moveTo>
                  <a:pt x="0" y="0"/>
                </a:moveTo>
                <a:lnTo>
                  <a:pt x="0" y="3405"/>
                </a:lnTo>
                <a:lnTo>
                  <a:pt x="3404" y="3405"/>
                </a:lnTo>
                <a:lnTo>
                  <a:pt x="3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8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8"/>
          <p:cNvSpPr/>
          <p:nvPr/>
        </p:nvSpPr>
        <p:spPr>
          <a:xfrm flipH="1" rot="10800000">
            <a:off x="21731487" y="1340182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8"/>
          <p:cNvSpPr/>
          <p:nvPr/>
        </p:nvSpPr>
        <p:spPr>
          <a:xfrm flipH="1" rot="10800000">
            <a:off x="21727350" y="10828621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8"/>
          <p:cNvSpPr/>
          <p:nvPr/>
        </p:nvSpPr>
        <p:spPr>
          <a:xfrm flipH="1" rot="10800000">
            <a:off x="21727350" y="12115154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0"/>
                </a:moveTo>
                <a:lnTo>
                  <a:pt x="0" y="9301"/>
                </a:lnTo>
                <a:lnTo>
                  <a:pt x="9301" y="9301"/>
                </a:lnTo>
                <a:lnTo>
                  <a:pt x="9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8"/>
          <p:cNvSpPr/>
          <p:nvPr/>
        </p:nvSpPr>
        <p:spPr>
          <a:xfrm flipH="1" rot="10800000">
            <a:off x="21727350" y="1468422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8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8"/>
          <p:cNvSpPr/>
          <p:nvPr/>
        </p:nvSpPr>
        <p:spPr>
          <a:xfrm flipH="1" rot="10800000">
            <a:off x="21727350" y="12111018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cubicBezTo>
                  <a:pt x="0" y="5167"/>
                  <a:pt x="4195" y="9332"/>
                  <a:pt x="9332" y="9332"/>
                </a:cubicBezTo>
                <a:lnTo>
                  <a:pt x="9332" y="5015"/>
                </a:lnTo>
                <a:cubicBezTo>
                  <a:pt x="6566" y="495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8"/>
          <p:cNvSpPr/>
          <p:nvPr/>
        </p:nvSpPr>
        <p:spPr>
          <a:xfrm flipH="1" rot="10800000">
            <a:off x="19560604" y="12513345"/>
            <a:ext cx="477883" cy="477883"/>
          </a:xfrm>
          <a:custGeom>
            <a:rect b="b" l="l" r="r" t="t"/>
            <a:pathLst>
              <a:path extrusionOk="0" h="3466" w="3466">
                <a:moveTo>
                  <a:pt x="1" y="1"/>
                </a:moveTo>
                <a:lnTo>
                  <a:pt x="3466" y="3466"/>
                </a:lnTo>
                <a:lnTo>
                  <a:pt x="34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8"/>
          <p:cNvSpPr/>
          <p:nvPr/>
        </p:nvSpPr>
        <p:spPr>
          <a:xfrm flipH="1" rot="10800000">
            <a:off x="22133814" y="11289545"/>
            <a:ext cx="473747" cy="469611"/>
          </a:xfrm>
          <a:custGeom>
            <a:rect b="b" l="l" r="r" t="t"/>
            <a:pathLst>
              <a:path extrusionOk="0" h="3406" w="3436">
                <a:moveTo>
                  <a:pt x="1" y="1"/>
                </a:moveTo>
                <a:lnTo>
                  <a:pt x="3435" y="3405"/>
                </a:lnTo>
                <a:lnTo>
                  <a:pt x="343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8"/>
          <p:cNvSpPr/>
          <p:nvPr/>
        </p:nvSpPr>
        <p:spPr>
          <a:xfrm flipH="1" rot="10800000">
            <a:off x="19158277" y="13393416"/>
            <a:ext cx="1282537" cy="1290947"/>
          </a:xfrm>
          <a:custGeom>
            <a:rect b="b" l="l" r="r" t="t"/>
            <a:pathLst>
              <a:path extrusionOk="0" h="9363" w="9302">
                <a:moveTo>
                  <a:pt x="1" y="1"/>
                </a:moveTo>
                <a:lnTo>
                  <a:pt x="1" y="9363"/>
                </a:lnTo>
                <a:lnTo>
                  <a:pt x="9302" y="936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8"/>
          <p:cNvSpPr/>
          <p:nvPr/>
        </p:nvSpPr>
        <p:spPr>
          <a:xfrm flipH="1" rot="10800000">
            <a:off x="21727344" y="15975049"/>
            <a:ext cx="1282537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8"/>
          <p:cNvSpPr/>
          <p:nvPr/>
        </p:nvSpPr>
        <p:spPr>
          <a:xfrm flipH="1" rot="10800000">
            <a:off x="21731478" y="9537821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48"/>
          <p:cNvCxnSpPr/>
          <p:nvPr/>
        </p:nvCxnSpPr>
        <p:spPr>
          <a:xfrm rot="10800000">
            <a:off x="16240575" y="2671300"/>
            <a:ext cx="7457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48"/>
          <p:cNvCxnSpPr/>
          <p:nvPr/>
        </p:nvCxnSpPr>
        <p:spPr>
          <a:xfrm rot="10800000">
            <a:off x="-1079975" y="16136125"/>
            <a:ext cx="8010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49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023" name="Google Shape;1023;p49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2" name="Google Shape;1032;p49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33" name="Google Shape;1033;p49"/>
          <p:cNvSpPr txBox="1"/>
          <p:nvPr/>
        </p:nvSpPr>
        <p:spPr>
          <a:xfrm>
            <a:off x="2184600" y="3788450"/>
            <a:ext cx="20392500" cy="10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Calibri"/>
              <a:buChar char="❖"/>
            </a:pPr>
            <a:r>
              <a:rPr b="1" lang="en" sz="5000">
                <a:latin typeface="Calibri"/>
                <a:ea typeface="Calibri"/>
                <a:cs typeface="Calibri"/>
                <a:sym typeface="Calibri"/>
              </a:rPr>
              <a:t>To build an architecture that </a:t>
            </a:r>
            <a:r>
              <a:rPr b="1" lang="en" sz="5000" u="sng">
                <a:latin typeface="Calibri"/>
                <a:ea typeface="Calibri"/>
                <a:cs typeface="Calibri"/>
                <a:sym typeface="Calibri"/>
              </a:rPr>
              <a:t>reduces switching overheads</a:t>
            </a:r>
            <a:r>
              <a:rPr b="1" lang="en" sz="5000">
                <a:latin typeface="Calibri"/>
                <a:ea typeface="Calibri"/>
                <a:cs typeface="Calibri"/>
                <a:sym typeface="Calibri"/>
              </a:rPr>
              <a:t> by bringing the notion of heterogeneity within a single core</a:t>
            </a: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>
                <a:highlight>
                  <a:schemeClr val="dk2"/>
                </a:highlight>
                <a:latin typeface="Calibri"/>
                <a:ea typeface="Calibri"/>
                <a:cs typeface="Calibri"/>
                <a:sym typeface="Calibri"/>
              </a:rPr>
              <a:t>HERE, WE  ARE INTRODUCING the concept of </a:t>
            </a:r>
            <a:r>
              <a:rPr b="1" lang="en" sz="5000">
                <a:highlight>
                  <a:schemeClr val="dk2"/>
                </a:highlight>
                <a:latin typeface="Calibri"/>
                <a:ea typeface="Calibri"/>
                <a:cs typeface="Calibri"/>
                <a:sym typeface="Calibri"/>
              </a:rPr>
              <a:t>composite cores</a:t>
            </a:r>
            <a:r>
              <a:rPr lang="en" sz="5000">
                <a:highlight>
                  <a:schemeClr val="dk2"/>
                </a:highlight>
                <a:latin typeface="Calibri"/>
                <a:ea typeface="Calibri"/>
                <a:cs typeface="Calibri"/>
                <a:sym typeface="Calibri"/>
              </a:rPr>
              <a:t>,   that can also promise you the energy savings.</a:t>
            </a:r>
            <a:endParaRPr sz="5000">
              <a:highlight>
                <a:schemeClr val="dk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000"/>
              <a:buFont typeface="Calibri"/>
              <a:buChar char="●"/>
            </a:pPr>
            <a:r>
              <a:rPr lang="en" sz="5000">
                <a:highlight>
                  <a:schemeClr val="dk2"/>
                </a:highlight>
                <a:latin typeface="Calibri"/>
                <a:ea typeface="Calibri"/>
                <a:cs typeface="Calibri"/>
                <a:sym typeface="Calibri"/>
              </a:rPr>
              <a:t> To get an idea  about the composite cores we have taken the reference of  the  research paper named “Composite cores – pushing heterogeneity into a core   issued by Andrew lukefahr and his team” .</a:t>
            </a:r>
            <a:endParaRPr sz="5000">
              <a:highlight>
                <a:schemeClr val="dk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Calibri"/>
              <a:buChar char="●"/>
            </a:pPr>
            <a:r>
              <a:rPr lang="en" sz="5000">
                <a:highlight>
                  <a:schemeClr val="dk2"/>
                </a:highlight>
                <a:latin typeface="Calibri"/>
                <a:ea typeface="Calibri"/>
                <a:cs typeface="Calibri"/>
                <a:sym typeface="Calibri"/>
              </a:rPr>
              <a:t> The team was able to  concluded with  a result of </a:t>
            </a:r>
            <a:r>
              <a:rPr lang="en" sz="5000">
                <a:solidFill>
                  <a:srgbClr val="16242F"/>
                </a:solidFill>
                <a:highlight>
                  <a:schemeClr val="dk2"/>
                </a:highlight>
                <a:latin typeface="Calibri"/>
                <a:ea typeface="Calibri"/>
                <a:cs typeface="Calibri"/>
                <a:sym typeface="Calibri"/>
              </a:rPr>
              <a:t>18% of energy savings and 5% of performances loss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49"/>
          <p:cNvSpPr txBox="1"/>
          <p:nvPr/>
        </p:nvSpPr>
        <p:spPr>
          <a:xfrm>
            <a:off x="457650" y="14018750"/>
            <a:ext cx="22119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Lukefahr, A., Padmanabha, S., Das, R., Sleiman, F.M., Dreslinski, R., Wenisch, T.F. and Mahlke, S., 2012, December. Composite cores: Pushing heterogeneity into a core. In 2012 45th annual IEEE/ACM international symposium on microarchitecture (pp. 317-328). IEEE.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50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040" name="Google Shape;1040;p50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9" name="Google Shape;1049;p50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050" name="Google Shape;1050;p50"/>
          <p:cNvSpPr txBox="1"/>
          <p:nvPr/>
        </p:nvSpPr>
        <p:spPr>
          <a:xfrm>
            <a:off x="2184000" y="4584950"/>
            <a:ext cx="20392500" cy="9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000"/>
              <a:buFont typeface="Calibri"/>
              <a:buChar char="❖"/>
            </a:pPr>
            <a:r>
              <a:rPr b="1" lang="en" sz="5000">
                <a:highlight>
                  <a:schemeClr val="dk2"/>
                </a:highlight>
              </a:rPr>
              <a:t>The key insight from the research paper is that composite cores can achieve higher performance and energy efficiency </a:t>
            </a:r>
            <a:r>
              <a:rPr lang="en" sz="5000">
                <a:highlight>
                  <a:schemeClr val="dk2"/>
                </a:highlight>
              </a:rPr>
              <a:t>than homogeneous cores by leveraging heterogeneity to better match the workload characteristics.</a:t>
            </a:r>
            <a:endParaRPr sz="5000">
              <a:highlight>
                <a:schemeClr val="dk2"/>
              </a:highlight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❖"/>
            </a:pPr>
            <a:r>
              <a:rPr lang="en" sz="5000">
                <a:solidFill>
                  <a:schemeClr val="dk1"/>
                </a:solidFill>
              </a:rPr>
              <a:t>Due to the switching overhead migration opportunities are limited to coarse-grained phases(100 Million Instructions) reducing the potential to exploit energy efficient cores.</a:t>
            </a:r>
            <a:endParaRPr sz="5000">
              <a:solidFill>
                <a:schemeClr val="dk1"/>
              </a:solidFill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❖"/>
            </a:pPr>
            <a:r>
              <a:rPr lang="en" sz="5000">
                <a:solidFill>
                  <a:schemeClr val="dk1"/>
                </a:solidFill>
              </a:rPr>
              <a:t>In coarse-</a:t>
            </a:r>
            <a:r>
              <a:rPr lang="en" sz="5000">
                <a:solidFill>
                  <a:schemeClr val="dk1"/>
                </a:solidFill>
              </a:rPr>
              <a:t>granularity</a:t>
            </a:r>
            <a:r>
              <a:rPr lang="en" sz="5000">
                <a:solidFill>
                  <a:schemeClr val="dk1"/>
                </a:solidFill>
              </a:rPr>
              <a:t> the low performance phase do exit but very infrequent and hence  limiting the potential to utilize a more efficient core.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051" name="Google Shape;1051;p50"/>
          <p:cNvSpPr txBox="1"/>
          <p:nvPr/>
        </p:nvSpPr>
        <p:spPr>
          <a:xfrm>
            <a:off x="457650" y="14018750"/>
            <a:ext cx="22119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</a:t>
            </a: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Lukefahr, A., Padmanabha, S., Das, R., Sleiman, F.M., Dreslinski, R., Wenisch, T.F. and Mahlke, S., 2012, December. Composite cores: Pushing heterogeneity into a core. In 2012 45th annual IEEE/ACM international symposium on microarchitecture (pp. 317-328). IEEE.</a:t>
            </a: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1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57" name="Google Shape;1057;p51"/>
          <p:cNvSpPr txBox="1"/>
          <p:nvPr/>
        </p:nvSpPr>
        <p:spPr>
          <a:xfrm>
            <a:off x="1319875" y="3544550"/>
            <a:ext cx="21350400" cy="10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Calibri"/>
              <a:buChar char="●"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They have  </a:t>
            </a:r>
            <a:r>
              <a:rPr b="1" lang="en" sz="5000">
                <a:latin typeface="Calibri"/>
                <a:ea typeface="Calibri"/>
                <a:cs typeface="Calibri"/>
                <a:sym typeface="Calibri"/>
              </a:rPr>
              <a:t>proposed an idea of Composite Cores, an architecture that reduces switching overheads by bringing the notion of heterogeneity within a single core</a:t>
            </a: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Calibri"/>
              <a:buChar char="●"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 They have</a:t>
            </a:r>
            <a:r>
              <a:rPr b="1" lang="en" sz="5000">
                <a:latin typeface="Calibri"/>
                <a:ea typeface="Calibri"/>
                <a:cs typeface="Calibri"/>
                <a:sym typeface="Calibri"/>
              </a:rPr>
              <a:t> studied the benefits of fine-grained switching</a:t>
            </a: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 in the context of heterogeneous core architectures. To achieve near zero μEngine transfer overhead, They </a:t>
            </a:r>
            <a:r>
              <a:rPr b="1" lang="en" sz="5000">
                <a:latin typeface="Calibri"/>
                <a:ea typeface="Calibri"/>
                <a:cs typeface="Calibri"/>
                <a:sym typeface="Calibri"/>
              </a:rPr>
              <a:t>propose low-overhead switching techniques </a:t>
            </a: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and a core  microarchitecture which shares necessary hardware resources.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Calibri"/>
              <a:buChar char="●"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They </a:t>
            </a:r>
            <a:r>
              <a:rPr b="1" lang="en" sz="5000">
                <a:latin typeface="Calibri"/>
                <a:ea typeface="Calibri"/>
                <a:cs typeface="Calibri"/>
                <a:sym typeface="Calibri"/>
              </a:rPr>
              <a:t>designed an intelligent switching decision logic</a:t>
            </a: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 that facilitates finegrain switching via predictive rather than sampling-based performance estimation.which tightly constrains performance loss within a user-selected bound through a simple feedback controller.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Calibri"/>
              <a:buChar char="●"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Finally , they evaluate our proposed Composite Core architecture with cycle accurate full system simulations and integrated power models. Overall, a Composite Core can map an average of 25% of the dynamic execution to the little μEngine and reduce energy by 18% while bounding performance degradation to at most 5%.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2"/>
          <p:cNvSpPr/>
          <p:nvPr/>
        </p:nvSpPr>
        <p:spPr>
          <a:xfrm flipH="1" rot="10800000">
            <a:off x="20423850" y="15975048"/>
            <a:ext cx="1350023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52"/>
          <p:cNvSpPr txBox="1"/>
          <p:nvPr>
            <p:ph type="title"/>
          </p:nvPr>
        </p:nvSpPr>
        <p:spPr>
          <a:xfrm>
            <a:off x="460350" y="5883150"/>
            <a:ext cx="22119300" cy="22860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: Performance Modelling &amp; Dynamic Scheduling</a:t>
            </a:r>
            <a:endParaRPr/>
          </a:p>
        </p:txBody>
      </p:sp>
      <p:grpSp>
        <p:nvGrpSpPr>
          <p:cNvPr id="1064" name="Google Shape;1064;p52"/>
          <p:cNvGrpSpPr/>
          <p:nvPr/>
        </p:nvGrpSpPr>
        <p:grpSpPr>
          <a:xfrm flipH="1" rot="10800000">
            <a:off x="16753472" y="14901828"/>
            <a:ext cx="930566" cy="934841"/>
            <a:chOff x="16774148" y="4499496"/>
            <a:chExt cx="676284" cy="679390"/>
          </a:xfrm>
        </p:grpSpPr>
        <p:sp>
          <p:nvSpPr>
            <p:cNvPr id="1065" name="Google Shape;1065;p52"/>
            <p:cNvSpPr/>
            <p:nvPr/>
          </p:nvSpPr>
          <p:spPr>
            <a:xfrm>
              <a:off x="16774148" y="5026474"/>
              <a:ext cx="155418" cy="152412"/>
            </a:xfrm>
            <a:custGeom>
              <a:rect b="b" l="l" r="r" t="t"/>
              <a:pathLst>
                <a:path extrusionOk="0" h="1521" w="1551">
                  <a:moveTo>
                    <a:pt x="1" y="0"/>
                  </a:moveTo>
                  <a:lnTo>
                    <a:pt x="1" y="274"/>
                  </a:lnTo>
                  <a:lnTo>
                    <a:pt x="1247" y="1520"/>
                  </a:lnTo>
                  <a:lnTo>
                    <a:pt x="155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16774148" y="4615233"/>
              <a:ext cx="563553" cy="563653"/>
            </a:xfrm>
            <a:custGeom>
              <a:rect b="b" l="l" r="r" t="t"/>
              <a:pathLst>
                <a:path extrusionOk="0" h="5625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16774148" y="4889394"/>
              <a:ext cx="289492" cy="289492"/>
            </a:xfrm>
            <a:custGeom>
              <a:rect b="b" l="l" r="r" t="t"/>
              <a:pathLst>
                <a:path extrusionOk="0" h="2889" w="2889">
                  <a:moveTo>
                    <a:pt x="1" y="1"/>
                  </a:moveTo>
                  <a:lnTo>
                    <a:pt x="1" y="305"/>
                  </a:lnTo>
                  <a:lnTo>
                    <a:pt x="2615" y="2888"/>
                  </a:lnTo>
                  <a:lnTo>
                    <a:pt x="2888" y="28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16774148" y="4499496"/>
              <a:ext cx="676284" cy="679390"/>
            </a:xfrm>
            <a:custGeom>
              <a:rect b="b" l="l" r="r" t="t"/>
              <a:pathLst>
                <a:path extrusionOk="0" h="6780" w="6749">
                  <a:moveTo>
                    <a:pt x="1" y="1"/>
                  </a:moveTo>
                  <a:lnTo>
                    <a:pt x="1" y="92"/>
                  </a:lnTo>
                  <a:lnTo>
                    <a:pt x="6688" y="6779"/>
                  </a:lnTo>
                  <a:lnTo>
                    <a:pt x="6748" y="6779"/>
                  </a:lnTo>
                  <a:lnTo>
                    <a:pt x="6748" y="659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16774148" y="4752313"/>
              <a:ext cx="426573" cy="426573"/>
            </a:xfrm>
            <a:custGeom>
              <a:rect b="b" l="l" r="r" t="t"/>
              <a:pathLst>
                <a:path extrusionOk="0" h="4257" w="4257">
                  <a:moveTo>
                    <a:pt x="1" y="1"/>
                  </a:moveTo>
                  <a:lnTo>
                    <a:pt x="1" y="305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17173165" y="4499496"/>
              <a:ext cx="277267" cy="280374"/>
            </a:xfrm>
            <a:custGeom>
              <a:rect b="b" l="l" r="r" t="t"/>
              <a:pathLst>
                <a:path extrusionOk="0" h="2798" w="2767">
                  <a:moveTo>
                    <a:pt x="0" y="1"/>
                  </a:moveTo>
                  <a:lnTo>
                    <a:pt x="2766" y="2797"/>
                  </a:lnTo>
                  <a:lnTo>
                    <a:pt x="2766" y="249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17310245" y="4499496"/>
              <a:ext cx="140187" cy="143293"/>
            </a:xfrm>
            <a:custGeom>
              <a:rect b="b" l="l" r="r" t="t"/>
              <a:pathLst>
                <a:path extrusionOk="0" h="1430" w="1399">
                  <a:moveTo>
                    <a:pt x="0" y="1"/>
                  </a:moveTo>
                  <a:lnTo>
                    <a:pt x="1398" y="1430"/>
                  </a:lnTo>
                  <a:lnTo>
                    <a:pt x="1398" y="11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16902110" y="4499496"/>
              <a:ext cx="548322" cy="548422"/>
            </a:xfrm>
            <a:custGeom>
              <a:rect b="b" l="l" r="r" t="t"/>
              <a:pathLst>
                <a:path extrusionOk="0" h="5473" w="5472">
                  <a:moveTo>
                    <a:pt x="0" y="1"/>
                  </a:moveTo>
                  <a:lnTo>
                    <a:pt x="5471" y="5472"/>
                  </a:lnTo>
                  <a:lnTo>
                    <a:pt x="5471" y="52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17039191" y="4499496"/>
              <a:ext cx="411241" cy="417454"/>
            </a:xfrm>
            <a:custGeom>
              <a:rect b="b" l="l" r="r" t="t"/>
              <a:pathLst>
                <a:path extrusionOk="0" h="4166" w="4104">
                  <a:moveTo>
                    <a:pt x="0" y="1"/>
                  </a:moveTo>
                  <a:lnTo>
                    <a:pt x="4103" y="4165"/>
                  </a:lnTo>
                  <a:lnTo>
                    <a:pt x="4103" y="386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4" name="Google Shape;1074;p52"/>
          <p:cNvSpPr txBox="1"/>
          <p:nvPr>
            <p:ph idx="1" type="body"/>
          </p:nvPr>
        </p:nvSpPr>
        <p:spPr>
          <a:xfrm>
            <a:off x="1825800" y="7984650"/>
            <a:ext cx="19388400" cy="3813900"/>
          </a:xfrm>
          <a:prstGeom prst="rect">
            <a:avLst/>
          </a:prstGeom>
        </p:spPr>
        <p:txBody>
          <a:bodyPr anchorCtr="0" anchor="t" bIns="914400" lIns="1828800" spcFirstLastPara="1" rIns="1828800" wrap="square" tIns="9144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200"/>
              <a:t>Boran, N.K., Yadav, D.K. and Iyer, R., 2019. Performance modelling and dynamic scheduling on heterogeneous-ISA multi-core architectures. In VLSI Design and Test: 23rd International Symposium, VDAT 2019, Indore, India, July 4–6, 2019, Revised Selected Papers 23 (pp. 702-715). Springer Singapore.</a:t>
            </a:r>
            <a:endParaRPr b="1" sz="4200"/>
          </a:p>
        </p:txBody>
      </p:sp>
      <p:grpSp>
        <p:nvGrpSpPr>
          <p:cNvPr id="1075" name="Google Shape;1075;p52"/>
          <p:cNvGrpSpPr/>
          <p:nvPr/>
        </p:nvGrpSpPr>
        <p:grpSpPr>
          <a:xfrm flipH="1" rot="10800000">
            <a:off x="20428995" y="15589170"/>
            <a:ext cx="440257" cy="444394"/>
            <a:chOff x="19445313" y="4356403"/>
            <a:chExt cx="319955" cy="322961"/>
          </a:xfrm>
        </p:grpSpPr>
        <p:sp>
          <p:nvSpPr>
            <p:cNvPr id="1076" name="Google Shape;1076;p52"/>
            <p:cNvSpPr/>
            <p:nvPr/>
          </p:nvSpPr>
          <p:spPr>
            <a:xfrm>
              <a:off x="19445313" y="4603108"/>
              <a:ext cx="73250" cy="76256"/>
            </a:xfrm>
            <a:custGeom>
              <a:rect b="b" l="l" r="r" t="t"/>
              <a:pathLst>
                <a:path extrusionOk="0" h="761" w="731">
                  <a:moveTo>
                    <a:pt x="1" y="0"/>
                  </a:moveTo>
                  <a:lnTo>
                    <a:pt x="1" y="152"/>
                  </a:lnTo>
                  <a:lnTo>
                    <a:pt x="578" y="760"/>
                  </a:lnTo>
                  <a:lnTo>
                    <a:pt x="730" y="7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19445313" y="4408209"/>
              <a:ext cx="268149" cy="271155"/>
            </a:xfrm>
            <a:custGeom>
              <a:rect b="b" l="l" r="r" t="t"/>
              <a:pathLst>
                <a:path extrusionOk="0" h="2706" w="2676">
                  <a:moveTo>
                    <a:pt x="1" y="0"/>
                  </a:moveTo>
                  <a:lnTo>
                    <a:pt x="1" y="152"/>
                  </a:lnTo>
                  <a:lnTo>
                    <a:pt x="2524" y="2705"/>
                  </a:lnTo>
                  <a:lnTo>
                    <a:pt x="2676" y="27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19445313" y="4539177"/>
              <a:ext cx="137181" cy="140187"/>
            </a:xfrm>
            <a:custGeom>
              <a:rect b="b" l="l" r="r" t="t"/>
              <a:pathLst>
                <a:path extrusionOk="0" h="1399" w="1369">
                  <a:moveTo>
                    <a:pt x="1" y="0"/>
                  </a:moveTo>
                  <a:lnTo>
                    <a:pt x="1" y="152"/>
                  </a:lnTo>
                  <a:lnTo>
                    <a:pt x="1217" y="1398"/>
                  </a:lnTo>
                  <a:lnTo>
                    <a:pt x="1368" y="1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19445313" y="4356403"/>
              <a:ext cx="319955" cy="322961"/>
            </a:xfrm>
            <a:custGeom>
              <a:rect b="b" l="l" r="r" t="t"/>
              <a:pathLst>
                <a:path extrusionOk="0" h="3223" w="3193">
                  <a:moveTo>
                    <a:pt x="1" y="0"/>
                  </a:moveTo>
                  <a:lnTo>
                    <a:pt x="1" y="31"/>
                  </a:lnTo>
                  <a:lnTo>
                    <a:pt x="3162" y="3222"/>
                  </a:lnTo>
                  <a:lnTo>
                    <a:pt x="3192" y="3222"/>
                  </a:lnTo>
                  <a:lnTo>
                    <a:pt x="3192" y="310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19445313" y="4475146"/>
              <a:ext cx="201111" cy="204218"/>
            </a:xfrm>
            <a:custGeom>
              <a:rect b="b" l="l" r="r" t="t"/>
              <a:pathLst>
                <a:path extrusionOk="0" h="2038" w="2007">
                  <a:moveTo>
                    <a:pt x="1" y="1"/>
                  </a:moveTo>
                  <a:lnTo>
                    <a:pt x="1" y="153"/>
                  </a:lnTo>
                  <a:lnTo>
                    <a:pt x="1885" y="2037"/>
                  </a:lnTo>
                  <a:lnTo>
                    <a:pt x="2007" y="20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19637206" y="4356403"/>
              <a:ext cx="128062" cy="134074"/>
            </a:xfrm>
            <a:custGeom>
              <a:rect b="b" l="l" r="r" t="t"/>
              <a:pathLst>
                <a:path extrusionOk="0" h="1338" w="1278">
                  <a:moveTo>
                    <a:pt x="1" y="0"/>
                  </a:moveTo>
                  <a:lnTo>
                    <a:pt x="1277" y="1338"/>
                  </a:lnTo>
                  <a:lnTo>
                    <a:pt x="1277" y="118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19701136" y="4356403"/>
              <a:ext cx="64131" cy="67137"/>
            </a:xfrm>
            <a:custGeom>
              <a:rect b="b" l="l" r="r" t="t"/>
              <a:pathLst>
                <a:path extrusionOk="0" h="670" w="640">
                  <a:moveTo>
                    <a:pt x="1" y="0"/>
                  </a:moveTo>
                  <a:lnTo>
                    <a:pt x="639" y="669"/>
                  </a:lnTo>
                  <a:lnTo>
                    <a:pt x="639" y="51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2"/>
            <p:cNvSpPr/>
            <p:nvPr/>
          </p:nvSpPr>
          <p:spPr>
            <a:xfrm>
              <a:off x="19503232" y="4356403"/>
              <a:ext cx="262036" cy="262036"/>
            </a:xfrm>
            <a:custGeom>
              <a:rect b="b" l="l" r="r" t="t"/>
              <a:pathLst>
                <a:path extrusionOk="0" h="2615" w="2615">
                  <a:moveTo>
                    <a:pt x="0" y="0"/>
                  </a:moveTo>
                  <a:lnTo>
                    <a:pt x="2614" y="2614"/>
                  </a:lnTo>
                  <a:lnTo>
                    <a:pt x="2614" y="246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19567162" y="4356403"/>
              <a:ext cx="198105" cy="198105"/>
            </a:xfrm>
            <a:custGeom>
              <a:rect b="b" l="l" r="r" t="t"/>
              <a:pathLst>
                <a:path extrusionOk="0" h="1977" w="1977">
                  <a:moveTo>
                    <a:pt x="1" y="0"/>
                  </a:moveTo>
                  <a:lnTo>
                    <a:pt x="1976" y="1976"/>
                  </a:lnTo>
                  <a:lnTo>
                    <a:pt x="1976" y="182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5" name="Google Shape;1085;p52"/>
          <p:cNvSpPr/>
          <p:nvPr/>
        </p:nvSpPr>
        <p:spPr>
          <a:xfrm flipH="1" rot="10800000">
            <a:off x="15277573" y="14751232"/>
            <a:ext cx="1286673" cy="1286811"/>
          </a:xfrm>
          <a:custGeom>
            <a:rect b="b" l="l" r="r" t="t"/>
            <a:pathLst>
              <a:path extrusionOk="0" h="9333" w="9332">
                <a:moveTo>
                  <a:pt x="0" y="1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52"/>
          <p:cNvSpPr/>
          <p:nvPr/>
        </p:nvSpPr>
        <p:spPr>
          <a:xfrm flipH="1" rot="10800000">
            <a:off x="16568383" y="16042040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1"/>
                </a:moveTo>
                <a:lnTo>
                  <a:pt x="0" y="9302"/>
                </a:lnTo>
                <a:lnTo>
                  <a:pt x="9301" y="9302"/>
                </a:lnTo>
                <a:lnTo>
                  <a:pt x="93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52"/>
          <p:cNvSpPr/>
          <p:nvPr/>
        </p:nvSpPr>
        <p:spPr>
          <a:xfrm flipH="1" rot="10800000">
            <a:off x="19137319" y="16037904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52"/>
          <p:cNvSpPr/>
          <p:nvPr/>
        </p:nvSpPr>
        <p:spPr>
          <a:xfrm flipH="1" rot="10800000">
            <a:off x="19556467" y="16461188"/>
            <a:ext cx="440105" cy="440105"/>
          </a:xfrm>
          <a:custGeom>
            <a:rect b="b" l="l" r="r" t="t"/>
            <a:pathLst>
              <a:path extrusionOk="0" h="3192" w="3192">
                <a:moveTo>
                  <a:pt x="0" y="0"/>
                </a:moveTo>
                <a:lnTo>
                  <a:pt x="0" y="3192"/>
                </a:lnTo>
                <a:lnTo>
                  <a:pt x="3192" y="3192"/>
                </a:lnTo>
                <a:lnTo>
                  <a:pt x="31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52"/>
          <p:cNvSpPr/>
          <p:nvPr/>
        </p:nvSpPr>
        <p:spPr>
          <a:xfrm flipH="1" rot="10800000">
            <a:off x="17854920" y="1475550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52"/>
          <p:cNvSpPr/>
          <p:nvPr/>
        </p:nvSpPr>
        <p:spPr>
          <a:xfrm flipH="1" rot="10800000">
            <a:off x="17850783" y="16042040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52"/>
          <p:cNvSpPr/>
          <p:nvPr/>
        </p:nvSpPr>
        <p:spPr>
          <a:xfrm flipH="1" rot="10800000">
            <a:off x="16568383" y="1603790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1"/>
                </a:move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52"/>
          <p:cNvSpPr/>
          <p:nvPr/>
        </p:nvSpPr>
        <p:spPr>
          <a:xfrm flipH="1" rot="10800000">
            <a:off x="17850783" y="16037904"/>
            <a:ext cx="1282537" cy="1290809"/>
          </a:xfrm>
          <a:custGeom>
            <a:rect b="b" l="l" r="r" t="t"/>
            <a:pathLst>
              <a:path extrusionOk="0" h="9362" w="9302">
                <a:moveTo>
                  <a:pt x="0" y="0"/>
                </a:moveTo>
                <a:cubicBezTo>
                  <a:pt x="61" y="5167"/>
                  <a:pt x="4195" y="9362"/>
                  <a:pt x="9301" y="9362"/>
                </a:cubicBezTo>
                <a:lnTo>
                  <a:pt x="9301" y="5015"/>
                </a:lnTo>
                <a:cubicBezTo>
                  <a:pt x="6566" y="498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52"/>
          <p:cNvSpPr/>
          <p:nvPr/>
        </p:nvSpPr>
        <p:spPr>
          <a:xfrm flipH="1" rot="10800000">
            <a:off x="15688311" y="16444367"/>
            <a:ext cx="473609" cy="473747"/>
          </a:xfrm>
          <a:custGeom>
            <a:rect b="b" l="l" r="r" t="t"/>
            <a:pathLst>
              <a:path extrusionOk="0" h="3436" w="3435">
                <a:moveTo>
                  <a:pt x="0" y="1"/>
                </a:moveTo>
                <a:lnTo>
                  <a:pt x="3435" y="3436"/>
                </a:lnTo>
                <a:lnTo>
                  <a:pt x="34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52"/>
          <p:cNvSpPr/>
          <p:nvPr/>
        </p:nvSpPr>
        <p:spPr>
          <a:xfrm flipH="1" rot="10800000">
            <a:off x="18261521" y="15216431"/>
            <a:ext cx="469473" cy="473747"/>
          </a:xfrm>
          <a:custGeom>
            <a:rect b="b" l="l" r="r" t="t"/>
            <a:pathLst>
              <a:path extrusionOk="0" h="3436" w="3405">
                <a:moveTo>
                  <a:pt x="0" y="1"/>
                </a:moveTo>
                <a:lnTo>
                  <a:pt x="3404" y="3435"/>
                </a:lnTo>
                <a:lnTo>
                  <a:pt x="3404" y="1"/>
                </a:lnTo>
                <a:close/>
              </a:path>
            </a:pathLst>
          </a:custGeom>
          <a:solidFill>
            <a:srgbClr val="005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5" name="Google Shape;1095;p52"/>
          <p:cNvGrpSpPr/>
          <p:nvPr/>
        </p:nvGrpSpPr>
        <p:grpSpPr>
          <a:xfrm flipH="1" rot="10800000">
            <a:off x="20630165" y="10974947"/>
            <a:ext cx="930566" cy="930566"/>
            <a:chOff x="19591512" y="7356441"/>
            <a:chExt cx="676284" cy="676284"/>
          </a:xfrm>
        </p:grpSpPr>
        <p:sp>
          <p:nvSpPr>
            <p:cNvPr id="1096" name="Google Shape;1096;p52"/>
            <p:cNvSpPr/>
            <p:nvPr/>
          </p:nvSpPr>
          <p:spPr>
            <a:xfrm>
              <a:off x="19591512" y="7880413"/>
              <a:ext cx="152412" cy="152312"/>
            </a:xfrm>
            <a:custGeom>
              <a:rect b="b" l="l" r="r" t="t"/>
              <a:pathLst>
                <a:path extrusionOk="0" h="1520" w="1521">
                  <a:moveTo>
                    <a:pt x="1" y="0"/>
                  </a:moveTo>
                  <a:lnTo>
                    <a:pt x="1" y="274"/>
                  </a:lnTo>
                  <a:lnTo>
                    <a:pt x="1217" y="1520"/>
                  </a:lnTo>
                  <a:lnTo>
                    <a:pt x="1520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19591512" y="7469171"/>
              <a:ext cx="563553" cy="563553"/>
            </a:xfrm>
            <a:custGeom>
              <a:rect b="b" l="l" r="r" t="t"/>
              <a:pathLst>
                <a:path extrusionOk="0" h="5624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19591512" y="7743332"/>
              <a:ext cx="289492" cy="289392"/>
            </a:xfrm>
            <a:custGeom>
              <a:rect b="b" l="l" r="r" t="t"/>
              <a:pathLst>
                <a:path extrusionOk="0" h="2888" w="2889">
                  <a:moveTo>
                    <a:pt x="1" y="0"/>
                  </a:moveTo>
                  <a:lnTo>
                    <a:pt x="1" y="304"/>
                  </a:lnTo>
                  <a:lnTo>
                    <a:pt x="2584" y="2888"/>
                  </a:lnTo>
                  <a:lnTo>
                    <a:pt x="2888" y="2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19591512" y="7356441"/>
              <a:ext cx="676284" cy="676284"/>
            </a:xfrm>
            <a:custGeom>
              <a:rect b="b" l="l" r="r" t="t"/>
              <a:pathLst>
                <a:path extrusionOk="0" h="6749" w="6749">
                  <a:moveTo>
                    <a:pt x="1" y="1"/>
                  </a:moveTo>
                  <a:lnTo>
                    <a:pt x="1" y="62"/>
                  </a:lnTo>
                  <a:lnTo>
                    <a:pt x="6688" y="6749"/>
                  </a:lnTo>
                  <a:lnTo>
                    <a:pt x="6749" y="6749"/>
                  </a:lnTo>
                  <a:lnTo>
                    <a:pt x="6749" y="656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19591512" y="7606252"/>
              <a:ext cx="426573" cy="426472"/>
            </a:xfrm>
            <a:custGeom>
              <a:rect b="b" l="l" r="r" t="t"/>
              <a:pathLst>
                <a:path extrusionOk="0" h="4256" w="4257">
                  <a:moveTo>
                    <a:pt x="1" y="0"/>
                  </a:moveTo>
                  <a:lnTo>
                    <a:pt x="1" y="304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19990528" y="7356441"/>
              <a:ext cx="277267" cy="277267"/>
            </a:xfrm>
            <a:custGeom>
              <a:rect b="b" l="l" r="r" t="t"/>
              <a:pathLst>
                <a:path extrusionOk="0" h="2767" w="2767">
                  <a:moveTo>
                    <a:pt x="1" y="1"/>
                  </a:moveTo>
                  <a:lnTo>
                    <a:pt x="2767" y="2767"/>
                  </a:lnTo>
                  <a:lnTo>
                    <a:pt x="2767" y="246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2"/>
            <p:cNvSpPr/>
            <p:nvPr/>
          </p:nvSpPr>
          <p:spPr>
            <a:xfrm>
              <a:off x="20127609" y="7356441"/>
              <a:ext cx="140187" cy="140287"/>
            </a:xfrm>
            <a:custGeom>
              <a:rect b="b" l="l" r="r" t="t"/>
              <a:pathLst>
                <a:path extrusionOk="0" h="1400" w="1399">
                  <a:moveTo>
                    <a:pt x="0" y="1"/>
                  </a:moveTo>
                  <a:lnTo>
                    <a:pt x="1399" y="1399"/>
                  </a:lnTo>
                  <a:lnTo>
                    <a:pt x="1399" y="1095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2"/>
            <p:cNvSpPr/>
            <p:nvPr/>
          </p:nvSpPr>
          <p:spPr>
            <a:xfrm>
              <a:off x="19716368" y="7356441"/>
              <a:ext cx="551428" cy="548422"/>
            </a:xfrm>
            <a:custGeom>
              <a:rect b="b" l="l" r="r" t="t"/>
              <a:pathLst>
                <a:path extrusionOk="0" h="5473" w="5503">
                  <a:moveTo>
                    <a:pt x="1" y="1"/>
                  </a:moveTo>
                  <a:lnTo>
                    <a:pt x="5503" y="5472"/>
                  </a:lnTo>
                  <a:lnTo>
                    <a:pt x="5503" y="519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19853448" y="7356441"/>
              <a:ext cx="414348" cy="414348"/>
            </a:xfrm>
            <a:custGeom>
              <a:rect b="b" l="l" r="r" t="t"/>
              <a:pathLst>
                <a:path extrusionOk="0" h="4135" w="4135">
                  <a:moveTo>
                    <a:pt x="1" y="1"/>
                  </a:moveTo>
                  <a:lnTo>
                    <a:pt x="4135" y="4135"/>
                  </a:lnTo>
                  <a:lnTo>
                    <a:pt x="4135" y="383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52"/>
          <p:cNvSpPr/>
          <p:nvPr/>
        </p:nvSpPr>
        <p:spPr>
          <a:xfrm flipH="1" rot="10800000">
            <a:off x="20436540" y="13393416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52"/>
          <p:cNvSpPr/>
          <p:nvPr/>
        </p:nvSpPr>
        <p:spPr>
          <a:xfrm flipH="1" rot="10800000">
            <a:off x="19154140" y="10824346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52"/>
          <p:cNvSpPr/>
          <p:nvPr/>
        </p:nvSpPr>
        <p:spPr>
          <a:xfrm flipH="1" rot="10800000">
            <a:off x="19967205" y="14684224"/>
            <a:ext cx="469473" cy="469473"/>
          </a:xfrm>
          <a:custGeom>
            <a:rect b="b" l="l" r="r" t="t"/>
            <a:pathLst>
              <a:path extrusionOk="0" h="3405" w="3405">
                <a:moveTo>
                  <a:pt x="0" y="0"/>
                </a:moveTo>
                <a:lnTo>
                  <a:pt x="0" y="3405"/>
                </a:lnTo>
                <a:lnTo>
                  <a:pt x="3404" y="3405"/>
                </a:lnTo>
                <a:lnTo>
                  <a:pt x="3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52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52"/>
          <p:cNvSpPr/>
          <p:nvPr/>
        </p:nvSpPr>
        <p:spPr>
          <a:xfrm flipH="1" rot="10800000">
            <a:off x="21731487" y="1340182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52"/>
          <p:cNvSpPr/>
          <p:nvPr/>
        </p:nvSpPr>
        <p:spPr>
          <a:xfrm flipH="1" rot="10800000">
            <a:off x="21727350" y="10828621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52"/>
          <p:cNvSpPr/>
          <p:nvPr/>
        </p:nvSpPr>
        <p:spPr>
          <a:xfrm flipH="1" rot="10800000">
            <a:off x="21727350" y="12115154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0"/>
                </a:moveTo>
                <a:lnTo>
                  <a:pt x="0" y="9301"/>
                </a:lnTo>
                <a:lnTo>
                  <a:pt x="9301" y="9301"/>
                </a:lnTo>
                <a:lnTo>
                  <a:pt x="9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52"/>
          <p:cNvSpPr/>
          <p:nvPr/>
        </p:nvSpPr>
        <p:spPr>
          <a:xfrm flipH="1" rot="10800000">
            <a:off x="21727350" y="1468422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2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2"/>
          <p:cNvSpPr/>
          <p:nvPr/>
        </p:nvSpPr>
        <p:spPr>
          <a:xfrm flipH="1" rot="10800000">
            <a:off x="21727350" y="12111018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cubicBezTo>
                  <a:pt x="0" y="5167"/>
                  <a:pt x="4195" y="9332"/>
                  <a:pt x="9332" y="9332"/>
                </a:cubicBezTo>
                <a:lnTo>
                  <a:pt x="9332" y="5015"/>
                </a:lnTo>
                <a:cubicBezTo>
                  <a:pt x="6566" y="495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2"/>
          <p:cNvSpPr/>
          <p:nvPr/>
        </p:nvSpPr>
        <p:spPr>
          <a:xfrm flipH="1" rot="10800000">
            <a:off x="19560604" y="12513345"/>
            <a:ext cx="477883" cy="477883"/>
          </a:xfrm>
          <a:custGeom>
            <a:rect b="b" l="l" r="r" t="t"/>
            <a:pathLst>
              <a:path extrusionOk="0" h="3466" w="3466">
                <a:moveTo>
                  <a:pt x="1" y="1"/>
                </a:moveTo>
                <a:lnTo>
                  <a:pt x="3466" y="3466"/>
                </a:lnTo>
                <a:lnTo>
                  <a:pt x="34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52"/>
          <p:cNvSpPr/>
          <p:nvPr/>
        </p:nvSpPr>
        <p:spPr>
          <a:xfrm flipH="1" rot="10800000">
            <a:off x="22133814" y="11289545"/>
            <a:ext cx="473747" cy="469611"/>
          </a:xfrm>
          <a:custGeom>
            <a:rect b="b" l="l" r="r" t="t"/>
            <a:pathLst>
              <a:path extrusionOk="0" h="3406" w="3436">
                <a:moveTo>
                  <a:pt x="1" y="1"/>
                </a:moveTo>
                <a:lnTo>
                  <a:pt x="3435" y="3405"/>
                </a:lnTo>
                <a:lnTo>
                  <a:pt x="343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52"/>
          <p:cNvSpPr/>
          <p:nvPr/>
        </p:nvSpPr>
        <p:spPr>
          <a:xfrm flipH="1" rot="10800000">
            <a:off x="19158277" y="13393416"/>
            <a:ext cx="1282537" cy="1290947"/>
          </a:xfrm>
          <a:custGeom>
            <a:rect b="b" l="l" r="r" t="t"/>
            <a:pathLst>
              <a:path extrusionOk="0" h="9363" w="9302">
                <a:moveTo>
                  <a:pt x="1" y="1"/>
                </a:moveTo>
                <a:lnTo>
                  <a:pt x="1" y="9363"/>
                </a:lnTo>
                <a:lnTo>
                  <a:pt x="9302" y="936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52"/>
          <p:cNvSpPr/>
          <p:nvPr/>
        </p:nvSpPr>
        <p:spPr>
          <a:xfrm flipH="1" rot="10800000">
            <a:off x="21727344" y="15975049"/>
            <a:ext cx="1282537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52"/>
          <p:cNvSpPr/>
          <p:nvPr/>
        </p:nvSpPr>
        <p:spPr>
          <a:xfrm flipH="1" rot="10800000">
            <a:off x="21731478" y="9537821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0" name="Google Shape;1120;p52"/>
          <p:cNvCxnSpPr/>
          <p:nvPr/>
        </p:nvCxnSpPr>
        <p:spPr>
          <a:xfrm rot="10800000">
            <a:off x="16240575" y="2671300"/>
            <a:ext cx="7457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52"/>
          <p:cNvCxnSpPr/>
          <p:nvPr/>
        </p:nvCxnSpPr>
        <p:spPr>
          <a:xfrm rot="10800000">
            <a:off x="-1079975" y="16136125"/>
            <a:ext cx="8010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53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127" name="Google Shape;1127;p53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3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3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3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3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3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3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3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3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6" name="Google Shape;1136;p53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37" name="Google Shape;1137;p53"/>
          <p:cNvSpPr txBox="1"/>
          <p:nvPr/>
        </p:nvSpPr>
        <p:spPr>
          <a:xfrm>
            <a:off x="2184600" y="3788450"/>
            <a:ext cx="18670800" cy="8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" sz="5000">
                <a:solidFill>
                  <a:schemeClr val="dk1"/>
                </a:solidFill>
              </a:rPr>
              <a:t>Venkat et al.[1] made significant contributions to single-threaded program performance, power efficiency, and the energy-delay product through the introduction of ISA heterogeneity.</a:t>
            </a:r>
            <a:endParaRPr sz="5000">
              <a:solidFill>
                <a:schemeClr val="dk1"/>
              </a:solidFill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" sz="5000">
                <a:solidFill>
                  <a:schemeClr val="dk1"/>
                </a:solidFill>
              </a:rPr>
              <a:t>Their research divided programs into multiple phases, each comprising 100 million dynamic instructions.</a:t>
            </a:r>
            <a:endParaRPr sz="5000">
              <a:solidFill>
                <a:schemeClr val="dk1"/>
              </a:solidFill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" sz="5000">
                <a:solidFill>
                  <a:schemeClr val="dk1"/>
                </a:solidFill>
              </a:rPr>
              <a:t>Their work revealed that each phase exhibited a strong affinity towards a specific ISA.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138" name="Google Shape;1138;p53"/>
          <p:cNvSpPr txBox="1"/>
          <p:nvPr/>
        </p:nvSpPr>
        <p:spPr>
          <a:xfrm>
            <a:off x="457650" y="14018750"/>
            <a:ext cx="22119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Venkat, A. and Tullsen, D.M., 2014. Harnessing ISA diversity: Design of a heterogeneous-ISA chip multiprocessor. ACM SIGARCH Computer Architecture News, 42(3), pp.121-132.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3" name="Google Shape;1143;p54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144" name="Google Shape;1144;p54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4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4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54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54" name="Google Shape;1154;p54"/>
          <p:cNvSpPr txBox="1"/>
          <p:nvPr/>
        </p:nvSpPr>
        <p:spPr>
          <a:xfrm>
            <a:off x="2184600" y="3788450"/>
            <a:ext cx="186708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Factors influencing this affinity included code density, dynamic instruction count, and register pressure.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executing each phase on its most affined ISA, substantial speedups were achieved, surpassing the performance when running all phases on a single ISA.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54"/>
          <p:cNvSpPr txBox="1"/>
          <p:nvPr/>
        </p:nvSpPr>
        <p:spPr>
          <a:xfrm>
            <a:off x="457650" y="14018750"/>
            <a:ext cx="2211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>
            <p:ph type="title"/>
          </p:nvPr>
        </p:nvSpPr>
        <p:spPr>
          <a:xfrm>
            <a:off x="1584000" y="-71800"/>
            <a:ext cx="198720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200"/>
              <a:buFont typeface="Calibri"/>
              <a:buNone/>
            </a:pPr>
            <a:r>
              <a:rPr b="1" lang="en">
                <a:solidFill>
                  <a:schemeClr val="accent1"/>
                </a:solidFill>
              </a:rPr>
              <a:t>Processor’s Evolution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40" name="Google Shape;340;p19"/>
          <p:cNvSpPr txBox="1"/>
          <p:nvPr>
            <p:ph idx="12" type="sldNum"/>
          </p:nvPr>
        </p:nvSpPr>
        <p:spPr>
          <a:xfrm>
            <a:off x="16272000" y="15177800"/>
            <a:ext cx="51840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943" y="2149123"/>
            <a:ext cx="16558800" cy="134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9"/>
          <p:cNvSpPr/>
          <p:nvPr/>
        </p:nvSpPr>
        <p:spPr>
          <a:xfrm>
            <a:off x="14141647" y="5735983"/>
            <a:ext cx="4665900" cy="23811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Throughput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13731386" y="11025558"/>
            <a:ext cx="5132400" cy="19359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</a:t>
            </a:r>
            <a:r>
              <a:rPr b="1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13674633" y="8501998"/>
            <a:ext cx="5132400" cy="23811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Thread Program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19"/>
          <p:cNvCxnSpPr/>
          <p:nvPr/>
        </p:nvCxnSpPr>
        <p:spPr>
          <a:xfrm>
            <a:off x="13674633" y="1912127"/>
            <a:ext cx="1934400" cy="1920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6" name="Google Shape;346;p19"/>
          <p:cNvSpPr txBox="1"/>
          <p:nvPr/>
        </p:nvSpPr>
        <p:spPr>
          <a:xfrm>
            <a:off x="11830586" y="338400"/>
            <a:ext cx="38019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Multi-Core</a:t>
            </a:r>
            <a:endParaRPr sz="5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18259200" y="3259692"/>
            <a:ext cx="4780800" cy="20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More the better</a:t>
            </a:r>
            <a:endParaRPr sz="59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3003812" y="15781799"/>
            <a:ext cx="140769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Computer Architecture: A Quantitative Approach, David A Patterson and John L. Hennessy, 5</a:t>
            </a:r>
            <a:r>
              <a:rPr baseline="30000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13674633" y="13010506"/>
            <a:ext cx="5132400" cy="1860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Security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457650" y="16304750"/>
            <a:ext cx="2211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Slide has been taken from:PhD Defence Presentation, Nirmal Kumar Boran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55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161" name="Google Shape;1161;p55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5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5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5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5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5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5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5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5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0" name="Google Shape;1170;p55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171" name="Google Shape;1171;p55"/>
          <p:cNvSpPr txBox="1"/>
          <p:nvPr/>
        </p:nvSpPr>
        <p:spPr>
          <a:xfrm>
            <a:off x="457650" y="14018750"/>
            <a:ext cx="22119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Boran, N.K., Yadav, D.K. and Iyer, R., 2019. Performance modelling and dynamic scheduling on heterogeneous-ISA multi-core architectures. In VLSI Design and Test: 23rd International Symposium, VDAT 2019, Indore, India, July 4–6, 2019, Revised Selected Papers 23 (pp. 702-715). Springer Singapore.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2" name="Google Shape;1172;p55"/>
          <p:cNvPicPr preferRelativeResize="0"/>
          <p:nvPr/>
        </p:nvPicPr>
        <p:blipFill rotWithShape="1">
          <a:blip r:embed="rId3">
            <a:alphaModFix/>
          </a:blip>
          <a:srcRect b="0" l="0" r="8725" t="0"/>
          <a:stretch/>
        </p:blipFill>
        <p:spPr>
          <a:xfrm>
            <a:off x="2241057" y="2761507"/>
            <a:ext cx="16282392" cy="10810562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55"/>
          <p:cNvSpPr txBox="1"/>
          <p:nvPr/>
        </p:nvSpPr>
        <p:spPr>
          <a:xfrm>
            <a:off x="3593975" y="13225550"/>
            <a:ext cx="153831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xecution time of different phases of benchmark astar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" name="Google Shape;1178;p56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179" name="Google Shape;1179;p56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6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6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6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6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6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6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6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56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189" name="Google Shape;1189;p56"/>
          <p:cNvSpPr txBox="1"/>
          <p:nvPr/>
        </p:nvSpPr>
        <p:spPr>
          <a:xfrm>
            <a:off x="457650" y="14018750"/>
            <a:ext cx="22119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Boran, N.K., Yadav, D.K. and Iyer, R., 2019. Performance modelling and dynamic scheduling on heterogeneous-ISA multi-core architectures. In VLSI Design and Test: 23rd International Symposium, VDAT 2019, Indore, India, July 4–6, 2019, Revised Selected Papers 23 (pp. 702-715). Springer Singapore.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0" name="Google Shape;119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125" y="2761500"/>
            <a:ext cx="15375450" cy="988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57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196" name="Google Shape;1196;p57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7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7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5" name="Google Shape;1205;p57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206" name="Google Shape;1206;p57"/>
          <p:cNvSpPr txBox="1"/>
          <p:nvPr/>
        </p:nvSpPr>
        <p:spPr>
          <a:xfrm>
            <a:off x="2184600" y="3788450"/>
            <a:ext cx="18670800" cy="6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bridge the gap between the prospective gains of Heterogeneous ISA Multicore Architecture (HeIMC) and on how to achieve them.</a:t>
            </a:r>
            <a:endParaRPr b="1"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Venkat et al.[1] do not address this issue at all, assuming the existence of a prediction oracle which makes perfect decisions.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upper bound for the performance increase is 39% (without migration overhead) but is it’s done in-accurately it can deteriorate the performance by 26% [2].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57"/>
          <p:cNvSpPr txBox="1"/>
          <p:nvPr/>
        </p:nvSpPr>
        <p:spPr>
          <a:xfrm>
            <a:off x="457650" y="14018750"/>
            <a:ext cx="221193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Venkat, A. and Tullsen, D.M., 2014. Harnessing ISA diversity: Design of a heterogeneous-ISA chip multiprocessor. ACM SIGARCH Computer Architecture News, 42(3), pp.121-132.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Boran, N.K., Yadav, D.K. and Iyer, R., 2019. Performance modelling and dynamic scheduling on heterogeneous-ISA multi-core architectures. In VLSI Design and Test: 23rd International Symposium, VDAT 2019, Indore, India, July 4–6, 2019, Revised Selected Papers 23 (pp. 702-715). Springer Singapore.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58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213" name="Google Shape;1213;p58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2" name="Google Shape;1222;p58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Work</a:t>
            </a:r>
            <a:endParaRPr/>
          </a:p>
        </p:txBody>
      </p:sp>
      <p:sp>
        <p:nvSpPr>
          <p:cNvPr id="1223" name="Google Shape;1223;p58"/>
          <p:cNvSpPr txBox="1"/>
          <p:nvPr/>
        </p:nvSpPr>
        <p:spPr>
          <a:xfrm>
            <a:off x="737100" y="2950250"/>
            <a:ext cx="21104700" cy="10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work was by Kumar et al.[1] in his 2003 paper Single-ISA heterogeneous multi-core architectures who used a sampling base technique.It’s limitations :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■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resource utilization.		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■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scale with increasing core count.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 some regression based model using ILP and MLP were used for estimating migration while this worked well for HeMC.Its limitation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■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designed to take into account factors that determine performance variation across ISAs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■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code density, register pressure and instruction mix etc.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58"/>
          <p:cNvSpPr txBox="1"/>
          <p:nvPr/>
        </p:nvSpPr>
        <p:spPr>
          <a:xfrm>
            <a:off x="457650" y="14018750"/>
            <a:ext cx="22119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Rakesh Kumar, Keith I Farkas, Norman P Jouppi, Parthasarathy Ranganathan, and Dean M Tullsen. Single-isa heterogeneous multi-core architectures: The potential for processor power reduction. In Proceedings. 36th Annual IEEE/ACM International Symposium on Microarchitecture, 2003. MICRO-36., pages 81–92. IEEE, 2003.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Boran, N.K., Yadav, D.K. and Iyer, R., 2019. Performance modelling and dynamic scheduling on heterogeneous-ISA multi-core architectures. In VLSI Design and Test: 23rd International Symposium, VDAT 2019, Indore, India, July 4–6, 2019, Revised Selected Papers 23 (pp. 702-715). Springer Singapore</a:t>
            </a: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oogle Shape;1229;p59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230" name="Google Shape;1230;p59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9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9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9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9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9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9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9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9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9" name="Google Shape;1239;p59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40" name="Google Shape;1240;p59"/>
          <p:cNvSpPr txBox="1"/>
          <p:nvPr/>
        </p:nvSpPr>
        <p:spPr>
          <a:xfrm>
            <a:off x="2184600" y="3788450"/>
            <a:ext cx="18670800" cy="84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: To devise a model that takes in account the micro-architectural and ISA specific parameters.</a:t>
            </a:r>
            <a:endParaRPr b="1"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parameters were used for the execution time prediction. After that the time is fed into a scheduler then greedly selects the best ISA for the next phase.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parameters include branch miss-predictions, L1-I-cache misses, L1-D-cache misses,L2 cache misses, Reorder Buffer full events, Instruction Queue full events, Store Queue full events, ILP, MLP, MSHR full events,instruction mix and the dynamic instruction count.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59"/>
          <p:cNvSpPr txBox="1"/>
          <p:nvPr/>
        </p:nvSpPr>
        <p:spPr>
          <a:xfrm>
            <a:off x="457650" y="14018750"/>
            <a:ext cx="22119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Boran, N.K., Yadav, D.K. and Iyer, R., 2019. Performance modelling and dynamic scheduling on heterogeneous-ISA multi-core architectures. In VLSI Design and Test: 23rd International Symposium, VDAT 2019, Indore, India, July 4–6, 2019, Revised Selected Papers 23 (pp. 702-715). Springer Singapore</a:t>
            </a: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60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247" name="Google Shape;1247;p60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60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60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60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60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60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60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60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60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6" name="Google Shape;1256;p60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Scheduler</a:t>
            </a:r>
            <a:endParaRPr/>
          </a:p>
        </p:txBody>
      </p:sp>
      <p:sp>
        <p:nvSpPr>
          <p:cNvPr id="1257" name="Google Shape;1257;p60"/>
          <p:cNvSpPr txBox="1"/>
          <p:nvPr/>
        </p:nvSpPr>
        <p:spPr>
          <a:xfrm>
            <a:off x="2184600" y="3788450"/>
            <a:ext cx="18670800" cy="9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</a:t>
            </a:r>
            <a:endParaRPr b="1"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division of the program into phases poses a significant challenge for the scheduler.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Ideally ,the first few (10-20M) instructions of the phase should be used predict which ISA it is suited to.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migration can only occur at the equivalence points.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 decisions must be made before the phase begins to execute.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60"/>
          <p:cNvSpPr txBox="1"/>
          <p:nvPr/>
        </p:nvSpPr>
        <p:spPr>
          <a:xfrm>
            <a:off x="457650" y="14018750"/>
            <a:ext cx="221193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Ashish Venkat and Dean M Tullsen. Harnessing isa diversity: Design of a heterogeneous-isa chip multiprocessor. ACM SIGARCH Computer Architecture News, 42(3):121–132, 2014.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Matthew DeVuyst, Ashish Venkat, and Dean M Tullsen. Execution migration in a heterogeneous-isa chip multiprocessor. In Proceedings of the seventeenth international conference on Architectural Support for Programming Languages and Operating Systems, pages 261–272, 2012.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61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264" name="Google Shape;1264;p61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61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61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61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61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61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1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61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1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3" name="Google Shape;1273;p61"/>
          <p:cNvSpPr txBox="1"/>
          <p:nvPr>
            <p:ph type="title"/>
          </p:nvPr>
        </p:nvSpPr>
        <p:spPr>
          <a:xfrm>
            <a:off x="46035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Scheduler</a:t>
            </a:r>
            <a:endParaRPr/>
          </a:p>
        </p:txBody>
      </p:sp>
      <p:sp>
        <p:nvSpPr>
          <p:cNvPr id="1274" name="Google Shape;1274;p61"/>
          <p:cNvSpPr txBox="1"/>
          <p:nvPr/>
        </p:nvSpPr>
        <p:spPr>
          <a:xfrm>
            <a:off x="2184600" y="3788450"/>
            <a:ext cx="18670800" cy="6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b="1"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took the 10 million instruction from the current running phase and feed to regression-based performance model this works because it is small yet a significant number of instruction and is close to next phase.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they got the time for all the ISAs  a greedy scheduler was employed.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61"/>
          <p:cNvSpPr txBox="1"/>
          <p:nvPr/>
        </p:nvSpPr>
        <p:spPr>
          <a:xfrm>
            <a:off x="457650" y="14018750"/>
            <a:ext cx="22119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Boran, N.K., Yadav, D.K. and Iyer, R., 2019. Performance modelling and dynamic scheduling on heterogeneous-ISA multi-core architectures. In VLSI Design and Test: 23rd International Symposium, VDAT 2019, Indore, India, July 4–6, 2019, Revised Selected Papers 23 (pp. 702-715). Springer Singapore</a:t>
            </a: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62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281" name="Google Shape;1281;p62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62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62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62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62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62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62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62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62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0" name="Google Shape;1290;p62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sp>
        <p:nvSpPr>
          <p:cNvPr id="1291" name="Google Shape;1291;p62"/>
          <p:cNvSpPr txBox="1"/>
          <p:nvPr/>
        </p:nvSpPr>
        <p:spPr>
          <a:xfrm>
            <a:off x="457650" y="14018750"/>
            <a:ext cx="22119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Boran, N.K., Yadav, D.K. and Iyer, R., 2019. Performance modelling and dynamic scheduling on heterogeneous-ISA multi-core architectures. In VLSI Design and Test: 23rd International Symposium, VDAT 2019, Indore, India, July 4–6, 2019, Revised Selected Papers 23 (pp. 702-715). Springer Singapore</a:t>
            </a: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2" name="Google Shape;129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13" y="2945175"/>
            <a:ext cx="22461075" cy="99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63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298" name="Google Shape;1298;p63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63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63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63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63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63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63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63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63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7" name="Google Shape;1307;p63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308" name="Google Shape;1308;p63"/>
          <p:cNvSpPr txBox="1"/>
          <p:nvPr/>
        </p:nvSpPr>
        <p:spPr>
          <a:xfrm>
            <a:off x="457650" y="14018750"/>
            <a:ext cx="221193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Boran, N.K., Yadav, D.K. and Iyer, R., 2019. Performance modelling and dynamic scheduling on heterogeneous-ISA multi-core architectures. In VLSI Design and Test: 23rd International Symposium, VDAT 2019, Indore, India, July 4–6, 2019, Revised Selected Papers 23 (pp. 702-715). Springer Singapore</a:t>
            </a: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9" name="Google Shape;130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525" y="2569000"/>
            <a:ext cx="19617850" cy="100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63"/>
          <p:cNvSpPr txBox="1"/>
          <p:nvPr/>
        </p:nvSpPr>
        <p:spPr>
          <a:xfrm>
            <a:off x="2007400" y="12654950"/>
            <a:ext cx="185907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"/>
                <a:ea typeface="Roboto"/>
                <a:cs typeface="Roboto"/>
                <a:sym typeface="Roboto"/>
              </a:rPr>
              <a:t>Average speedup of different benchmarks when entire program is scheduled on ARM, Alpha or x86 and compared with HeIMC architecture with regression and oracle based scheduling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4"/>
          <p:cNvSpPr/>
          <p:nvPr/>
        </p:nvSpPr>
        <p:spPr>
          <a:xfrm flipH="1" rot="10800000">
            <a:off x="20423850" y="15975048"/>
            <a:ext cx="1350023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64"/>
          <p:cNvSpPr txBox="1"/>
          <p:nvPr>
            <p:ph type="title"/>
          </p:nvPr>
        </p:nvSpPr>
        <p:spPr>
          <a:xfrm>
            <a:off x="460350" y="5883150"/>
            <a:ext cx="22119300" cy="22860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: Fine-grain Scheduling</a:t>
            </a:r>
            <a:endParaRPr/>
          </a:p>
        </p:txBody>
      </p:sp>
      <p:grpSp>
        <p:nvGrpSpPr>
          <p:cNvPr id="1317" name="Google Shape;1317;p64"/>
          <p:cNvGrpSpPr/>
          <p:nvPr/>
        </p:nvGrpSpPr>
        <p:grpSpPr>
          <a:xfrm flipH="1" rot="10800000">
            <a:off x="16753472" y="14901828"/>
            <a:ext cx="930566" cy="934841"/>
            <a:chOff x="16774148" y="4499496"/>
            <a:chExt cx="676284" cy="679390"/>
          </a:xfrm>
        </p:grpSpPr>
        <p:sp>
          <p:nvSpPr>
            <p:cNvPr id="1318" name="Google Shape;1318;p64"/>
            <p:cNvSpPr/>
            <p:nvPr/>
          </p:nvSpPr>
          <p:spPr>
            <a:xfrm>
              <a:off x="16774148" y="5026474"/>
              <a:ext cx="155418" cy="152412"/>
            </a:xfrm>
            <a:custGeom>
              <a:rect b="b" l="l" r="r" t="t"/>
              <a:pathLst>
                <a:path extrusionOk="0" h="1521" w="1551">
                  <a:moveTo>
                    <a:pt x="1" y="0"/>
                  </a:moveTo>
                  <a:lnTo>
                    <a:pt x="1" y="274"/>
                  </a:lnTo>
                  <a:lnTo>
                    <a:pt x="1247" y="1520"/>
                  </a:lnTo>
                  <a:lnTo>
                    <a:pt x="155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4"/>
            <p:cNvSpPr/>
            <p:nvPr/>
          </p:nvSpPr>
          <p:spPr>
            <a:xfrm>
              <a:off x="16774148" y="4615233"/>
              <a:ext cx="563553" cy="563653"/>
            </a:xfrm>
            <a:custGeom>
              <a:rect b="b" l="l" r="r" t="t"/>
              <a:pathLst>
                <a:path extrusionOk="0" h="5625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64"/>
            <p:cNvSpPr/>
            <p:nvPr/>
          </p:nvSpPr>
          <p:spPr>
            <a:xfrm>
              <a:off x="16774148" y="4889394"/>
              <a:ext cx="289492" cy="289492"/>
            </a:xfrm>
            <a:custGeom>
              <a:rect b="b" l="l" r="r" t="t"/>
              <a:pathLst>
                <a:path extrusionOk="0" h="2889" w="2889">
                  <a:moveTo>
                    <a:pt x="1" y="1"/>
                  </a:moveTo>
                  <a:lnTo>
                    <a:pt x="1" y="305"/>
                  </a:lnTo>
                  <a:lnTo>
                    <a:pt x="2615" y="2888"/>
                  </a:lnTo>
                  <a:lnTo>
                    <a:pt x="2888" y="28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64"/>
            <p:cNvSpPr/>
            <p:nvPr/>
          </p:nvSpPr>
          <p:spPr>
            <a:xfrm>
              <a:off x="16774148" y="4499496"/>
              <a:ext cx="676284" cy="679390"/>
            </a:xfrm>
            <a:custGeom>
              <a:rect b="b" l="l" r="r" t="t"/>
              <a:pathLst>
                <a:path extrusionOk="0" h="6780" w="6749">
                  <a:moveTo>
                    <a:pt x="1" y="1"/>
                  </a:moveTo>
                  <a:lnTo>
                    <a:pt x="1" y="92"/>
                  </a:lnTo>
                  <a:lnTo>
                    <a:pt x="6688" y="6779"/>
                  </a:lnTo>
                  <a:lnTo>
                    <a:pt x="6748" y="6779"/>
                  </a:lnTo>
                  <a:lnTo>
                    <a:pt x="6748" y="659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64"/>
            <p:cNvSpPr/>
            <p:nvPr/>
          </p:nvSpPr>
          <p:spPr>
            <a:xfrm>
              <a:off x="16774148" y="4752313"/>
              <a:ext cx="426573" cy="426573"/>
            </a:xfrm>
            <a:custGeom>
              <a:rect b="b" l="l" r="r" t="t"/>
              <a:pathLst>
                <a:path extrusionOk="0" h="4257" w="4257">
                  <a:moveTo>
                    <a:pt x="1" y="1"/>
                  </a:moveTo>
                  <a:lnTo>
                    <a:pt x="1" y="305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64"/>
            <p:cNvSpPr/>
            <p:nvPr/>
          </p:nvSpPr>
          <p:spPr>
            <a:xfrm>
              <a:off x="17173165" y="4499496"/>
              <a:ext cx="277267" cy="280374"/>
            </a:xfrm>
            <a:custGeom>
              <a:rect b="b" l="l" r="r" t="t"/>
              <a:pathLst>
                <a:path extrusionOk="0" h="2798" w="2767">
                  <a:moveTo>
                    <a:pt x="0" y="1"/>
                  </a:moveTo>
                  <a:lnTo>
                    <a:pt x="2766" y="2797"/>
                  </a:lnTo>
                  <a:lnTo>
                    <a:pt x="2766" y="249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64"/>
            <p:cNvSpPr/>
            <p:nvPr/>
          </p:nvSpPr>
          <p:spPr>
            <a:xfrm>
              <a:off x="17310245" y="4499496"/>
              <a:ext cx="140187" cy="143293"/>
            </a:xfrm>
            <a:custGeom>
              <a:rect b="b" l="l" r="r" t="t"/>
              <a:pathLst>
                <a:path extrusionOk="0" h="1430" w="1399">
                  <a:moveTo>
                    <a:pt x="0" y="1"/>
                  </a:moveTo>
                  <a:lnTo>
                    <a:pt x="1398" y="1430"/>
                  </a:lnTo>
                  <a:lnTo>
                    <a:pt x="1398" y="11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4"/>
            <p:cNvSpPr/>
            <p:nvPr/>
          </p:nvSpPr>
          <p:spPr>
            <a:xfrm>
              <a:off x="16902110" y="4499496"/>
              <a:ext cx="548322" cy="548422"/>
            </a:xfrm>
            <a:custGeom>
              <a:rect b="b" l="l" r="r" t="t"/>
              <a:pathLst>
                <a:path extrusionOk="0" h="5473" w="5472">
                  <a:moveTo>
                    <a:pt x="0" y="1"/>
                  </a:moveTo>
                  <a:lnTo>
                    <a:pt x="5471" y="5472"/>
                  </a:lnTo>
                  <a:lnTo>
                    <a:pt x="5471" y="52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4"/>
            <p:cNvSpPr/>
            <p:nvPr/>
          </p:nvSpPr>
          <p:spPr>
            <a:xfrm>
              <a:off x="17039191" y="4499496"/>
              <a:ext cx="411241" cy="417454"/>
            </a:xfrm>
            <a:custGeom>
              <a:rect b="b" l="l" r="r" t="t"/>
              <a:pathLst>
                <a:path extrusionOk="0" h="4166" w="4104">
                  <a:moveTo>
                    <a:pt x="0" y="1"/>
                  </a:moveTo>
                  <a:lnTo>
                    <a:pt x="4103" y="4165"/>
                  </a:lnTo>
                  <a:lnTo>
                    <a:pt x="4103" y="386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64"/>
          <p:cNvSpPr txBox="1"/>
          <p:nvPr>
            <p:ph idx="1" type="body"/>
          </p:nvPr>
        </p:nvSpPr>
        <p:spPr>
          <a:xfrm>
            <a:off x="1825800" y="7984650"/>
            <a:ext cx="19388400" cy="3813900"/>
          </a:xfrm>
          <a:prstGeom prst="rect">
            <a:avLst/>
          </a:prstGeom>
        </p:spPr>
        <p:txBody>
          <a:bodyPr anchorCtr="0" anchor="t" bIns="914400" lIns="1828800" spcFirstLastPara="1" rIns="1828800" wrap="square" tIns="9144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200"/>
              <a:t>Boran, N.K., Rathore, S., Udeshi, M. and Singh, V., 2020. Fine-Grained Scheduling in Heterogeneous-ISA Architectures. IEEE Computer Architecture Letters, 20(1), pp.9-12.</a:t>
            </a:r>
            <a:endParaRPr b="1" sz="4200"/>
          </a:p>
        </p:txBody>
      </p:sp>
      <p:grpSp>
        <p:nvGrpSpPr>
          <p:cNvPr id="1328" name="Google Shape;1328;p64"/>
          <p:cNvGrpSpPr/>
          <p:nvPr/>
        </p:nvGrpSpPr>
        <p:grpSpPr>
          <a:xfrm flipH="1" rot="10800000">
            <a:off x="20428995" y="15589170"/>
            <a:ext cx="440257" cy="444394"/>
            <a:chOff x="19445313" y="4356403"/>
            <a:chExt cx="319955" cy="322961"/>
          </a:xfrm>
        </p:grpSpPr>
        <p:sp>
          <p:nvSpPr>
            <p:cNvPr id="1329" name="Google Shape;1329;p64"/>
            <p:cNvSpPr/>
            <p:nvPr/>
          </p:nvSpPr>
          <p:spPr>
            <a:xfrm>
              <a:off x="19445313" y="4603108"/>
              <a:ext cx="73250" cy="76256"/>
            </a:xfrm>
            <a:custGeom>
              <a:rect b="b" l="l" r="r" t="t"/>
              <a:pathLst>
                <a:path extrusionOk="0" h="761" w="731">
                  <a:moveTo>
                    <a:pt x="1" y="0"/>
                  </a:moveTo>
                  <a:lnTo>
                    <a:pt x="1" y="152"/>
                  </a:lnTo>
                  <a:lnTo>
                    <a:pt x="578" y="760"/>
                  </a:lnTo>
                  <a:lnTo>
                    <a:pt x="730" y="7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64"/>
            <p:cNvSpPr/>
            <p:nvPr/>
          </p:nvSpPr>
          <p:spPr>
            <a:xfrm>
              <a:off x="19445313" y="4408209"/>
              <a:ext cx="268149" cy="271155"/>
            </a:xfrm>
            <a:custGeom>
              <a:rect b="b" l="l" r="r" t="t"/>
              <a:pathLst>
                <a:path extrusionOk="0" h="2706" w="2676">
                  <a:moveTo>
                    <a:pt x="1" y="0"/>
                  </a:moveTo>
                  <a:lnTo>
                    <a:pt x="1" y="152"/>
                  </a:lnTo>
                  <a:lnTo>
                    <a:pt x="2524" y="2705"/>
                  </a:lnTo>
                  <a:lnTo>
                    <a:pt x="2676" y="27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64"/>
            <p:cNvSpPr/>
            <p:nvPr/>
          </p:nvSpPr>
          <p:spPr>
            <a:xfrm>
              <a:off x="19445313" y="4539177"/>
              <a:ext cx="137181" cy="140187"/>
            </a:xfrm>
            <a:custGeom>
              <a:rect b="b" l="l" r="r" t="t"/>
              <a:pathLst>
                <a:path extrusionOk="0" h="1399" w="1369">
                  <a:moveTo>
                    <a:pt x="1" y="0"/>
                  </a:moveTo>
                  <a:lnTo>
                    <a:pt x="1" y="152"/>
                  </a:lnTo>
                  <a:lnTo>
                    <a:pt x="1217" y="1398"/>
                  </a:lnTo>
                  <a:lnTo>
                    <a:pt x="1368" y="1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64"/>
            <p:cNvSpPr/>
            <p:nvPr/>
          </p:nvSpPr>
          <p:spPr>
            <a:xfrm>
              <a:off x="19445313" y="4356403"/>
              <a:ext cx="319955" cy="322961"/>
            </a:xfrm>
            <a:custGeom>
              <a:rect b="b" l="l" r="r" t="t"/>
              <a:pathLst>
                <a:path extrusionOk="0" h="3223" w="3193">
                  <a:moveTo>
                    <a:pt x="1" y="0"/>
                  </a:moveTo>
                  <a:lnTo>
                    <a:pt x="1" y="31"/>
                  </a:lnTo>
                  <a:lnTo>
                    <a:pt x="3162" y="3222"/>
                  </a:lnTo>
                  <a:lnTo>
                    <a:pt x="3192" y="3222"/>
                  </a:lnTo>
                  <a:lnTo>
                    <a:pt x="3192" y="310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64"/>
            <p:cNvSpPr/>
            <p:nvPr/>
          </p:nvSpPr>
          <p:spPr>
            <a:xfrm>
              <a:off x="19445313" y="4475146"/>
              <a:ext cx="201111" cy="204218"/>
            </a:xfrm>
            <a:custGeom>
              <a:rect b="b" l="l" r="r" t="t"/>
              <a:pathLst>
                <a:path extrusionOk="0" h="2038" w="2007">
                  <a:moveTo>
                    <a:pt x="1" y="1"/>
                  </a:moveTo>
                  <a:lnTo>
                    <a:pt x="1" y="153"/>
                  </a:lnTo>
                  <a:lnTo>
                    <a:pt x="1885" y="2037"/>
                  </a:lnTo>
                  <a:lnTo>
                    <a:pt x="2007" y="20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64"/>
            <p:cNvSpPr/>
            <p:nvPr/>
          </p:nvSpPr>
          <p:spPr>
            <a:xfrm>
              <a:off x="19637206" y="4356403"/>
              <a:ext cx="128062" cy="134074"/>
            </a:xfrm>
            <a:custGeom>
              <a:rect b="b" l="l" r="r" t="t"/>
              <a:pathLst>
                <a:path extrusionOk="0" h="1338" w="1278">
                  <a:moveTo>
                    <a:pt x="1" y="0"/>
                  </a:moveTo>
                  <a:lnTo>
                    <a:pt x="1277" y="1338"/>
                  </a:lnTo>
                  <a:lnTo>
                    <a:pt x="1277" y="118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64"/>
            <p:cNvSpPr/>
            <p:nvPr/>
          </p:nvSpPr>
          <p:spPr>
            <a:xfrm>
              <a:off x="19701136" y="4356403"/>
              <a:ext cx="64131" cy="67137"/>
            </a:xfrm>
            <a:custGeom>
              <a:rect b="b" l="l" r="r" t="t"/>
              <a:pathLst>
                <a:path extrusionOk="0" h="670" w="640">
                  <a:moveTo>
                    <a:pt x="1" y="0"/>
                  </a:moveTo>
                  <a:lnTo>
                    <a:pt x="639" y="669"/>
                  </a:lnTo>
                  <a:lnTo>
                    <a:pt x="639" y="51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64"/>
            <p:cNvSpPr/>
            <p:nvPr/>
          </p:nvSpPr>
          <p:spPr>
            <a:xfrm>
              <a:off x="19503232" y="4356403"/>
              <a:ext cx="262036" cy="262036"/>
            </a:xfrm>
            <a:custGeom>
              <a:rect b="b" l="l" r="r" t="t"/>
              <a:pathLst>
                <a:path extrusionOk="0" h="2615" w="2615">
                  <a:moveTo>
                    <a:pt x="0" y="0"/>
                  </a:moveTo>
                  <a:lnTo>
                    <a:pt x="2614" y="2614"/>
                  </a:lnTo>
                  <a:lnTo>
                    <a:pt x="2614" y="246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4"/>
            <p:cNvSpPr/>
            <p:nvPr/>
          </p:nvSpPr>
          <p:spPr>
            <a:xfrm>
              <a:off x="19567162" y="4356403"/>
              <a:ext cx="198105" cy="198105"/>
            </a:xfrm>
            <a:custGeom>
              <a:rect b="b" l="l" r="r" t="t"/>
              <a:pathLst>
                <a:path extrusionOk="0" h="1977" w="1977">
                  <a:moveTo>
                    <a:pt x="1" y="0"/>
                  </a:moveTo>
                  <a:lnTo>
                    <a:pt x="1976" y="1976"/>
                  </a:lnTo>
                  <a:lnTo>
                    <a:pt x="1976" y="182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8" name="Google Shape;1338;p64"/>
          <p:cNvSpPr/>
          <p:nvPr/>
        </p:nvSpPr>
        <p:spPr>
          <a:xfrm flipH="1" rot="10800000">
            <a:off x="15277573" y="14751232"/>
            <a:ext cx="1286673" cy="1286811"/>
          </a:xfrm>
          <a:custGeom>
            <a:rect b="b" l="l" r="r" t="t"/>
            <a:pathLst>
              <a:path extrusionOk="0" h="9333" w="9332">
                <a:moveTo>
                  <a:pt x="0" y="1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64"/>
          <p:cNvSpPr/>
          <p:nvPr/>
        </p:nvSpPr>
        <p:spPr>
          <a:xfrm flipH="1" rot="10800000">
            <a:off x="16568383" y="16042040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1"/>
                </a:moveTo>
                <a:lnTo>
                  <a:pt x="0" y="9302"/>
                </a:lnTo>
                <a:lnTo>
                  <a:pt x="9301" y="9302"/>
                </a:lnTo>
                <a:lnTo>
                  <a:pt x="93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64"/>
          <p:cNvSpPr/>
          <p:nvPr/>
        </p:nvSpPr>
        <p:spPr>
          <a:xfrm flipH="1" rot="10800000">
            <a:off x="19137319" y="16037904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64"/>
          <p:cNvSpPr/>
          <p:nvPr/>
        </p:nvSpPr>
        <p:spPr>
          <a:xfrm flipH="1" rot="10800000">
            <a:off x="19556467" y="16461188"/>
            <a:ext cx="440105" cy="440105"/>
          </a:xfrm>
          <a:custGeom>
            <a:rect b="b" l="l" r="r" t="t"/>
            <a:pathLst>
              <a:path extrusionOk="0" h="3192" w="3192">
                <a:moveTo>
                  <a:pt x="0" y="0"/>
                </a:moveTo>
                <a:lnTo>
                  <a:pt x="0" y="3192"/>
                </a:lnTo>
                <a:lnTo>
                  <a:pt x="3192" y="3192"/>
                </a:lnTo>
                <a:lnTo>
                  <a:pt x="31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64"/>
          <p:cNvSpPr/>
          <p:nvPr/>
        </p:nvSpPr>
        <p:spPr>
          <a:xfrm flipH="1" rot="10800000">
            <a:off x="17854920" y="1475550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4"/>
          <p:cNvSpPr/>
          <p:nvPr/>
        </p:nvSpPr>
        <p:spPr>
          <a:xfrm flipH="1" rot="10800000">
            <a:off x="17850783" y="16042040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64"/>
          <p:cNvSpPr/>
          <p:nvPr/>
        </p:nvSpPr>
        <p:spPr>
          <a:xfrm flipH="1" rot="10800000">
            <a:off x="16568383" y="1603790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1"/>
                </a:move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64"/>
          <p:cNvSpPr/>
          <p:nvPr/>
        </p:nvSpPr>
        <p:spPr>
          <a:xfrm flipH="1" rot="10800000">
            <a:off x="17850783" y="16037904"/>
            <a:ext cx="1282537" cy="1290809"/>
          </a:xfrm>
          <a:custGeom>
            <a:rect b="b" l="l" r="r" t="t"/>
            <a:pathLst>
              <a:path extrusionOk="0" h="9362" w="9302">
                <a:moveTo>
                  <a:pt x="0" y="0"/>
                </a:moveTo>
                <a:cubicBezTo>
                  <a:pt x="61" y="5167"/>
                  <a:pt x="4195" y="9362"/>
                  <a:pt x="9301" y="9362"/>
                </a:cubicBezTo>
                <a:lnTo>
                  <a:pt x="9301" y="5015"/>
                </a:lnTo>
                <a:cubicBezTo>
                  <a:pt x="6566" y="498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64"/>
          <p:cNvSpPr/>
          <p:nvPr/>
        </p:nvSpPr>
        <p:spPr>
          <a:xfrm flipH="1" rot="10800000">
            <a:off x="15688311" y="16444367"/>
            <a:ext cx="473609" cy="473747"/>
          </a:xfrm>
          <a:custGeom>
            <a:rect b="b" l="l" r="r" t="t"/>
            <a:pathLst>
              <a:path extrusionOk="0" h="3436" w="3435">
                <a:moveTo>
                  <a:pt x="0" y="1"/>
                </a:moveTo>
                <a:lnTo>
                  <a:pt x="3435" y="3436"/>
                </a:lnTo>
                <a:lnTo>
                  <a:pt x="34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64"/>
          <p:cNvSpPr/>
          <p:nvPr/>
        </p:nvSpPr>
        <p:spPr>
          <a:xfrm flipH="1" rot="10800000">
            <a:off x="18261521" y="15216431"/>
            <a:ext cx="469473" cy="473747"/>
          </a:xfrm>
          <a:custGeom>
            <a:rect b="b" l="l" r="r" t="t"/>
            <a:pathLst>
              <a:path extrusionOk="0" h="3436" w="3405">
                <a:moveTo>
                  <a:pt x="0" y="1"/>
                </a:moveTo>
                <a:lnTo>
                  <a:pt x="3404" y="3435"/>
                </a:lnTo>
                <a:lnTo>
                  <a:pt x="3404" y="1"/>
                </a:lnTo>
                <a:close/>
              </a:path>
            </a:pathLst>
          </a:custGeom>
          <a:solidFill>
            <a:srgbClr val="005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8" name="Google Shape;1348;p64"/>
          <p:cNvGrpSpPr/>
          <p:nvPr/>
        </p:nvGrpSpPr>
        <p:grpSpPr>
          <a:xfrm flipH="1" rot="10800000">
            <a:off x="20630165" y="10974947"/>
            <a:ext cx="930566" cy="930566"/>
            <a:chOff x="19591512" y="7356441"/>
            <a:chExt cx="676284" cy="676284"/>
          </a:xfrm>
        </p:grpSpPr>
        <p:sp>
          <p:nvSpPr>
            <p:cNvPr id="1349" name="Google Shape;1349;p64"/>
            <p:cNvSpPr/>
            <p:nvPr/>
          </p:nvSpPr>
          <p:spPr>
            <a:xfrm>
              <a:off x="19591512" y="7880413"/>
              <a:ext cx="152412" cy="152312"/>
            </a:xfrm>
            <a:custGeom>
              <a:rect b="b" l="l" r="r" t="t"/>
              <a:pathLst>
                <a:path extrusionOk="0" h="1520" w="1521">
                  <a:moveTo>
                    <a:pt x="1" y="0"/>
                  </a:moveTo>
                  <a:lnTo>
                    <a:pt x="1" y="274"/>
                  </a:lnTo>
                  <a:lnTo>
                    <a:pt x="1217" y="1520"/>
                  </a:lnTo>
                  <a:lnTo>
                    <a:pt x="1520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4"/>
            <p:cNvSpPr/>
            <p:nvPr/>
          </p:nvSpPr>
          <p:spPr>
            <a:xfrm>
              <a:off x="19591512" y="7469171"/>
              <a:ext cx="563553" cy="563553"/>
            </a:xfrm>
            <a:custGeom>
              <a:rect b="b" l="l" r="r" t="t"/>
              <a:pathLst>
                <a:path extrusionOk="0" h="5624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4"/>
            <p:cNvSpPr/>
            <p:nvPr/>
          </p:nvSpPr>
          <p:spPr>
            <a:xfrm>
              <a:off x="19591512" y="7743332"/>
              <a:ext cx="289492" cy="289392"/>
            </a:xfrm>
            <a:custGeom>
              <a:rect b="b" l="l" r="r" t="t"/>
              <a:pathLst>
                <a:path extrusionOk="0" h="2888" w="2889">
                  <a:moveTo>
                    <a:pt x="1" y="0"/>
                  </a:moveTo>
                  <a:lnTo>
                    <a:pt x="1" y="304"/>
                  </a:lnTo>
                  <a:lnTo>
                    <a:pt x="2584" y="2888"/>
                  </a:lnTo>
                  <a:lnTo>
                    <a:pt x="2888" y="2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4"/>
            <p:cNvSpPr/>
            <p:nvPr/>
          </p:nvSpPr>
          <p:spPr>
            <a:xfrm>
              <a:off x="19591512" y="7356441"/>
              <a:ext cx="676284" cy="676284"/>
            </a:xfrm>
            <a:custGeom>
              <a:rect b="b" l="l" r="r" t="t"/>
              <a:pathLst>
                <a:path extrusionOk="0" h="6749" w="6749">
                  <a:moveTo>
                    <a:pt x="1" y="1"/>
                  </a:moveTo>
                  <a:lnTo>
                    <a:pt x="1" y="62"/>
                  </a:lnTo>
                  <a:lnTo>
                    <a:pt x="6688" y="6749"/>
                  </a:lnTo>
                  <a:lnTo>
                    <a:pt x="6749" y="6749"/>
                  </a:lnTo>
                  <a:lnTo>
                    <a:pt x="6749" y="656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64"/>
            <p:cNvSpPr/>
            <p:nvPr/>
          </p:nvSpPr>
          <p:spPr>
            <a:xfrm>
              <a:off x="19591512" y="7606252"/>
              <a:ext cx="426573" cy="426472"/>
            </a:xfrm>
            <a:custGeom>
              <a:rect b="b" l="l" r="r" t="t"/>
              <a:pathLst>
                <a:path extrusionOk="0" h="4256" w="4257">
                  <a:moveTo>
                    <a:pt x="1" y="0"/>
                  </a:moveTo>
                  <a:lnTo>
                    <a:pt x="1" y="304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64"/>
            <p:cNvSpPr/>
            <p:nvPr/>
          </p:nvSpPr>
          <p:spPr>
            <a:xfrm>
              <a:off x="19990528" y="7356441"/>
              <a:ext cx="277267" cy="277267"/>
            </a:xfrm>
            <a:custGeom>
              <a:rect b="b" l="l" r="r" t="t"/>
              <a:pathLst>
                <a:path extrusionOk="0" h="2767" w="2767">
                  <a:moveTo>
                    <a:pt x="1" y="1"/>
                  </a:moveTo>
                  <a:lnTo>
                    <a:pt x="2767" y="2767"/>
                  </a:lnTo>
                  <a:lnTo>
                    <a:pt x="2767" y="246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20127609" y="7356441"/>
              <a:ext cx="140187" cy="140287"/>
            </a:xfrm>
            <a:custGeom>
              <a:rect b="b" l="l" r="r" t="t"/>
              <a:pathLst>
                <a:path extrusionOk="0" h="1400" w="1399">
                  <a:moveTo>
                    <a:pt x="0" y="1"/>
                  </a:moveTo>
                  <a:lnTo>
                    <a:pt x="1399" y="1399"/>
                  </a:lnTo>
                  <a:lnTo>
                    <a:pt x="1399" y="1095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19716368" y="7356441"/>
              <a:ext cx="551428" cy="548422"/>
            </a:xfrm>
            <a:custGeom>
              <a:rect b="b" l="l" r="r" t="t"/>
              <a:pathLst>
                <a:path extrusionOk="0" h="5473" w="5503">
                  <a:moveTo>
                    <a:pt x="1" y="1"/>
                  </a:moveTo>
                  <a:lnTo>
                    <a:pt x="5503" y="5472"/>
                  </a:lnTo>
                  <a:lnTo>
                    <a:pt x="5503" y="519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19853448" y="7356441"/>
              <a:ext cx="414348" cy="414348"/>
            </a:xfrm>
            <a:custGeom>
              <a:rect b="b" l="l" r="r" t="t"/>
              <a:pathLst>
                <a:path extrusionOk="0" h="4135" w="4135">
                  <a:moveTo>
                    <a:pt x="1" y="1"/>
                  </a:moveTo>
                  <a:lnTo>
                    <a:pt x="4135" y="4135"/>
                  </a:lnTo>
                  <a:lnTo>
                    <a:pt x="4135" y="383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8" name="Google Shape;1358;p64"/>
          <p:cNvSpPr/>
          <p:nvPr/>
        </p:nvSpPr>
        <p:spPr>
          <a:xfrm flipH="1" rot="10800000">
            <a:off x="20436540" y="13393416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4"/>
          <p:cNvSpPr/>
          <p:nvPr/>
        </p:nvSpPr>
        <p:spPr>
          <a:xfrm flipH="1" rot="10800000">
            <a:off x="19154140" y="10824346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64"/>
          <p:cNvSpPr/>
          <p:nvPr/>
        </p:nvSpPr>
        <p:spPr>
          <a:xfrm flipH="1" rot="10800000">
            <a:off x="19967205" y="14684224"/>
            <a:ext cx="469473" cy="469473"/>
          </a:xfrm>
          <a:custGeom>
            <a:rect b="b" l="l" r="r" t="t"/>
            <a:pathLst>
              <a:path extrusionOk="0" h="3405" w="3405">
                <a:moveTo>
                  <a:pt x="0" y="0"/>
                </a:moveTo>
                <a:lnTo>
                  <a:pt x="0" y="3405"/>
                </a:lnTo>
                <a:lnTo>
                  <a:pt x="3404" y="3405"/>
                </a:lnTo>
                <a:lnTo>
                  <a:pt x="3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64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64"/>
          <p:cNvSpPr/>
          <p:nvPr/>
        </p:nvSpPr>
        <p:spPr>
          <a:xfrm flipH="1" rot="10800000">
            <a:off x="21731487" y="1340182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64"/>
          <p:cNvSpPr/>
          <p:nvPr/>
        </p:nvSpPr>
        <p:spPr>
          <a:xfrm flipH="1" rot="10800000">
            <a:off x="21727350" y="10828621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64"/>
          <p:cNvSpPr/>
          <p:nvPr/>
        </p:nvSpPr>
        <p:spPr>
          <a:xfrm flipH="1" rot="10800000">
            <a:off x="21727350" y="12115154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0"/>
                </a:moveTo>
                <a:lnTo>
                  <a:pt x="0" y="9301"/>
                </a:lnTo>
                <a:lnTo>
                  <a:pt x="9301" y="9301"/>
                </a:lnTo>
                <a:lnTo>
                  <a:pt x="9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64"/>
          <p:cNvSpPr/>
          <p:nvPr/>
        </p:nvSpPr>
        <p:spPr>
          <a:xfrm flipH="1" rot="10800000">
            <a:off x="21727350" y="1468422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64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64"/>
          <p:cNvSpPr/>
          <p:nvPr/>
        </p:nvSpPr>
        <p:spPr>
          <a:xfrm flipH="1" rot="10800000">
            <a:off x="21727350" y="12111018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cubicBezTo>
                  <a:pt x="0" y="5167"/>
                  <a:pt x="4195" y="9332"/>
                  <a:pt x="9332" y="9332"/>
                </a:cubicBezTo>
                <a:lnTo>
                  <a:pt x="9332" y="5015"/>
                </a:lnTo>
                <a:cubicBezTo>
                  <a:pt x="6566" y="495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64"/>
          <p:cNvSpPr/>
          <p:nvPr/>
        </p:nvSpPr>
        <p:spPr>
          <a:xfrm flipH="1" rot="10800000">
            <a:off x="19560604" y="12513345"/>
            <a:ext cx="477883" cy="477883"/>
          </a:xfrm>
          <a:custGeom>
            <a:rect b="b" l="l" r="r" t="t"/>
            <a:pathLst>
              <a:path extrusionOk="0" h="3466" w="3466">
                <a:moveTo>
                  <a:pt x="1" y="1"/>
                </a:moveTo>
                <a:lnTo>
                  <a:pt x="3466" y="3466"/>
                </a:lnTo>
                <a:lnTo>
                  <a:pt x="34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64"/>
          <p:cNvSpPr/>
          <p:nvPr/>
        </p:nvSpPr>
        <p:spPr>
          <a:xfrm flipH="1" rot="10800000">
            <a:off x="22133814" y="11289545"/>
            <a:ext cx="473747" cy="469611"/>
          </a:xfrm>
          <a:custGeom>
            <a:rect b="b" l="l" r="r" t="t"/>
            <a:pathLst>
              <a:path extrusionOk="0" h="3406" w="3436">
                <a:moveTo>
                  <a:pt x="1" y="1"/>
                </a:moveTo>
                <a:lnTo>
                  <a:pt x="3435" y="3405"/>
                </a:lnTo>
                <a:lnTo>
                  <a:pt x="343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64"/>
          <p:cNvSpPr/>
          <p:nvPr/>
        </p:nvSpPr>
        <p:spPr>
          <a:xfrm flipH="1" rot="10800000">
            <a:off x="19158277" y="13393416"/>
            <a:ext cx="1282537" cy="1290947"/>
          </a:xfrm>
          <a:custGeom>
            <a:rect b="b" l="l" r="r" t="t"/>
            <a:pathLst>
              <a:path extrusionOk="0" h="9363" w="9302">
                <a:moveTo>
                  <a:pt x="1" y="1"/>
                </a:moveTo>
                <a:lnTo>
                  <a:pt x="1" y="9363"/>
                </a:lnTo>
                <a:lnTo>
                  <a:pt x="9302" y="936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64"/>
          <p:cNvSpPr/>
          <p:nvPr/>
        </p:nvSpPr>
        <p:spPr>
          <a:xfrm flipH="1" rot="10800000">
            <a:off x="21727344" y="15975049"/>
            <a:ext cx="1282537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64"/>
          <p:cNvSpPr/>
          <p:nvPr/>
        </p:nvSpPr>
        <p:spPr>
          <a:xfrm flipH="1" rot="10800000">
            <a:off x="21731478" y="9537821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3" name="Google Shape;1373;p64"/>
          <p:cNvCxnSpPr/>
          <p:nvPr/>
        </p:nvCxnSpPr>
        <p:spPr>
          <a:xfrm rot="10800000">
            <a:off x="16240575" y="2671300"/>
            <a:ext cx="7457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64"/>
          <p:cNvCxnSpPr/>
          <p:nvPr/>
        </p:nvCxnSpPr>
        <p:spPr>
          <a:xfrm rot="10800000">
            <a:off x="-1079975" y="16136125"/>
            <a:ext cx="8010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>
            <p:ph type="title"/>
          </p:nvPr>
        </p:nvSpPr>
        <p:spPr>
          <a:xfrm>
            <a:off x="1584000" y="938557"/>
            <a:ext cx="20313600" cy="3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200"/>
              <a:buFont typeface="Calibri"/>
              <a:buNone/>
            </a:pPr>
            <a:r>
              <a:rPr b="1" lang="en">
                <a:solidFill>
                  <a:schemeClr val="accent1"/>
                </a:solidFill>
              </a:rPr>
              <a:t>Performance Enhancement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56" name="Google Shape;356;p20"/>
          <p:cNvSpPr txBox="1"/>
          <p:nvPr>
            <p:ph idx="1" type="body"/>
          </p:nvPr>
        </p:nvSpPr>
        <p:spPr>
          <a:xfrm>
            <a:off x="1584000" y="4569666"/>
            <a:ext cx="124893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normAutofit/>
          </a:bodyPr>
          <a:lstStyle/>
          <a:p>
            <a:pPr indent="-488950" lvl="0" marL="482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900"/>
              <a:buFont typeface="Arial"/>
              <a:buChar char="►"/>
            </a:pPr>
            <a:r>
              <a:rPr lang="en">
                <a:solidFill>
                  <a:srgbClr val="FF0000"/>
                </a:solidFill>
              </a:rPr>
              <a:t>Single thread performance </a:t>
            </a:r>
            <a:r>
              <a:rPr lang="en"/>
              <a:t>is bottleneck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3400"/>
              </a:spcAft>
              <a:buClr>
                <a:schemeClr val="dk1"/>
              </a:buClr>
              <a:buSzPts val="5900"/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 txBox="1"/>
          <p:nvPr>
            <p:ph idx="12" type="sldNum"/>
          </p:nvPr>
        </p:nvSpPr>
        <p:spPr>
          <a:xfrm>
            <a:off x="16272000" y="16021110"/>
            <a:ext cx="52992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457650" y="16304750"/>
            <a:ext cx="2211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Slide has been taken from:PhD Defence Presentation, Nirmal Kumar Boran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65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380" name="Google Shape;1380;p65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65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65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65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65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65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65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65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65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9" name="Google Shape;1389;p65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90" name="Google Shape;1390;p65"/>
          <p:cNvSpPr txBox="1"/>
          <p:nvPr/>
        </p:nvSpPr>
        <p:spPr>
          <a:xfrm>
            <a:off x="457650" y="14018750"/>
            <a:ext cx="22119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Boran, N.K., Rathore, S., Udeshi, M. and Singh, V., 2020. Fine-Grained Scheduling in Heterogeneous-ISA Architectures. IEEE Computer Architecture Letters, 20(1), pp.9-12.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1" name="Google Shape;139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225" y="4711250"/>
            <a:ext cx="17693874" cy="854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oogle Shape;1396;p66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397" name="Google Shape;1397;p66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66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66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66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66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66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66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66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66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6" name="Google Shape;1406;p66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07" name="Google Shape;1407;p66"/>
          <p:cNvSpPr txBox="1"/>
          <p:nvPr/>
        </p:nvSpPr>
        <p:spPr>
          <a:xfrm>
            <a:off x="2184600" y="3255050"/>
            <a:ext cx="18670800" cy="10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effectively exploit program heterogeneity, Boran et al. introduced a fine-grained function-wise scheduling technique. This approach dynamically scheduled every function to its most affined ISA</a:t>
            </a:r>
            <a:endParaRPr b="1"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 for Function Affinity: </a:t>
            </a:r>
            <a:endParaRPr b="1"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density,dynamic instruction count, register pressure, etc. which varies for each function.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affinity of a function towards an ISA may only shift by the change in behavior of input data. Hence the need for a dynamic predictor.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Function-wise scheduling not only optimized performance but also minimized migration overhead by transforming only function arguments between ISAs, avoiding complete stack transformations.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p66"/>
          <p:cNvSpPr txBox="1"/>
          <p:nvPr/>
        </p:nvSpPr>
        <p:spPr>
          <a:xfrm>
            <a:off x="457650" y="14018750"/>
            <a:ext cx="22119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Boran, N.K., Rathore, S., Udeshi, M. and Singh, V., 2020. Fine-Grained Scheduling in Heterogeneous-ISA Architectures. IEEE Computer Architecture Letters, 20(1), pp.9-12.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" name="Google Shape;1413;p67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414" name="Google Shape;1414;p67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67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67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67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67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67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67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67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67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3" name="Google Shape;1423;p67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Based Approach</a:t>
            </a:r>
            <a:endParaRPr/>
          </a:p>
        </p:txBody>
      </p:sp>
      <p:sp>
        <p:nvSpPr>
          <p:cNvPr id="1424" name="Google Shape;1424;p67"/>
          <p:cNvSpPr txBox="1"/>
          <p:nvPr/>
        </p:nvSpPr>
        <p:spPr>
          <a:xfrm>
            <a:off x="2184600" y="3788450"/>
            <a:ext cx="18670800" cy="6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was observed that the affinity do not change too often.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used a sampling based technique for dynamic prediction.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was experimentally observed that affinity do not change for approximately 20 consecutive calls.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time is calculated for 19th and 20th call and the Affinity table is updated.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67"/>
          <p:cNvSpPr txBox="1"/>
          <p:nvPr/>
        </p:nvSpPr>
        <p:spPr>
          <a:xfrm>
            <a:off x="457650" y="14018750"/>
            <a:ext cx="22119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Boran, N.K., Rathore, S., Udeshi, M. and Singh, V., 2020. Fine-Grained Scheduling in Heterogeneous-ISA Architectures. IEEE Computer Architecture Letters, 20(1), pp.9-12.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0" name="Google Shape;1430;p68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431" name="Google Shape;1431;p68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68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68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68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0" name="Google Shape;1440;p68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Results..</a:t>
            </a:r>
            <a:endParaRPr/>
          </a:p>
        </p:txBody>
      </p:sp>
      <p:sp>
        <p:nvSpPr>
          <p:cNvPr id="1441" name="Google Shape;1441;p68"/>
          <p:cNvSpPr txBox="1"/>
          <p:nvPr/>
        </p:nvSpPr>
        <p:spPr>
          <a:xfrm>
            <a:off x="457650" y="14018750"/>
            <a:ext cx="22119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Boran, N.K., Rathore, S., Udeshi, M. and Singh, V., 2020. Fine-Grained Scheduling in Heterogeneous-ISA Architectures. IEEE Computer Architecture Letters, 20(1), pp.9-12.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2" name="Google Shape;144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750" y="4026575"/>
            <a:ext cx="20066225" cy="81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3" name="Google Shape;1443;p68"/>
          <p:cNvSpPr txBox="1"/>
          <p:nvPr/>
        </p:nvSpPr>
        <p:spPr>
          <a:xfrm>
            <a:off x="2490250" y="12361575"/>
            <a:ext cx="184527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"/>
                <a:ea typeface="Roboto"/>
                <a:cs typeface="Roboto"/>
                <a:sym typeface="Roboto"/>
              </a:rPr>
              <a:t>Speedup of function-wise migration with respect to heterogeneous-ISA architecture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" name="Google Shape;1448;p69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449" name="Google Shape;1449;p69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69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9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69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69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69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9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69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69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8" name="Google Shape;1458;p69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Results..</a:t>
            </a:r>
            <a:endParaRPr/>
          </a:p>
        </p:txBody>
      </p:sp>
      <p:sp>
        <p:nvSpPr>
          <p:cNvPr id="1459" name="Google Shape;1459;p69"/>
          <p:cNvSpPr txBox="1"/>
          <p:nvPr/>
        </p:nvSpPr>
        <p:spPr>
          <a:xfrm>
            <a:off x="457650" y="14018750"/>
            <a:ext cx="22119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Boran, N.K., Rathore, S., Udeshi, M. and Singh, V., 2020. Fine-Grained Scheduling in Heterogeneous-ISA Architectures. IEEE Computer Architecture Letters, 20(1), pp.9-12.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0" name="Google Shape;146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75" y="3638200"/>
            <a:ext cx="19721299" cy="858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69"/>
          <p:cNvSpPr txBox="1"/>
          <p:nvPr/>
        </p:nvSpPr>
        <p:spPr>
          <a:xfrm>
            <a:off x="3628450" y="12603025"/>
            <a:ext cx="17073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"/>
                <a:ea typeface="Roboto"/>
                <a:cs typeface="Roboto"/>
                <a:sym typeface="Roboto"/>
              </a:rPr>
              <a:t>Speedup of function-wise migration with respect to heterogeneous-ISA architecture for multi-workloads.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6" name="Google Shape;1466;p70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467" name="Google Shape;1467;p70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70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0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0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0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0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0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0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0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6" name="Google Shape;1476;p70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77" name="Google Shape;1477;p70"/>
          <p:cNvSpPr txBox="1"/>
          <p:nvPr/>
        </p:nvSpPr>
        <p:spPr>
          <a:xfrm>
            <a:off x="2184600" y="2264450"/>
            <a:ext cx="18670800" cy="11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used GEM5 simulator for running spec 2006 benchmark for X86 and ARM ISA.</a:t>
            </a:r>
            <a:endParaRPr b="1"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●"/>
            </a:pPr>
            <a:r>
              <a:rPr b="1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</a:t>
            </a: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Migration overhead is less, since only a few register values have to be transformed.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●"/>
            </a:pPr>
            <a:r>
              <a:rPr b="1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○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proposed approach achieves up to 22.9 percent speedup using oracle based scheduling mechanism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○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proposed heuristics technique achieves a speedup of 8.4 percent.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●"/>
            </a:pPr>
            <a:r>
              <a:rPr b="1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Multi-work load</a:t>
            </a: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An average speedup of 15.6 percent is achieved.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70"/>
          <p:cNvSpPr txBox="1"/>
          <p:nvPr/>
        </p:nvSpPr>
        <p:spPr>
          <a:xfrm>
            <a:off x="457650" y="14018750"/>
            <a:ext cx="22119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Boran, N.K., Rathore, S., Udeshi, M. and Singh, V., 2020. Fine-Grained Scheduling in Heterogeneous-ISA Architectures. IEEE Computer Architecture Letters, 20(1), pp.9-12.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71"/>
          <p:cNvSpPr/>
          <p:nvPr/>
        </p:nvSpPr>
        <p:spPr>
          <a:xfrm flipH="1" rot="10800000">
            <a:off x="20423850" y="15975048"/>
            <a:ext cx="1350023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71"/>
          <p:cNvSpPr txBox="1"/>
          <p:nvPr>
            <p:ph type="title"/>
          </p:nvPr>
        </p:nvSpPr>
        <p:spPr>
          <a:xfrm>
            <a:off x="460350" y="5883150"/>
            <a:ext cx="22119300" cy="22860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 : Scheduling in Dynamic Core</a:t>
            </a:r>
            <a:endParaRPr/>
          </a:p>
        </p:txBody>
      </p:sp>
      <p:grpSp>
        <p:nvGrpSpPr>
          <p:cNvPr id="1485" name="Google Shape;1485;p71"/>
          <p:cNvGrpSpPr/>
          <p:nvPr/>
        </p:nvGrpSpPr>
        <p:grpSpPr>
          <a:xfrm flipH="1" rot="10800000">
            <a:off x="16753472" y="14901828"/>
            <a:ext cx="930566" cy="934841"/>
            <a:chOff x="16774148" y="4499496"/>
            <a:chExt cx="676284" cy="679390"/>
          </a:xfrm>
        </p:grpSpPr>
        <p:sp>
          <p:nvSpPr>
            <p:cNvPr id="1486" name="Google Shape;1486;p71"/>
            <p:cNvSpPr/>
            <p:nvPr/>
          </p:nvSpPr>
          <p:spPr>
            <a:xfrm>
              <a:off x="16774148" y="5026474"/>
              <a:ext cx="155418" cy="152412"/>
            </a:xfrm>
            <a:custGeom>
              <a:rect b="b" l="l" r="r" t="t"/>
              <a:pathLst>
                <a:path extrusionOk="0" h="1521" w="1551">
                  <a:moveTo>
                    <a:pt x="1" y="0"/>
                  </a:moveTo>
                  <a:lnTo>
                    <a:pt x="1" y="274"/>
                  </a:lnTo>
                  <a:lnTo>
                    <a:pt x="1247" y="1520"/>
                  </a:lnTo>
                  <a:lnTo>
                    <a:pt x="155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1"/>
            <p:cNvSpPr/>
            <p:nvPr/>
          </p:nvSpPr>
          <p:spPr>
            <a:xfrm>
              <a:off x="16774148" y="4615233"/>
              <a:ext cx="563553" cy="563653"/>
            </a:xfrm>
            <a:custGeom>
              <a:rect b="b" l="l" r="r" t="t"/>
              <a:pathLst>
                <a:path extrusionOk="0" h="5625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1"/>
            <p:cNvSpPr/>
            <p:nvPr/>
          </p:nvSpPr>
          <p:spPr>
            <a:xfrm>
              <a:off x="16774148" y="4889394"/>
              <a:ext cx="289492" cy="289492"/>
            </a:xfrm>
            <a:custGeom>
              <a:rect b="b" l="l" r="r" t="t"/>
              <a:pathLst>
                <a:path extrusionOk="0" h="2889" w="2889">
                  <a:moveTo>
                    <a:pt x="1" y="1"/>
                  </a:moveTo>
                  <a:lnTo>
                    <a:pt x="1" y="305"/>
                  </a:lnTo>
                  <a:lnTo>
                    <a:pt x="2615" y="2888"/>
                  </a:lnTo>
                  <a:lnTo>
                    <a:pt x="2888" y="28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1"/>
            <p:cNvSpPr/>
            <p:nvPr/>
          </p:nvSpPr>
          <p:spPr>
            <a:xfrm>
              <a:off x="16774148" y="4499496"/>
              <a:ext cx="676284" cy="679390"/>
            </a:xfrm>
            <a:custGeom>
              <a:rect b="b" l="l" r="r" t="t"/>
              <a:pathLst>
                <a:path extrusionOk="0" h="6780" w="6749">
                  <a:moveTo>
                    <a:pt x="1" y="1"/>
                  </a:moveTo>
                  <a:lnTo>
                    <a:pt x="1" y="92"/>
                  </a:lnTo>
                  <a:lnTo>
                    <a:pt x="6688" y="6779"/>
                  </a:lnTo>
                  <a:lnTo>
                    <a:pt x="6748" y="6779"/>
                  </a:lnTo>
                  <a:lnTo>
                    <a:pt x="6748" y="659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1"/>
            <p:cNvSpPr/>
            <p:nvPr/>
          </p:nvSpPr>
          <p:spPr>
            <a:xfrm>
              <a:off x="16774148" y="4752313"/>
              <a:ext cx="426573" cy="426573"/>
            </a:xfrm>
            <a:custGeom>
              <a:rect b="b" l="l" r="r" t="t"/>
              <a:pathLst>
                <a:path extrusionOk="0" h="4257" w="4257">
                  <a:moveTo>
                    <a:pt x="1" y="1"/>
                  </a:moveTo>
                  <a:lnTo>
                    <a:pt x="1" y="305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1"/>
            <p:cNvSpPr/>
            <p:nvPr/>
          </p:nvSpPr>
          <p:spPr>
            <a:xfrm>
              <a:off x="17173165" y="4499496"/>
              <a:ext cx="277267" cy="280374"/>
            </a:xfrm>
            <a:custGeom>
              <a:rect b="b" l="l" r="r" t="t"/>
              <a:pathLst>
                <a:path extrusionOk="0" h="2798" w="2767">
                  <a:moveTo>
                    <a:pt x="0" y="1"/>
                  </a:moveTo>
                  <a:lnTo>
                    <a:pt x="2766" y="2797"/>
                  </a:lnTo>
                  <a:lnTo>
                    <a:pt x="2766" y="249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1"/>
            <p:cNvSpPr/>
            <p:nvPr/>
          </p:nvSpPr>
          <p:spPr>
            <a:xfrm>
              <a:off x="17310245" y="4499496"/>
              <a:ext cx="140187" cy="143293"/>
            </a:xfrm>
            <a:custGeom>
              <a:rect b="b" l="l" r="r" t="t"/>
              <a:pathLst>
                <a:path extrusionOk="0" h="1430" w="1399">
                  <a:moveTo>
                    <a:pt x="0" y="1"/>
                  </a:moveTo>
                  <a:lnTo>
                    <a:pt x="1398" y="1430"/>
                  </a:lnTo>
                  <a:lnTo>
                    <a:pt x="1398" y="11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1"/>
            <p:cNvSpPr/>
            <p:nvPr/>
          </p:nvSpPr>
          <p:spPr>
            <a:xfrm>
              <a:off x="16902110" y="4499496"/>
              <a:ext cx="548322" cy="548422"/>
            </a:xfrm>
            <a:custGeom>
              <a:rect b="b" l="l" r="r" t="t"/>
              <a:pathLst>
                <a:path extrusionOk="0" h="5473" w="5472">
                  <a:moveTo>
                    <a:pt x="0" y="1"/>
                  </a:moveTo>
                  <a:lnTo>
                    <a:pt x="5471" y="5472"/>
                  </a:lnTo>
                  <a:lnTo>
                    <a:pt x="5471" y="52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1"/>
            <p:cNvSpPr/>
            <p:nvPr/>
          </p:nvSpPr>
          <p:spPr>
            <a:xfrm>
              <a:off x="17039191" y="4499496"/>
              <a:ext cx="411241" cy="417454"/>
            </a:xfrm>
            <a:custGeom>
              <a:rect b="b" l="l" r="r" t="t"/>
              <a:pathLst>
                <a:path extrusionOk="0" h="4166" w="4104">
                  <a:moveTo>
                    <a:pt x="0" y="1"/>
                  </a:moveTo>
                  <a:lnTo>
                    <a:pt x="4103" y="4165"/>
                  </a:lnTo>
                  <a:lnTo>
                    <a:pt x="4103" y="386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5" name="Google Shape;1495;p71"/>
          <p:cNvSpPr txBox="1"/>
          <p:nvPr>
            <p:ph idx="1" type="body"/>
          </p:nvPr>
        </p:nvSpPr>
        <p:spPr>
          <a:xfrm>
            <a:off x="1825800" y="7984650"/>
            <a:ext cx="19388400" cy="3813900"/>
          </a:xfrm>
          <a:prstGeom prst="rect">
            <a:avLst/>
          </a:prstGeom>
        </p:spPr>
        <p:txBody>
          <a:bodyPr anchorCtr="0" anchor="t" bIns="914400" lIns="1828800" spcFirstLastPara="1" rIns="1828800" wrap="square" tIns="9144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200"/>
              <a:t>Our project, its motivation and proposed methodologies… </a:t>
            </a:r>
            <a:endParaRPr/>
          </a:p>
        </p:txBody>
      </p:sp>
      <p:grpSp>
        <p:nvGrpSpPr>
          <p:cNvPr id="1496" name="Google Shape;1496;p71"/>
          <p:cNvGrpSpPr/>
          <p:nvPr/>
        </p:nvGrpSpPr>
        <p:grpSpPr>
          <a:xfrm flipH="1" rot="10800000">
            <a:off x="20428995" y="15589170"/>
            <a:ext cx="440257" cy="444394"/>
            <a:chOff x="19445313" y="4356403"/>
            <a:chExt cx="319955" cy="322961"/>
          </a:xfrm>
        </p:grpSpPr>
        <p:sp>
          <p:nvSpPr>
            <p:cNvPr id="1497" name="Google Shape;1497;p71"/>
            <p:cNvSpPr/>
            <p:nvPr/>
          </p:nvSpPr>
          <p:spPr>
            <a:xfrm>
              <a:off x="19445313" y="4603108"/>
              <a:ext cx="73250" cy="76256"/>
            </a:xfrm>
            <a:custGeom>
              <a:rect b="b" l="l" r="r" t="t"/>
              <a:pathLst>
                <a:path extrusionOk="0" h="761" w="731">
                  <a:moveTo>
                    <a:pt x="1" y="0"/>
                  </a:moveTo>
                  <a:lnTo>
                    <a:pt x="1" y="152"/>
                  </a:lnTo>
                  <a:lnTo>
                    <a:pt x="578" y="760"/>
                  </a:lnTo>
                  <a:lnTo>
                    <a:pt x="730" y="7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1"/>
            <p:cNvSpPr/>
            <p:nvPr/>
          </p:nvSpPr>
          <p:spPr>
            <a:xfrm>
              <a:off x="19445313" y="4408209"/>
              <a:ext cx="268149" cy="271155"/>
            </a:xfrm>
            <a:custGeom>
              <a:rect b="b" l="l" r="r" t="t"/>
              <a:pathLst>
                <a:path extrusionOk="0" h="2706" w="2676">
                  <a:moveTo>
                    <a:pt x="1" y="0"/>
                  </a:moveTo>
                  <a:lnTo>
                    <a:pt x="1" y="152"/>
                  </a:lnTo>
                  <a:lnTo>
                    <a:pt x="2524" y="2705"/>
                  </a:lnTo>
                  <a:lnTo>
                    <a:pt x="2676" y="27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1"/>
            <p:cNvSpPr/>
            <p:nvPr/>
          </p:nvSpPr>
          <p:spPr>
            <a:xfrm>
              <a:off x="19445313" y="4539177"/>
              <a:ext cx="137181" cy="140187"/>
            </a:xfrm>
            <a:custGeom>
              <a:rect b="b" l="l" r="r" t="t"/>
              <a:pathLst>
                <a:path extrusionOk="0" h="1399" w="1369">
                  <a:moveTo>
                    <a:pt x="1" y="0"/>
                  </a:moveTo>
                  <a:lnTo>
                    <a:pt x="1" y="152"/>
                  </a:lnTo>
                  <a:lnTo>
                    <a:pt x="1217" y="1398"/>
                  </a:lnTo>
                  <a:lnTo>
                    <a:pt x="1368" y="1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1"/>
            <p:cNvSpPr/>
            <p:nvPr/>
          </p:nvSpPr>
          <p:spPr>
            <a:xfrm>
              <a:off x="19445313" y="4356403"/>
              <a:ext cx="319955" cy="322961"/>
            </a:xfrm>
            <a:custGeom>
              <a:rect b="b" l="l" r="r" t="t"/>
              <a:pathLst>
                <a:path extrusionOk="0" h="3223" w="3193">
                  <a:moveTo>
                    <a:pt x="1" y="0"/>
                  </a:moveTo>
                  <a:lnTo>
                    <a:pt x="1" y="31"/>
                  </a:lnTo>
                  <a:lnTo>
                    <a:pt x="3162" y="3222"/>
                  </a:lnTo>
                  <a:lnTo>
                    <a:pt x="3192" y="3222"/>
                  </a:lnTo>
                  <a:lnTo>
                    <a:pt x="3192" y="310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1"/>
            <p:cNvSpPr/>
            <p:nvPr/>
          </p:nvSpPr>
          <p:spPr>
            <a:xfrm>
              <a:off x="19445313" y="4475146"/>
              <a:ext cx="201111" cy="204218"/>
            </a:xfrm>
            <a:custGeom>
              <a:rect b="b" l="l" r="r" t="t"/>
              <a:pathLst>
                <a:path extrusionOk="0" h="2038" w="2007">
                  <a:moveTo>
                    <a:pt x="1" y="1"/>
                  </a:moveTo>
                  <a:lnTo>
                    <a:pt x="1" y="153"/>
                  </a:lnTo>
                  <a:lnTo>
                    <a:pt x="1885" y="2037"/>
                  </a:lnTo>
                  <a:lnTo>
                    <a:pt x="2007" y="20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1"/>
            <p:cNvSpPr/>
            <p:nvPr/>
          </p:nvSpPr>
          <p:spPr>
            <a:xfrm>
              <a:off x="19637206" y="4356403"/>
              <a:ext cx="128062" cy="134074"/>
            </a:xfrm>
            <a:custGeom>
              <a:rect b="b" l="l" r="r" t="t"/>
              <a:pathLst>
                <a:path extrusionOk="0" h="1338" w="1278">
                  <a:moveTo>
                    <a:pt x="1" y="0"/>
                  </a:moveTo>
                  <a:lnTo>
                    <a:pt x="1277" y="1338"/>
                  </a:lnTo>
                  <a:lnTo>
                    <a:pt x="1277" y="118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1"/>
            <p:cNvSpPr/>
            <p:nvPr/>
          </p:nvSpPr>
          <p:spPr>
            <a:xfrm>
              <a:off x="19701136" y="4356403"/>
              <a:ext cx="64131" cy="67137"/>
            </a:xfrm>
            <a:custGeom>
              <a:rect b="b" l="l" r="r" t="t"/>
              <a:pathLst>
                <a:path extrusionOk="0" h="670" w="640">
                  <a:moveTo>
                    <a:pt x="1" y="0"/>
                  </a:moveTo>
                  <a:lnTo>
                    <a:pt x="639" y="669"/>
                  </a:lnTo>
                  <a:lnTo>
                    <a:pt x="639" y="51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1"/>
            <p:cNvSpPr/>
            <p:nvPr/>
          </p:nvSpPr>
          <p:spPr>
            <a:xfrm>
              <a:off x="19503232" y="4356403"/>
              <a:ext cx="262036" cy="262036"/>
            </a:xfrm>
            <a:custGeom>
              <a:rect b="b" l="l" r="r" t="t"/>
              <a:pathLst>
                <a:path extrusionOk="0" h="2615" w="2615">
                  <a:moveTo>
                    <a:pt x="0" y="0"/>
                  </a:moveTo>
                  <a:lnTo>
                    <a:pt x="2614" y="2614"/>
                  </a:lnTo>
                  <a:lnTo>
                    <a:pt x="2614" y="246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1"/>
            <p:cNvSpPr/>
            <p:nvPr/>
          </p:nvSpPr>
          <p:spPr>
            <a:xfrm>
              <a:off x="19567162" y="4356403"/>
              <a:ext cx="198105" cy="198105"/>
            </a:xfrm>
            <a:custGeom>
              <a:rect b="b" l="l" r="r" t="t"/>
              <a:pathLst>
                <a:path extrusionOk="0" h="1977" w="1977">
                  <a:moveTo>
                    <a:pt x="1" y="0"/>
                  </a:moveTo>
                  <a:lnTo>
                    <a:pt x="1976" y="1976"/>
                  </a:lnTo>
                  <a:lnTo>
                    <a:pt x="1976" y="182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6" name="Google Shape;1506;p71"/>
          <p:cNvSpPr/>
          <p:nvPr/>
        </p:nvSpPr>
        <p:spPr>
          <a:xfrm flipH="1" rot="10800000">
            <a:off x="15277573" y="14751232"/>
            <a:ext cx="1286673" cy="1286811"/>
          </a:xfrm>
          <a:custGeom>
            <a:rect b="b" l="l" r="r" t="t"/>
            <a:pathLst>
              <a:path extrusionOk="0" h="9333" w="9332">
                <a:moveTo>
                  <a:pt x="0" y="1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71"/>
          <p:cNvSpPr/>
          <p:nvPr/>
        </p:nvSpPr>
        <p:spPr>
          <a:xfrm flipH="1" rot="10800000">
            <a:off x="16568383" y="16042040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1"/>
                </a:moveTo>
                <a:lnTo>
                  <a:pt x="0" y="9302"/>
                </a:lnTo>
                <a:lnTo>
                  <a:pt x="9301" y="9302"/>
                </a:lnTo>
                <a:lnTo>
                  <a:pt x="93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71"/>
          <p:cNvSpPr/>
          <p:nvPr/>
        </p:nvSpPr>
        <p:spPr>
          <a:xfrm flipH="1" rot="10800000">
            <a:off x="19137319" y="16037904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71"/>
          <p:cNvSpPr/>
          <p:nvPr/>
        </p:nvSpPr>
        <p:spPr>
          <a:xfrm flipH="1" rot="10800000">
            <a:off x="19556467" y="16461188"/>
            <a:ext cx="440105" cy="440105"/>
          </a:xfrm>
          <a:custGeom>
            <a:rect b="b" l="l" r="r" t="t"/>
            <a:pathLst>
              <a:path extrusionOk="0" h="3192" w="3192">
                <a:moveTo>
                  <a:pt x="0" y="0"/>
                </a:moveTo>
                <a:lnTo>
                  <a:pt x="0" y="3192"/>
                </a:lnTo>
                <a:lnTo>
                  <a:pt x="3192" y="3192"/>
                </a:lnTo>
                <a:lnTo>
                  <a:pt x="31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71"/>
          <p:cNvSpPr/>
          <p:nvPr/>
        </p:nvSpPr>
        <p:spPr>
          <a:xfrm flipH="1" rot="10800000">
            <a:off x="17854920" y="1475550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71"/>
          <p:cNvSpPr/>
          <p:nvPr/>
        </p:nvSpPr>
        <p:spPr>
          <a:xfrm flipH="1" rot="10800000">
            <a:off x="17850783" y="16042040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71"/>
          <p:cNvSpPr/>
          <p:nvPr/>
        </p:nvSpPr>
        <p:spPr>
          <a:xfrm flipH="1" rot="10800000">
            <a:off x="16568383" y="1603790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1"/>
                </a:move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71"/>
          <p:cNvSpPr/>
          <p:nvPr/>
        </p:nvSpPr>
        <p:spPr>
          <a:xfrm flipH="1" rot="10800000">
            <a:off x="17850783" y="16037904"/>
            <a:ext cx="1282537" cy="1290809"/>
          </a:xfrm>
          <a:custGeom>
            <a:rect b="b" l="l" r="r" t="t"/>
            <a:pathLst>
              <a:path extrusionOk="0" h="9362" w="9302">
                <a:moveTo>
                  <a:pt x="0" y="0"/>
                </a:moveTo>
                <a:cubicBezTo>
                  <a:pt x="61" y="5167"/>
                  <a:pt x="4195" y="9362"/>
                  <a:pt x="9301" y="9362"/>
                </a:cubicBezTo>
                <a:lnTo>
                  <a:pt x="9301" y="5015"/>
                </a:lnTo>
                <a:cubicBezTo>
                  <a:pt x="6566" y="498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71"/>
          <p:cNvSpPr/>
          <p:nvPr/>
        </p:nvSpPr>
        <p:spPr>
          <a:xfrm flipH="1" rot="10800000">
            <a:off x="15688311" y="16444367"/>
            <a:ext cx="473609" cy="473747"/>
          </a:xfrm>
          <a:custGeom>
            <a:rect b="b" l="l" r="r" t="t"/>
            <a:pathLst>
              <a:path extrusionOk="0" h="3436" w="3435">
                <a:moveTo>
                  <a:pt x="0" y="1"/>
                </a:moveTo>
                <a:lnTo>
                  <a:pt x="3435" y="3436"/>
                </a:lnTo>
                <a:lnTo>
                  <a:pt x="34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71"/>
          <p:cNvSpPr/>
          <p:nvPr/>
        </p:nvSpPr>
        <p:spPr>
          <a:xfrm flipH="1" rot="10800000">
            <a:off x="18261521" y="15216431"/>
            <a:ext cx="469473" cy="473747"/>
          </a:xfrm>
          <a:custGeom>
            <a:rect b="b" l="l" r="r" t="t"/>
            <a:pathLst>
              <a:path extrusionOk="0" h="3436" w="3405">
                <a:moveTo>
                  <a:pt x="0" y="1"/>
                </a:moveTo>
                <a:lnTo>
                  <a:pt x="3404" y="3435"/>
                </a:lnTo>
                <a:lnTo>
                  <a:pt x="3404" y="1"/>
                </a:lnTo>
                <a:close/>
              </a:path>
            </a:pathLst>
          </a:custGeom>
          <a:solidFill>
            <a:srgbClr val="005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6" name="Google Shape;1516;p71"/>
          <p:cNvGrpSpPr/>
          <p:nvPr/>
        </p:nvGrpSpPr>
        <p:grpSpPr>
          <a:xfrm flipH="1" rot="10800000">
            <a:off x="20630165" y="10974947"/>
            <a:ext cx="930566" cy="930566"/>
            <a:chOff x="19591512" y="7356441"/>
            <a:chExt cx="676284" cy="676284"/>
          </a:xfrm>
        </p:grpSpPr>
        <p:sp>
          <p:nvSpPr>
            <p:cNvPr id="1517" name="Google Shape;1517;p71"/>
            <p:cNvSpPr/>
            <p:nvPr/>
          </p:nvSpPr>
          <p:spPr>
            <a:xfrm>
              <a:off x="19591512" y="7880413"/>
              <a:ext cx="152412" cy="152312"/>
            </a:xfrm>
            <a:custGeom>
              <a:rect b="b" l="l" r="r" t="t"/>
              <a:pathLst>
                <a:path extrusionOk="0" h="1520" w="1521">
                  <a:moveTo>
                    <a:pt x="1" y="0"/>
                  </a:moveTo>
                  <a:lnTo>
                    <a:pt x="1" y="274"/>
                  </a:lnTo>
                  <a:lnTo>
                    <a:pt x="1217" y="1520"/>
                  </a:lnTo>
                  <a:lnTo>
                    <a:pt x="1520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1"/>
            <p:cNvSpPr/>
            <p:nvPr/>
          </p:nvSpPr>
          <p:spPr>
            <a:xfrm>
              <a:off x="19591512" y="7469171"/>
              <a:ext cx="563553" cy="563553"/>
            </a:xfrm>
            <a:custGeom>
              <a:rect b="b" l="l" r="r" t="t"/>
              <a:pathLst>
                <a:path extrusionOk="0" h="5624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1"/>
            <p:cNvSpPr/>
            <p:nvPr/>
          </p:nvSpPr>
          <p:spPr>
            <a:xfrm>
              <a:off x="19591512" y="7743332"/>
              <a:ext cx="289492" cy="289392"/>
            </a:xfrm>
            <a:custGeom>
              <a:rect b="b" l="l" r="r" t="t"/>
              <a:pathLst>
                <a:path extrusionOk="0" h="2888" w="2889">
                  <a:moveTo>
                    <a:pt x="1" y="0"/>
                  </a:moveTo>
                  <a:lnTo>
                    <a:pt x="1" y="304"/>
                  </a:lnTo>
                  <a:lnTo>
                    <a:pt x="2584" y="2888"/>
                  </a:lnTo>
                  <a:lnTo>
                    <a:pt x="2888" y="2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1"/>
            <p:cNvSpPr/>
            <p:nvPr/>
          </p:nvSpPr>
          <p:spPr>
            <a:xfrm>
              <a:off x="19591512" y="7356441"/>
              <a:ext cx="676284" cy="676284"/>
            </a:xfrm>
            <a:custGeom>
              <a:rect b="b" l="l" r="r" t="t"/>
              <a:pathLst>
                <a:path extrusionOk="0" h="6749" w="6749">
                  <a:moveTo>
                    <a:pt x="1" y="1"/>
                  </a:moveTo>
                  <a:lnTo>
                    <a:pt x="1" y="62"/>
                  </a:lnTo>
                  <a:lnTo>
                    <a:pt x="6688" y="6749"/>
                  </a:lnTo>
                  <a:lnTo>
                    <a:pt x="6749" y="6749"/>
                  </a:lnTo>
                  <a:lnTo>
                    <a:pt x="6749" y="656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1"/>
            <p:cNvSpPr/>
            <p:nvPr/>
          </p:nvSpPr>
          <p:spPr>
            <a:xfrm>
              <a:off x="19591512" y="7606252"/>
              <a:ext cx="426573" cy="426472"/>
            </a:xfrm>
            <a:custGeom>
              <a:rect b="b" l="l" r="r" t="t"/>
              <a:pathLst>
                <a:path extrusionOk="0" h="4256" w="4257">
                  <a:moveTo>
                    <a:pt x="1" y="0"/>
                  </a:moveTo>
                  <a:lnTo>
                    <a:pt x="1" y="304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1"/>
            <p:cNvSpPr/>
            <p:nvPr/>
          </p:nvSpPr>
          <p:spPr>
            <a:xfrm>
              <a:off x="19990528" y="7356441"/>
              <a:ext cx="277267" cy="277267"/>
            </a:xfrm>
            <a:custGeom>
              <a:rect b="b" l="l" r="r" t="t"/>
              <a:pathLst>
                <a:path extrusionOk="0" h="2767" w="2767">
                  <a:moveTo>
                    <a:pt x="1" y="1"/>
                  </a:moveTo>
                  <a:lnTo>
                    <a:pt x="2767" y="2767"/>
                  </a:lnTo>
                  <a:lnTo>
                    <a:pt x="2767" y="246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1"/>
            <p:cNvSpPr/>
            <p:nvPr/>
          </p:nvSpPr>
          <p:spPr>
            <a:xfrm>
              <a:off x="20127609" y="7356441"/>
              <a:ext cx="140187" cy="140287"/>
            </a:xfrm>
            <a:custGeom>
              <a:rect b="b" l="l" r="r" t="t"/>
              <a:pathLst>
                <a:path extrusionOk="0" h="1400" w="1399">
                  <a:moveTo>
                    <a:pt x="0" y="1"/>
                  </a:moveTo>
                  <a:lnTo>
                    <a:pt x="1399" y="1399"/>
                  </a:lnTo>
                  <a:lnTo>
                    <a:pt x="1399" y="1095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1"/>
            <p:cNvSpPr/>
            <p:nvPr/>
          </p:nvSpPr>
          <p:spPr>
            <a:xfrm>
              <a:off x="19716368" y="7356441"/>
              <a:ext cx="551428" cy="548422"/>
            </a:xfrm>
            <a:custGeom>
              <a:rect b="b" l="l" r="r" t="t"/>
              <a:pathLst>
                <a:path extrusionOk="0" h="5473" w="5503">
                  <a:moveTo>
                    <a:pt x="1" y="1"/>
                  </a:moveTo>
                  <a:lnTo>
                    <a:pt x="5503" y="5472"/>
                  </a:lnTo>
                  <a:lnTo>
                    <a:pt x="5503" y="519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1"/>
            <p:cNvSpPr/>
            <p:nvPr/>
          </p:nvSpPr>
          <p:spPr>
            <a:xfrm>
              <a:off x="19853448" y="7356441"/>
              <a:ext cx="414348" cy="414348"/>
            </a:xfrm>
            <a:custGeom>
              <a:rect b="b" l="l" r="r" t="t"/>
              <a:pathLst>
                <a:path extrusionOk="0" h="4135" w="4135">
                  <a:moveTo>
                    <a:pt x="1" y="1"/>
                  </a:moveTo>
                  <a:lnTo>
                    <a:pt x="4135" y="4135"/>
                  </a:lnTo>
                  <a:lnTo>
                    <a:pt x="4135" y="383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Google Shape;1526;p71"/>
          <p:cNvSpPr/>
          <p:nvPr/>
        </p:nvSpPr>
        <p:spPr>
          <a:xfrm flipH="1" rot="10800000">
            <a:off x="20436540" y="13393416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71"/>
          <p:cNvSpPr/>
          <p:nvPr/>
        </p:nvSpPr>
        <p:spPr>
          <a:xfrm flipH="1" rot="10800000">
            <a:off x="19154140" y="10824346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71"/>
          <p:cNvSpPr/>
          <p:nvPr/>
        </p:nvSpPr>
        <p:spPr>
          <a:xfrm flipH="1" rot="10800000">
            <a:off x="19967205" y="14684224"/>
            <a:ext cx="469473" cy="469473"/>
          </a:xfrm>
          <a:custGeom>
            <a:rect b="b" l="l" r="r" t="t"/>
            <a:pathLst>
              <a:path extrusionOk="0" h="3405" w="3405">
                <a:moveTo>
                  <a:pt x="0" y="0"/>
                </a:moveTo>
                <a:lnTo>
                  <a:pt x="0" y="3405"/>
                </a:lnTo>
                <a:lnTo>
                  <a:pt x="3404" y="3405"/>
                </a:lnTo>
                <a:lnTo>
                  <a:pt x="3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71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71"/>
          <p:cNvSpPr/>
          <p:nvPr/>
        </p:nvSpPr>
        <p:spPr>
          <a:xfrm flipH="1" rot="10800000">
            <a:off x="21731487" y="1340182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71"/>
          <p:cNvSpPr/>
          <p:nvPr/>
        </p:nvSpPr>
        <p:spPr>
          <a:xfrm flipH="1" rot="10800000">
            <a:off x="21727350" y="10828621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71"/>
          <p:cNvSpPr/>
          <p:nvPr/>
        </p:nvSpPr>
        <p:spPr>
          <a:xfrm flipH="1" rot="10800000">
            <a:off x="21727350" y="12115154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0"/>
                </a:moveTo>
                <a:lnTo>
                  <a:pt x="0" y="9301"/>
                </a:lnTo>
                <a:lnTo>
                  <a:pt x="9301" y="9301"/>
                </a:lnTo>
                <a:lnTo>
                  <a:pt x="9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71"/>
          <p:cNvSpPr/>
          <p:nvPr/>
        </p:nvSpPr>
        <p:spPr>
          <a:xfrm flipH="1" rot="10800000">
            <a:off x="21727350" y="1468422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71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71"/>
          <p:cNvSpPr/>
          <p:nvPr/>
        </p:nvSpPr>
        <p:spPr>
          <a:xfrm flipH="1" rot="10800000">
            <a:off x="21727350" y="12111018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cubicBezTo>
                  <a:pt x="0" y="5167"/>
                  <a:pt x="4195" y="9332"/>
                  <a:pt x="9332" y="9332"/>
                </a:cubicBezTo>
                <a:lnTo>
                  <a:pt x="9332" y="5015"/>
                </a:lnTo>
                <a:cubicBezTo>
                  <a:pt x="6566" y="495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1"/>
          <p:cNvSpPr/>
          <p:nvPr/>
        </p:nvSpPr>
        <p:spPr>
          <a:xfrm flipH="1" rot="10800000">
            <a:off x="19560604" y="12513345"/>
            <a:ext cx="477883" cy="477883"/>
          </a:xfrm>
          <a:custGeom>
            <a:rect b="b" l="l" r="r" t="t"/>
            <a:pathLst>
              <a:path extrusionOk="0" h="3466" w="3466">
                <a:moveTo>
                  <a:pt x="1" y="1"/>
                </a:moveTo>
                <a:lnTo>
                  <a:pt x="3466" y="3466"/>
                </a:lnTo>
                <a:lnTo>
                  <a:pt x="34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71"/>
          <p:cNvSpPr/>
          <p:nvPr/>
        </p:nvSpPr>
        <p:spPr>
          <a:xfrm flipH="1" rot="10800000">
            <a:off x="22133814" y="11289545"/>
            <a:ext cx="473747" cy="469611"/>
          </a:xfrm>
          <a:custGeom>
            <a:rect b="b" l="l" r="r" t="t"/>
            <a:pathLst>
              <a:path extrusionOk="0" h="3406" w="3436">
                <a:moveTo>
                  <a:pt x="1" y="1"/>
                </a:moveTo>
                <a:lnTo>
                  <a:pt x="3435" y="3405"/>
                </a:lnTo>
                <a:lnTo>
                  <a:pt x="343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71"/>
          <p:cNvSpPr/>
          <p:nvPr/>
        </p:nvSpPr>
        <p:spPr>
          <a:xfrm flipH="1" rot="10800000">
            <a:off x="19158277" y="13393416"/>
            <a:ext cx="1282537" cy="1290947"/>
          </a:xfrm>
          <a:custGeom>
            <a:rect b="b" l="l" r="r" t="t"/>
            <a:pathLst>
              <a:path extrusionOk="0" h="9363" w="9302">
                <a:moveTo>
                  <a:pt x="1" y="1"/>
                </a:moveTo>
                <a:lnTo>
                  <a:pt x="1" y="9363"/>
                </a:lnTo>
                <a:lnTo>
                  <a:pt x="9302" y="936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71"/>
          <p:cNvSpPr/>
          <p:nvPr/>
        </p:nvSpPr>
        <p:spPr>
          <a:xfrm flipH="1" rot="10800000">
            <a:off x="21727344" y="15975049"/>
            <a:ext cx="1282537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71"/>
          <p:cNvSpPr/>
          <p:nvPr/>
        </p:nvSpPr>
        <p:spPr>
          <a:xfrm flipH="1" rot="10800000">
            <a:off x="21731478" y="9537821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1" name="Google Shape;1541;p71"/>
          <p:cNvCxnSpPr/>
          <p:nvPr/>
        </p:nvCxnSpPr>
        <p:spPr>
          <a:xfrm rot="10800000">
            <a:off x="16240575" y="2671300"/>
            <a:ext cx="7457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71"/>
          <p:cNvCxnSpPr/>
          <p:nvPr/>
        </p:nvCxnSpPr>
        <p:spPr>
          <a:xfrm rot="10800000">
            <a:off x="-1079975" y="16136125"/>
            <a:ext cx="8010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72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548" name="Google Shape;1548;p72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2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2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2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2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2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2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2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2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72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558" name="Google Shape;1558;p72"/>
          <p:cNvSpPr txBox="1"/>
          <p:nvPr/>
        </p:nvSpPr>
        <p:spPr>
          <a:xfrm>
            <a:off x="2184600" y="3788450"/>
            <a:ext cx="18670800" cy="8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●"/>
            </a:pPr>
            <a:r>
              <a:rPr b="1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Bridging the gap between 8% and 23%</a:t>
            </a: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introduction of functional level scheduling by Boran et al. has proved very advantageous due to negligible cross-ISA migration overhead. We aim to exploit this property for our research.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heuristic technique, as introduced by Boran et al. exhibits an 8.4% speedup only, showing its potential. However, we see an opportunity for further improvement...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72"/>
          <p:cNvSpPr txBox="1"/>
          <p:nvPr/>
        </p:nvSpPr>
        <p:spPr>
          <a:xfrm>
            <a:off x="457650" y="14018750"/>
            <a:ext cx="2211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73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565" name="Google Shape;1565;p73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3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3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3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3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3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3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3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3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4" name="Google Shape;1574;p73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575" name="Google Shape;1575;p73"/>
          <p:cNvSpPr txBox="1"/>
          <p:nvPr/>
        </p:nvSpPr>
        <p:spPr>
          <a:xfrm>
            <a:off x="2184600" y="3788450"/>
            <a:ext cx="186708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limitation in the technique is that it needs one or two forced migrations every 20 function calls, which is unnecessary overhead. We aim to propose a predictor for the behaviour of the function and take the decision in advance.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73"/>
          <p:cNvSpPr txBox="1"/>
          <p:nvPr/>
        </p:nvSpPr>
        <p:spPr>
          <a:xfrm>
            <a:off x="457650" y="14018750"/>
            <a:ext cx="2211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" name="Google Shape;1581;p74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582" name="Google Shape;1582;p74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4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4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4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4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4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4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4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4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74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&amp; Methodology</a:t>
            </a:r>
            <a:endParaRPr/>
          </a:p>
        </p:txBody>
      </p:sp>
      <p:sp>
        <p:nvSpPr>
          <p:cNvPr id="1592" name="Google Shape;1592;p74"/>
          <p:cNvSpPr txBox="1"/>
          <p:nvPr/>
        </p:nvSpPr>
        <p:spPr>
          <a:xfrm>
            <a:off x="2184600" y="3788450"/>
            <a:ext cx="18670800" cy="10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aim to bridge this gap by more efficient scheduling algorithms based on microarchitectural parameters and run-time statistics, and employing mathematical and machine learning models to predict the most efficient core.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goal :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○"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 to performance gains, we aim to achieve energy efficiency in the cores through a dynamic scheduling for In-order vs Out-of-order cores, tolerating a threshold performance loss	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Google Shape;1593;p74"/>
          <p:cNvSpPr txBox="1"/>
          <p:nvPr/>
        </p:nvSpPr>
        <p:spPr>
          <a:xfrm>
            <a:off x="457650" y="14018750"/>
            <a:ext cx="2211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>
            <p:ph type="title"/>
          </p:nvPr>
        </p:nvSpPr>
        <p:spPr>
          <a:xfrm>
            <a:off x="1584000" y="938557"/>
            <a:ext cx="20313600" cy="3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200"/>
              <a:buFont typeface="Calibri"/>
              <a:buNone/>
            </a:pPr>
            <a:r>
              <a:rPr b="1" lang="en">
                <a:solidFill>
                  <a:schemeClr val="accent1"/>
                </a:solidFill>
              </a:rPr>
              <a:t>Performance Enhancement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64" name="Google Shape;364;p21"/>
          <p:cNvSpPr txBox="1"/>
          <p:nvPr>
            <p:ph idx="1" type="body"/>
          </p:nvPr>
        </p:nvSpPr>
        <p:spPr>
          <a:xfrm>
            <a:off x="1583998" y="4737111"/>
            <a:ext cx="124893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noAutofit/>
          </a:bodyPr>
          <a:lstStyle/>
          <a:p>
            <a:pPr indent="-431800" lvl="0" marL="482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Char char="►"/>
            </a:pPr>
            <a:r>
              <a:rPr lang="en">
                <a:solidFill>
                  <a:srgbClr val="FF0000"/>
                </a:solidFill>
              </a:rPr>
              <a:t>Single thread performance </a:t>
            </a:r>
            <a:r>
              <a:rPr lang="en"/>
              <a:t>is bottleneck</a:t>
            </a:r>
            <a:endParaRPr/>
          </a:p>
          <a:p>
            <a:pPr indent="-431800" lvl="0" marL="482600" rtl="0" algn="l">
              <a:lnSpc>
                <a:spcPct val="7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►"/>
            </a:pPr>
            <a:r>
              <a:rPr lang="en"/>
              <a:t>ISA can help ?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2100"/>
              </a:spcBef>
              <a:spcAft>
                <a:spcPts val="3400"/>
              </a:spcAft>
              <a:buClr>
                <a:schemeClr val="dk1"/>
              </a:buClr>
              <a:buSzPts val="3688"/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 txBox="1"/>
          <p:nvPr>
            <p:ph idx="12" type="sldNum"/>
          </p:nvPr>
        </p:nvSpPr>
        <p:spPr>
          <a:xfrm>
            <a:off x="16272000" y="16021110"/>
            <a:ext cx="52992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21"/>
          <p:cNvSpPr txBox="1"/>
          <p:nvPr/>
        </p:nvSpPr>
        <p:spPr>
          <a:xfrm>
            <a:off x="457650" y="16304750"/>
            <a:ext cx="2211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Slide has been taken from:PhD Defence Presentation, Nirmal Kumar Boran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" name="Google Shape;1598;p75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599" name="Google Shape;1599;p75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5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5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5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5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5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5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5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5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8" name="Google Shape;1608;p75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09" name="Google Shape;1609;p75"/>
          <p:cNvSpPr txBox="1"/>
          <p:nvPr/>
        </p:nvSpPr>
        <p:spPr>
          <a:xfrm>
            <a:off x="2184600" y="1990100"/>
            <a:ext cx="18670800" cy="14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AutoNum type="arabicPeriod"/>
            </a:pPr>
            <a:r>
              <a:rPr lang="en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Boran, N.K., Rathore, S., Udeshi, M. and Singh, V., 2020. Fine-Grained Scheduling in Heterogeneous-ISA Architectures. IEEE Computer Architecture Letters, 20(1), pp.9-12.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AutoNum type="arabicPeriod"/>
            </a:pPr>
            <a:r>
              <a:rPr lang="en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Venkat, A. and Tullsen, D.M., 2014. Harnessing ISA diversity: Design of a heterogeneous-ISA chip multiprocessor. ACM SIGARCH Computer Architecture News, 42(3), pp.121-132.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AutoNum type="arabicPeriod"/>
            </a:pPr>
            <a:r>
              <a:rPr lang="en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DeVuyst, M., Venkat, A. and Tullsen, D.M., 2012, March. Execution migration in a heterogeneous-ISA chip multiprocessor. In Proceedings of the seventeenth international conference on Architectural Support for Programming Languages and Operating Systems (pp. 261-272).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AutoNum type="arabicPeriod"/>
            </a:pPr>
            <a:r>
              <a:rPr lang="en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Boran, N.K., Yadav, D.K. and Iyer, R., 2019. Performance modelling and dynamic scheduling on heterogeneous-ISA multi-core architectures. In VLSI Design and Test: 23rd International Symposium, VDAT 2019, Indore, India, July 4–6, 2019, Revised Selected Papers 23 (pp. 702-715). Springer Singapore.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4" name="Google Shape;1614;p76"/>
          <p:cNvGrpSpPr/>
          <p:nvPr/>
        </p:nvGrpSpPr>
        <p:grpSpPr>
          <a:xfrm>
            <a:off x="2400453" y="196398"/>
            <a:ext cx="2046307" cy="2046294"/>
            <a:chOff x="488069" y="429960"/>
            <a:chExt cx="1479080" cy="1479071"/>
          </a:xfrm>
        </p:grpSpPr>
        <p:sp>
          <p:nvSpPr>
            <p:cNvPr id="1615" name="Google Shape;1615;p76"/>
            <p:cNvSpPr/>
            <p:nvPr/>
          </p:nvSpPr>
          <p:spPr>
            <a:xfrm>
              <a:off x="488069" y="429960"/>
              <a:ext cx="333727" cy="333722"/>
            </a:xfrm>
            <a:custGeom>
              <a:rect b="b" l="l" r="r" t="t"/>
              <a:pathLst>
                <a:path extrusionOk="0" h="2037" w="2037">
                  <a:moveTo>
                    <a:pt x="1672" y="0"/>
                  </a:moveTo>
                  <a:lnTo>
                    <a:pt x="0" y="1611"/>
                  </a:lnTo>
                  <a:lnTo>
                    <a:pt x="0" y="203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6"/>
            <p:cNvSpPr/>
            <p:nvPr/>
          </p:nvSpPr>
          <p:spPr>
            <a:xfrm>
              <a:off x="488069" y="429960"/>
              <a:ext cx="1225139" cy="1225121"/>
            </a:xfrm>
            <a:custGeom>
              <a:rect b="b" l="l" r="r" t="t"/>
              <a:pathLst>
                <a:path extrusionOk="0" h="7478" w="7478">
                  <a:moveTo>
                    <a:pt x="7113" y="0"/>
                  </a:moveTo>
                  <a:lnTo>
                    <a:pt x="0" y="7082"/>
                  </a:lnTo>
                  <a:lnTo>
                    <a:pt x="0" y="7477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6"/>
            <p:cNvSpPr/>
            <p:nvPr/>
          </p:nvSpPr>
          <p:spPr>
            <a:xfrm>
              <a:off x="488069" y="429960"/>
              <a:ext cx="632557" cy="627469"/>
            </a:xfrm>
            <a:custGeom>
              <a:rect b="b" l="l" r="r" t="t"/>
              <a:pathLst>
                <a:path extrusionOk="0" h="3830" w="3861">
                  <a:moveTo>
                    <a:pt x="3465" y="0"/>
                  </a:moveTo>
                  <a:lnTo>
                    <a:pt x="0" y="3435"/>
                  </a:lnTo>
                  <a:lnTo>
                    <a:pt x="0" y="3830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6"/>
            <p:cNvSpPr/>
            <p:nvPr/>
          </p:nvSpPr>
          <p:spPr>
            <a:xfrm>
              <a:off x="488069" y="429960"/>
              <a:ext cx="1479080" cy="1479057"/>
            </a:xfrm>
            <a:custGeom>
              <a:rect b="b" l="l" r="r" t="t"/>
              <a:pathLst>
                <a:path extrusionOk="0" h="9028" w="9028">
                  <a:moveTo>
                    <a:pt x="8936" y="0"/>
                  </a:moveTo>
                  <a:lnTo>
                    <a:pt x="0" y="8876"/>
                  </a:lnTo>
                  <a:lnTo>
                    <a:pt x="0" y="9028"/>
                  </a:lnTo>
                  <a:lnTo>
                    <a:pt x="274" y="9028"/>
                  </a:lnTo>
                  <a:lnTo>
                    <a:pt x="9028" y="243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6"/>
            <p:cNvSpPr/>
            <p:nvPr/>
          </p:nvSpPr>
          <p:spPr>
            <a:xfrm>
              <a:off x="488069" y="429960"/>
              <a:ext cx="926309" cy="926295"/>
            </a:xfrm>
            <a:custGeom>
              <a:rect b="b" l="l" r="r" t="t"/>
              <a:pathLst>
                <a:path extrusionOk="0" h="5654" w="5654">
                  <a:moveTo>
                    <a:pt x="5289" y="0"/>
                  </a:moveTo>
                  <a:lnTo>
                    <a:pt x="0" y="5259"/>
                  </a:lnTo>
                  <a:lnTo>
                    <a:pt x="0" y="5654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6"/>
            <p:cNvSpPr/>
            <p:nvPr/>
          </p:nvSpPr>
          <p:spPr>
            <a:xfrm>
              <a:off x="1359494" y="1301382"/>
              <a:ext cx="607655" cy="607645"/>
            </a:xfrm>
            <a:custGeom>
              <a:rect b="b" l="l" r="r" t="t"/>
              <a:pathLst>
                <a:path extrusionOk="0" h="3709" w="3709">
                  <a:moveTo>
                    <a:pt x="3709" y="0"/>
                  </a:moveTo>
                  <a:lnTo>
                    <a:pt x="0" y="3709"/>
                  </a:lnTo>
                  <a:lnTo>
                    <a:pt x="426" y="3709"/>
                  </a:lnTo>
                  <a:lnTo>
                    <a:pt x="3709" y="365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6"/>
            <p:cNvSpPr/>
            <p:nvPr/>
          </p:nvSpPr>
          <p:spPr>
            <a:xfrm>
              <a:off x="1658325" y="1595132"/>
              <a:ext cx="308824" cy="313898"/>
            </a:xfrm>
            <a:custGeom>
              <a:rect b="b" l="l" r="r" t="t"/>
              <a:pathLst>
                <a:path extrusionOk="0" h="1916" w="1885">
                  <a:moveTo>
                    <a:pt x="1885" y="1"/>
                  </a:moveTo>
                  <a:lnTo>
                    <a:pt x="0" y="1916"/>
                  </a:lnTo>
                  <a:lnTo>
                    <a:pt x="365" y="1916"/>
                  </a:lnTo>
                  <a:lnTo>
                    <a:pt x="1885" y="39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6"/>
            <p:cNvSpPr/>
            <p:nvPr/>
          </p:nvSpPr>
          <p:spPr>
            <a:xfrm>
              <a:off x="766912" y="703723"/>
              <a:ext cx="1200237" cy="1205297"/>
            </a:xfrm>
            <a:custGeom>
              <a:rect b="b" l="l" r="r" t="t"/>
              <a:pathLst>
                <a:path extrusionOk="0" h="7357" w="7326">
                  <a:moveTo>
                    <a:pt x="7326" y="1"/>
                  </a:moveTo>
                  <a:lnTo>
                    <a:pt x="0" y="7357"/>
                  </a:lnTo>
                  <a:lnTo>
                    <a:pt x="395" y="7357"/>
                  </a:lnTo>
                  <a:lnTo>
                    <a:pt x="7326" y="39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6"/>
            <p:cNvSpPr/>
            <p:nvPr/>
          </p:nvSpPr>
          <p:spPr>
            <a:xfrm>
              <a:off x="1060664" y="1002552"/>
              <a:ext cx="906485" cy="906471"/>
            </a:xfrm>
            <a:custGeom>
              <a:rect b="b" l="l" r="r" t="t"/>
              <a:pathLst>
                <a:path extrusionOk="0" h="5533" w="5533">
                  <a:moveTo>
                    <a:pt x="5533" y="1"/>
                  </a:moveTo>
                  <a:lnTo>
                    <a:pt x="1" y="5533"/>
                  </a:lnTo>
                  <a:lnTo>
                    <a:pt x="426" y="5533"/>
                  </a:lnTo>
                  <a:lnTo>
                    <a:pt x="5533" y="396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4" name="Google Shape;1624;p76"/>
          <p:cNvSpPr txBox="1"/>
          <p:nvPr>
            <p:ph type="title"/>
          </p:nvPr>
        </p:nvSpPr>
        <p:spPr>
          <a:xfrm>
            <a:off x="457200" y="475500"/>
            <a:ext cx="22119300" cy="2286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25" name="Google Shape;1625;p76"/>
          <p:cNvSpPr txBox="1"/>
          <p:nvPr/>
        </p:nvSpPr>
        <p:spPr>
          <a:xfrm>
            <a:off x="2184600" y="3133100"/>
            <a:ext cx="18670800" cy="10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Lukefahr, A., Padmanabha, S., Das, R., Sleiman, F.M., Dreslinski, R., Wenisch, T.F. and Mahlke, S., 2012, December. Composite cores: Pushing heterogeneity into a core. In 2012 45th annual IEEE/ACM international symposium on microarchitecture (pp. 317-328). IEEE. 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R. Kumar, K. I. Farkas, N. P. Jouppi, P. Ranganathan, and D. M. Tullsen. Single-ISA Heterogeneous Multi-core Architectures: The Potential for Processor Power Reduction. In International Symposium on Microarchitecture, Dec. 2003.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Kumar, R., Tullsen, D.M., Jouppi, N.P. and Ranganathan, P., 2005. Heterogeneous chip multiprocessors. Computer, 38(11), pp.32-38.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77"/>
          <p:cNvSpPr/>
          <p:nvPr/>
        </p:nvSpPr>
        <p:spPr>
          <a:xfrm flipH="1" rot="10800000">
            <a:off x="20423850" y="15975048"/>
            <a:ext cx="1350023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77"/>
          <p:cNvSpPr txBox="1"/>
          <p:nvPr>
            <p:ph type="title"/>
          </p:nvPr>
        </p:nvSpPr>
        <p:spPr>
          <a:xfrm>
            <a:off x="460350" y="5883150"/>
            <a:ext cx="22119300" cy="22860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1632" name="Google Shape;1632;p77"/>
          <p:cNvGrpSpPr/>
          <p:nvPr/>
        </p:nvGrpSpPr>
        <p:grpSpPr>
          <a:xfrm flipH="1" rot="10800000">
            <a:off x="16753472" y="14901828"/>
            <a:ext cx="930566" cy="934841"/>
            <a:chOff x="16774148" y="4499496"/>
            <a:chExt cx="676284" cy="679390"/>
          </a:xfrm>
        </p:grpSpPr>
        <p:sp>
          <p:nvSpPr>
            <p:cNvPr id="1633" name="Google Shape;1633;p77"/>
            <p:cNvSpPr/>
            <p:nvPr/>
          </p:nvSpPr>
          <p:spPr>
            <a:xfrm>
              <a:off x="16774148" y="5026474"/>
              <a:ext cx="155418" cy="152412"/>
            </a:xfrm>
            <a:custGeom>
              <a:rect b="b" l="l" r="r" t="t"/>
              <a:pathLst>
                <a:path extrusionOk="0" h="1521" w="1551">
                  <a:moveTo>
                    <a:pt x="1" y="0"/>
                  </a:moveTo>
                  <a:lnTo>
                    <a:pt x="1" y="274"/>
                  </a:lnTo>
                  <a:lnTo>
                    <a:pt x="1247" y="1520"/>
                  </a:lnTo>
                  <a:lnTo>
                    <a:pt x="155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7"/>
            <p:cNvSpPr/>
            <p:nvPr/>
          </p:nvSpPr>
          <p:spPr>
            <a:xfrm>
              <a:off x="16774148" y="4615233"/>
              <a:ext cx="563553" cy="563653"/>
            </a:xfrm>
            <a:custGeom>
              <a:rect b="b" l="l" r="r" t="t"/>
              <a:pathLst>
                <a:path extrusionOk="0" h="5625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7"/>
            <p:cNvSpPr/>
            <p:nvPr/>
          </p:nvSpPr>
          <p:spPr>
            <a:xfrm>
              <a:off x="16774148" y="4889394"/>
              <a:ext cx="289492" cy="289492"/>
            </a:xfrm>
            <a:custGeom>
              <a:rect b="b" l="l" r="r" t="t"/>
              <a:pathLst>
                <a:path extrusionOk="0" h="2889" w="2889">
                  <a:moveTo>
                    <a:pt x="1" y="1"/>
                  </a:moveTo>
                  <a:lnTo>
                    <a:pt x="1" y="305"/>
                  </a:lnTo>
                  <a:lnTo>
                    <a:pt x="2615" y="2888"/>
                  </a:lnTo>
                  <a:lnTo>
                    <a:pt x="2888" y="28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7"/>
            <p:cNvSpPr/>
            <p:nvPr/>
          </p:nvSpPr>
          <p:spPr>
            <a:xfrm>
              <a:off x="16774148" y="4499496"/>
              <a:ext cx="676284" cy="679390"/>
            </a:xfrm>
            <a:custGeom>
              <a:rect b="b" l="l" r="r" t="t"/>
              <a:pathLst>
                <a:path extrusionOk="0" h="6780" w="6749">
                  <a:moveTo>
                    <a:pt x="1" y="1"/>
                  </a:moveTo>
                  <a:lnTo>
                    <a:pt x="1" y="92"/>
                  </a:lnTo>
                  <a:lnTo>
                    <a:pt x="6688" y="6779"/>
                  </a:lnTo>
                  <a:lnTo>
                    <a:pt x="6748" y="6779"/>
                  </a:lnTo>
                  <a:lnTo>
                    <a:pt x="6748" y="659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77"/>
            <p:cNvSpPr/>
            <p:nvPr/>
          </p:nvSpPr>
          <p:spPr>
            <a:xfrm>
              <a:off x="16774148" y="4752313"/>
              <a:ext cx="426573" cy="426573"/>
            </a:xfrm>
            <a:custGeom>
              <a:rect b="b" l="l" r="r" t="t"/>
              <a:pathLst>
                <a:path extrusionOk="0" h="4257" w="4257">
                  <a:moveTo>
                    <a:pt x="1" y="1"/>
                  </a:moveTo>
                  <a:lnTo>
                    <a:pt x="1" y="305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77"/>
            <p:cNvSpPr/>
            <p:nvPr/>
          </p:nvSpPr>
          <p:spPr>
            <a:xfrm>
              <a:off x="17173165" y="4499496"/>
              <a:ext cx="277267" cy="280374"/>
            </a:xfrm>
            <a:custGeom>
              <a:rect b="b" l="l" r="r" t="t"/>
              <a:pathLst>
                <a:path extrusionOk="0" h="2798" w="2767">
                  <a:moveTo>
                    <a:pt x="0" y="1"/>
                  </a:moveTo>
                  <a:lnTo>
                    <a:pt x="2766" y="2797"/>
                  </a:lnTo>
                  <a:lnTo>
                    <a:pt x="2766" y="249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7"/>
            <p:cNvSpPr/>
            <p:nvPr/>
          </p:nvSpPr>
          <p:spPr>
            <a:xfrm>
              <a:off x="17310245" y="4499496"/>
              <a:ext cx="140187" cy="143293"/>
            </a:xfrm>
            <a:custGeom>
              <a:rect b="b" l="l" r="r" t="t"/>
              <a:pathLst>
                <a:path extrusionOk="0" h="1430" w="1399">
                  <a:moveTo>
                    <a:pt x="0" y="1"/>
                  </a:moveTo>
                  <a:lnTo>
                    <a:pt x="1398" y="1430"/>
                  </a:lnTo>
                  <a:lnTo>
                    <a:pt x="1398" y="11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7"/>
            <p:cNvSpPr/>
            <p:nvPr/>
          </p:nvSpPr>
          <p:spPr>
            <a:xfrm>
              <a:off x="16902110" y="4499496"/>
              <a:ext cx="548322" cy="548422"/>
            </a:xfrm>
            <a:custGeom>
              <a:rect b="b" l="l" r="r" t="t"/>
              <a:pathLst>
                <a:path extrusionOk="0" h="5473" w="5472">
                  <a:moveTo>
                    <a:pt x="0" y="1"/>
                  </a:moveTo>
                  <a:lnTo>
                    <a:pt x="5471" y="5472"/>
                  </a:lnTo>
                  <a:lnTo>
                    <a:pt x="5471" y="52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7"/>
            <p:cNvSpPr/>
            <p:nvPr/>
          </p:nvSpPr>
          <p:spPr>
            <a:xfrm>
              <a:off x="17039191" y="4499496"/>
              <a:ext cx="411241" cy="417454"/>
            </a:xfrm>
            <a:custGeom>
              <a:rect b="b" l="l" r="r" t="t"/>
              <a:pathLst>
                <a:path extrusionOk="0" h="4166" w="4104">
                  <a:moveTo>
                    <a:pt x="0" y="1"/>
                  </a:moveTo>
                  <a:lnTo>
                    <a:pt x="4103" y="4165"/>
                  </a:lnTo>
                  <a:lnTo>
                    <a:pt x="4103" y="386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2" name="Google Shape;1642;p77"/>
          <p:cNvSpPr txBox="1"/>
          <p:nvPr>
            <p:ph idx="1" type="body"/>
          </p:nvPr>
        </p:nvSpPr>
        <p:spPr>
          <a:xfrm>
            <a:off x="1825800" y="7984650"/>
            <a:ext cx="19388400" cy="3813900"/>
          </a:xfrm>
          <a:prstGeom prst="rect">
            <a:avLst/>
          </a:prstGeom>
        </p:spPr>
        <p:txBody>
          <a:bodyPr anchorCtr="0" anchor="t" bIns="914400" lIns="1828800" spcFirstLastPara="1" rIns="1828800" wrap="square" tIns="9144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000"/>
              <a:t>Do you have any questions regarding the presentation?</a:t>
            </a:r>
            <a:endParaRPr sz="5400"/>
          </a:p>
        </p:txBody>
      </p:sp>
      <p:grpSp>
        <p:nvGrpSpPr>
          <p:cNvPr id="1643" name="Google Shape;1643;p77"/>
          <p:cNvGrpSpPr/>
          <p:nvPr/>
        </p:nvGrpSpPr>
        <p:grpSpPr>
          <a:xfrm flipH="1" rot="10800000">
            <a:off x="20428995" y="15589170"/>
            <a:ext cx="440257" cy="444394"/>
            <a:chOff x="19445313" y="4356403"/>
            <a:chExt cx="319955" cy="322961"/>
          </a:xfrm>
        </p:grpSpPr>
        <p:sp>
          <p:nvSpPr>
            <p:cNvPr id="1644" name="Google Shape;1644;p77"/>
            <p:cNvSpPr/>
            <p:nvPr/>
          </p:nvSpPr>
          <p:spPr>
            <a:xfrm>
              <a:off x="19445313" y="4603108"/>
              <a:ext cx="73250" cy="76256"/>
            </a:xfrm>
            <a:custGeom>
              <a:rect b="b" l="l" r="r" t="t"/>
              <a:pathLst>
                <a:path extrusionOk="0" h="761" w="731">
                  <a:moveTo>
                    <a:pt x="1" y="0"/>
                  </a:moveTo>
                  <a:lnTo>
                    <a:pt x="1" y="152"/>
                  </a:lnTo>
                  <a:lnTo>
                    <a:pt x="578" y="760"/>
                  </a:lnTo>
                  <a:lnTo>
                    <a:pt x="730" y="7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7"/>
            <p:cNvSpPr/>
            <p:nvPr/>
          </p:nvSpPr>
          <p:spPr>
            <a:xfrm>
              <a:off x="19445313" y="4408209"/>
              <a:ext cx="268149" cy="271155"/>
            </a:xfrm>
            <a:custGeom>
              <a:rect b="b" l="l" r="r" t="t"/>
              <a:pathLst>
                <a:path extrusionOk="0" h="2706" w="2676">
                  <a:moveTo>
                    <a:pt x="1" y="0"/>
                  </a:moveTo>
                  <a:lnTo>
                    <a:pt x="1" y="152"/>
                  </a:lnTo>
                  <a:lnTo>
                    <a:pt x="2524" y="2705"/>
                  </a:lnTo>
                  <a:lnTo>
                    <a:pt x="2676" y="27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7"/>
            <p:cNvSpPr/>
            <p:nvPr/>
          </p:nvSpPr>
          <p:spPr>
            <a:xfrm>
              <a:off x="19445313" y="4539177"/>
              <a:ext cx="137181" cy="140187"/>
            </a:xfrm>
            <a:custGeom>
              <a:rect b="b" l="l" r="r" t="t"/>
              <a:pathLst>
                <a:path extrusionOk="0" h="1399" w="1369">
                  <a:moveTo>
                    <a:pt x="1" y="0"/>
                  </a:moveTo>
                  <a:lnTo>
                    <a:pt x="1" y="152"/>
                  </a:lnTo>
                  <a:lnTo>
                    <a:pt x="1217" y="1398"/>
                  </a:lnTo>
                  <a:lnTo>
                    <a:pt x="1368" y="1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7"/>
            <p:cNvSpPr/>
            <p:nvPr/>
          </p:nvSpPr>
          <p:spPr>
            <a:xfrm>
              <a:off x="19445313" y="4356403"/>
              <a:ext cx="319955" cy="322961"/>
            </a:xfrm>
            <a:custGeom>
              <a:rect b="b" l="l" r="r" t="t"/>
              <a:pathLst>
                <a:path extrusionOk="0" h="3223" w="3193">
                  <a:moveTo>
                    <a:pt x="1" y="0"/>
                  </a:moveTo>
                  <a:lnTo>
                    <a:pt x="1" y="31"/>
                  </a:lnTo>
                  <a:lnTo>
                    <a:pt x="3162" y="3222"/>
                  </a:lnTo>
                  <a:lnTo>
                    <a:pt x="3192" y="3222"/>
                  </a:lnTo>
                  <a:lnTo>
                    <a:pt x="3192" y="310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7"/>
            <p:cNvSpPr/>
            <p:nvPr/>
          </p:nvSpPr>
          <p:spPr>
            <a:xfrm>
              <a:off x="19445313" y="4475146"/>
              <a:ext cx="201111" cy="204218"/>
            </a:xfrm>
            <a:custGeom>
              <a:rect b="b" l="l" r="r" t="t"/>
              <a:pathLst>
                <a:path extrusionOk="0" h="2038" w="2007">
                  <a:moveTo>
                    <a:pt x="1" y="1"/>
                  </a:moveTo>
                  <a:lnTo>
                    <a:pt x="1" y="153"/>
                  </a:lnTo>
                  <a:lnTo>
                    <a:pt x="1885" y="2037"/>
                  </a:lnTo>
                  <a:lnTo>
                    <a:pt x="2007" y="20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7"/>
            <p:cNvSpPr/>
            <p:nvPr/>
          </p:nvSpPr>
          <p:spPr>
            <a:xfrm>
              <a:off x="19637206" y="4356403"/>
              <a:ext cx="128062" cy="134074"/>
            </a:xfrm>
            <a:custGeom>
              <a:rect b="b" l="l" r="r" t="t"/>
              <a:pathLst>
                <a:path extrusionOk="0" h="1338" w="1278">
                  <a:moveTo>
                    <a:pt x="1" y="0"/>
                  </a:moveTo>
                  <a:lnTo>
                    <a:pt x="1277" y="1338"/>
                  </a:lnTo>
                  <a:lnTo>
                    <a:pt x="1277" y="118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7"/>
            <p:cNvSpPr/>
            <p:nvPr/>
          </p:nvSpPr>
          <p:spPr>
            <a:xfrm>
              <a:off x="19701136" y="4356403"/>
              <a:ext cx="64131" cy="67137"/>
            </a:xfrm>
            <a:custGeom>
              <a:rect b="b" l="l" r="r" t="t"/>
              <a:pathLst>
                <a:path extrusionOk="0" h="670" w="640">
                  <a:moveTo>
                    <a:pt x="1" y="0"/>
                  </a:moveTo>
                  <a:lnTo>
                    <a:pt x="639" y="669"/>
                  </a:lnTo>
                  <a:lnTo>
                    <a:pt x="639" y="51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7"/>
            <p:cNvSpPr/>
            <p:nvPr/>
          </p:nvSpPr>
          <p:spPr>
            <a:xfrm>
              <a:off x="19503232" y="4356403"/>
              <a:ext cx="262036" cy="262036"/>
            </a:xfrm>
            <a:custGeom>
              <a:rect b="b" l="l" r="r" t="t"/>
              <a:pathLst>
                <a:path extrusionOk="0" h="2615" w="2615">
                  <a:moveTo>
                    <a:pt x="0" y="0"/>
                  </a:moveTo>
                  <a:lnTo>
                    <a:pt x="2614" y="2614"/>
                  </a:lnTo>
                  <a:lnTo>
                    <a:pt x="2614" y="246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7"/>
            <p:cNvSpPr/>
            <p:nvPr/>
          </p:nvSpPr>
          <p:spPr>
            <a:xfrm>
              <a:off x="19567162" y="4356403"/>
              <a:ext cx="198105" cy="198105"/>
            </a:xfrm>
            <a:custGeom>
              <a:rect b="b" l="l" r="r" t="t"/>
              <a:pathLst>
                <a:path extrusionOk="0" h="1977" w="1977">
                  <a:moveTo>
                    <a:pt x="1" y="0"/>
                  </a:moveTo>
                  <a:lnTo>
                    <a:pt x="1976" y="1976"/>
                  </a:lnTo>
                  <a:lnTo>
                    <a:pt x="1976" y="182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3" name="Google Shape;1653;p77"/>
          <p:cNvSpPr/>
          <p:nvPr/>
        </p:nvSpPr>
        <p:spPr>
          <a:xfrm flipH="1" rot="10800000">
            <a:off x="15277573" y="14751232"/>
            <a:ext cx="1286673" cy="1286811"/>
          </a:xfrm>
          <a:custGeom>
            <a:rect b="b" l="l" r="r" t="t"/>
            <a:pathLst>
              <a:path extrusionOk="0" h="9333" w="9332">
                <a:moveTo>
                  <a:pt x="0" y="1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77"/>
          <p:cNvSpPr/>
          <p:nvPr/>
        </p:nvSpPr>
        <p:spPr>
          <a:xfrm flipH="1" rot="10800000">
            <a:off x="16568383" y="16042040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1"/>
                </a:moveTo>
                <a:lnTo>
                  <a:pt x="0" y="9302"/>
                </a:lnTo>
                <a:lnTo>
                  <a:pt x="9301" y="9302"/>
                </a:lnTo>
                <a:lnTo>
                  <a:pt x="93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77"/>
          <p:cNvSpPr/>
          <p:nvPr/>
        </p:nvSpPr>
        <p:spPr>
          <a:xfrm flipH="1" rot="10800000">
            <a:off x="19137319" y="16037904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77"/>
          <p:cNvSpPr/>
          <p:nvPr/>
        </p:nvSpPr>
        <p:spPr>
          <a:xfrm flipH="1" rot="10800000">
            <a:off x="19556467" y="16461188"/>
            <a:ext cx="440105" cy="440105"/>
          </a:xfrm>
          <a:custGeom>
            <a:rect b="b" l="l" r="r" t="t"/>
            <a:pathLst>
              <a:path extrusionOk="0" h="3192" w="3192">
                <a:moveTo>
                  <a:pt x="0" y="0"/>
                </a:moveTo>
                <a:lnTo>
                  <a:pt x="0" y="3192"/>
                </a:lnTo>
                <a:lnTo>
                  <a:pt x="3192" y="3192"/>
                </a:lnTo>
                <a:lnTo>
                  <a:pt x="31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77"/>
          <p:cNvSpPr/>
          <p:nvPr/>
        </p:nvSpPr>
        <p:spPr>
          <a:xfrm flipH="1" rot="10800000">
            <a:off x="17854920" y="1475550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77"/>
          <p:cNvSpPr/>
          <p:nvPr/>
        </p:nvSpPr>
        <p:spPr>
          <a:xfrm flipH="1" rot="10800000">
            <a:off x="17850783" y="16042040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77"/>
          <p:cNvSpPr/>
          <p:nvPr/>
        </p:nvSpPr>
        <p:spPr>
          <a:xfrm flipH="1" rot="10800000">
            <a:off x="16568383" y="1603790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1"/>
                </a:move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77"/>
          <p:cNvSpPr/>
          <p:nvPr/>
        </p:nvSpPr>
        <p:spPr>
          <a:xfrm flipH="1" rot="10800000">
            <a:off x="17850783" y="16037904"/>
            <a:ext cx="1282537" cy="1290809"/>
          </a:xfrm>
          <a:custGeom>
            <a:rect b="b" l="l" r="r" t="t"/>
            <a:pathLst>
              <a:path extrusionOk="0" h="9362" w="9302">
                <a:moveTo>
                  <a:pt x="0" y="0"/>
                </a:moveTo>
                <a:cubicBezTo>
                  <a:pt x="61" y="5167"/>
                  <a:pt x="4195" y="9362"/>
                  <a:pt x="9301" y="9362"/>
                </a:cubicBezTo>
                <a:lnTo>
                  <a:pt x="9301" y="5015"/>
                </a:lnTo>
                <a:cubicBezTo>
                  <a:pt x="6566" y="498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77"/>
          <p:cNvSpPr/>
          <p:nvPr/>
        </p:nvSpPr>
        <p:spPr>
          <a:xfrm flipH="1" rot="10800000">
            <a:off x="15688311" y="16444367"/>
            <a:ext cx="473609" cy="473747"/>
          </a:xfrm>
          <a:custGeom>
            <a:rect b="b" l="l" r="r" t="t"/>
            <a:pathLst>
              <a:path extrusionOk="0" h="3436" w="3435">
                <a:moveTo>
                  <a:pt x="0" y="1"/>
                </a:moveTo>
                <a:lnTo>
                  <a:pt x="3435" y="3436"/>
                </a:lnTo>
                <a:lnTo>
                  <a:pt x="34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77"/>
          <p:cNvSpPr/>
          <p:nvPr/>
        </p:nvSpPr>
        <p:spPr>
          <a:xfrm flipH="1" rot="10800000">
            <a:off x="18261521" y="15216431"/>
            <a:ext cx="469473" cy="473747"/>
          </a:xfrm>
          <a:custGeom>
            <a:rect b="b" l="l" r="r" t="t"/>
            <a:pathLst>
              <a:path extrusionOk="0" h="3436" w="3405">
                <a:moveTo>
                  <a:pt x="0" y="1"/>
                </a:moveTo>
                <a:lnTo>
                  <a:pt x="3404" y="3435"/>
                </a:lnTo>
                <a:lnTo>
                  <a:pt x="3404" y="1"/>
                </a:lnTo>
                <a:close/>
              </a:path>
            </a:pathLst>
          </a:custGeom>
          <a:solidFill>
            <a:srgbClr val="005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3" name="Google Shape;1663;p77"/>
          <p:cNvGrpSpPr/>
          <p:nvPr/>
        </p:nvGrpSpPr>
        <p:grpSpPr>
          <a:xfrm flipH="1" rot="10800000">
            <a:off x="20630165" y="10974947"/>
            <a:ext cx="930566" cy="930566"/>
            <a:chOff x="19591512" y="7356441"/>
            <a:chExt cx="676284" cy="676284"/>
          </a:xfrm>
        </p:grpSpPr>
        <p:sp>
          <p:nvSpPr>
            <p:cNvPr id="1664" name="Google Shape;1664;p77"/>
            <p:cNvSpPr/>
            <p:nvPr/>
          </p:nvSpPr>
          <p:spPr>
            <a:xfrm>
              <a:off x="19591512" y="7880413"/>
              <a:ext cx="152412" cy="152312"/>
            </a:xfrm>
            <a:custGeom>
              <a:rect b="b" l="l" r="r" t="t"/>
              <a:pathLst>
                <a:path extrusionOk="0" h="1520" w="1521">
                  <a:moveTo>
                    <a:pt x="1" y="0"/>
                  </a:moveTo>
                  <a:lnTo>
                    <a:pt x="1" y="274"/>
                  </a:lnTo>
                  <a:lnTo>
                    <a:pt x="1217" y="1520"/>
                  </a:lnTo>
                  <a:lnTo>
                    <a:pt x="1520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7"/>
            <p:cNvSpPr/>
            <p:nvPr/>
          </p:nvSpPr>
          <p:spPr>
            <a:xfrm>
              <a:off x="19591512" y="7469171"/>
              <a:ext cx="563553" cy="563553"/>
            </a:xfrm>
            <a:custGeom>
              <a:rect b="b" l="l" r="r" t="t"/>
              <a:pathLst>
                <a:path extrusionOk="0" h="5624" w="5624">
                  <a:moveTo>
                    <a:pt x="1" y="1"/>
                  </a:moveTo>
                  <a:lnTo>
                    <a:pt x="1" y="305"/>
                  </a:lnTo>
                  <a:lnTo>
                    <a:pt x="5320" y="5624"/>
                  </a:lnTo>
                  <a:lnTo>
                    <a:pt x="5624" y="5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7"/>
            <p:cNvSpPr/>
            <p:nvPr/>
          </p:nvSpPr>
          <p:spPr>
            <a:xfrm>
              <a:off x="19591512" y="7743332"/>
              <a:ext cx="289492" cy="289392"/>
            </a:xfrm>
            <a:custGeom>
              <a:rect b="b" l="l" r="r" t="t"/>
              <a:pathLst>
                <a:path extrusionOk="0" h="2888" w="2889">
                  <a:moveTo>
                    <a:pt x="1" y="0"/>
                  </a:moveTo>
                  <a:lnTo>
                    <a:pt x="1" y="304"/>
                  </a:lnTo>
                  <a:lnTo>
                    <a:pt x="2584" y="2888"/>
                  </a:lnTo>
                  <a:lnTo>
                    <a:pt x="2888" y="2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7"/>
            <p:cNvSpPr/>
            <p:nvPr/>
          </p:nvSpPr>
          <p:spPr>
            <a:xfrm>
              <a:off x="19591512" y="7356441"/>
              <a:ext cx="676284" cy="676284"/>
            </a:xfrm>
            <a:custGeom>
              <a:rect b="b" l="l" r="r" t="t"/>
              <a:pathLst>
                <a:path extrusionOk="0" h="6749" w="6749">
                  <a:moveTo>
                    <a:pt x="1" y="1"/>
                  </a:moveTo>
                  <a:lnTo>
                    <a:pt x="1" y="62"/>
                  </a:lnTo>
                  <a:lnTo>
                    <a:pt x="6688" y="6749"/>
                  </a:lnTo>
                  <a:lnTo>
                    <a:pt x="6749" y="6749"/>
                  </a:lnTo>
                  <a:lnTo>
                    <a:pt x="6749" y="656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7"/>
            <p:cNvSpPr/>
            <p:nvPr/>
          </p:nvSpPr>
          <p:spPr>
            <a:xfrm>
              <a:off x="19591512" y="7606252"/>
              <a:ext cx="426573" cy="426472"/>
            </a:xfrm>
            <a:custGeom>
              <a:rect b="b" l="l" r="r" t="t"/>
              <a:pathLst>
                <a:path extrusionOk="0" h="4256" w="4257">
                  <a:moveTo>
                    <a:pt x="1" y="0"/>
                  </a:moveTo>
                  <a:lnTo>
                    <a:pt x="1" y="304"/>
                  </a:lnTo>
                  <a:lnTo>
                    <a:pt x="3952" y="4256"/>
                  </a:lnTo>
                  <a:lnTo>
                    <a:pt x="4256" y="4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7"/>
            <p:cNvSpPr/>
            <p:nvPr/>
          </p:nvSpPr>
          <p:spPr>
            <a:xfrm>
              <a:off x="19990528" y="7356441"/>
              <a:ext cx="277267" cy="277267"/>
            </a:xfrm>
            <a:custGeom>
              <a:rect b="b" l="l" r="r" t="t"/>
              <a:pathLst>
                <a:path extrusionOk="0" h="2767" w="2767">
                  <a:moveTo>
                    <a:pt x="1" y="1"/>
                  </a:moveTo>
                  <a:lnTo>
                    <a:pt x="2767" y="2767"/>
                  </a:lnTo>
                  <a:lnTo>
                    <a:pt x="2767" y="2463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7"/>
            <p:cNvSpPr/>
            <p:nvPr/>
          </p:nvSpPr>
          <p:spPr>
            <a:xfrm>
              <a:off x="20127609" y="7356441"/>
              <a:ext cx="140187" cy="140287"/>
            </a:xfrm>
            <a:custGeom>
              <a:rect b="b" l="l" r="r" t="t"/>
              <a:pathLst>
                <a:path extrusionOk="0" h="1400" w="1399">
                  <a:moveTo>
                    <a:pt x="0" y="1"/>
                  </a:moveTo>
                  <a:lnTo>
                    <a:pt x="1399" y="1399"/>
                  </a:lnTo>
                  <a:lnTo>
                    <a:pt x="1399" y="1095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7"/>
            <p:cNvSpPr/>
            <p:nvPr/>
          </p:nvSpPr>
          <p:spPr>
            <a:xfrm>
              <a:off x="19716368" y="7356441"/>
              <a:ext cx="551428" cy="548422"/>
            </a:xfrm>
            <a:custGeom>
              <a:rect b="b" l="l" r="r" t="t"/>
              <a:pathLst>
                <a:path extrusionOk="0" h="5473" w="5503">
                  <a:moveTo>
                    <a:pt x="1" y="1"/>
                  </a:moveTo>
                  <a:lnTo>
                    <a:pt x="5503" y="5472"/>
                  </a:lnTo>
                  <a:lnTo>
                    <a:pt x="5503" y="519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7"/>
            <p:cNvSpPr/>
            <p:nvPr/>
          </p:nvSpPr>
          <p:spPr>
            <a:xfrm>
              <a:off x="19853448" y="7356441"/>
              <a:ext cx="414348" cy="414348"/>
            </a:xfrm>
            <a:custGeom>
              <a:rect b="b" l="l" r="r" t="t"/>
              <a:pathLst>
                <a:path extrusionOk="0" h="4135" w="4135">
                  <a:moveTo>
                    <a:pt x="1" y="1"/>
                  </a:moveTo>
                  <a:lnTo>
                    <a:pt x="4135" y="4135"/>
                  </a:lnTo>
                  <a:lnTo>
                    <a:pt x="4135" y="383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3" name="Google Shape;1673;p77"/>
          <p:cNvSpPr/>
          <p:nvPr/>
        </p:nvSpPr>
        <p:spPr>
          <a:xfrm flipH="1" rot="10800000">
            <a:off x="20436540" y="13393416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lnTo>
                  <a:pt x="0" y="9332"/>
                </a:lnTo>
                <a:lnTo>
                  <a:pt x="9332" y="9332"/>
                </a:lnTo>
                <a:lnTo>
                  <a:pt x="93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77"/>
          <p:cNvSpPr/>
          <p:nvPr/>
        </p:nvSpPr>
        <p:spPr>
          <a:xfrm flipH="1" rot="10800000">
            <a:off x="19154140" y="10824346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77"/>
          <p:cNvSpPr/>
          <p:nvPr/>
        </p:nvSpPr>
        <p:spPr>
          <a:xfrm flipH="1" rot="10800000">
            <a:off x="19967205" y="14684224"/>
            <a:ext cx="469473" cy="469473"/>
          </a:xfrm>
          <a:custGeom>
            <a:rect b="b" l="l" r="r" t="t"/>
            <a:pathLst>
              <a:path extrusionOk="0" h="3405" w="3405">
                <a:moveTo>
                  <a:pt x="0" y="0"/>
                </a:moveTo>
                <a:lnTo>
                  <a:pt x="0" y="3405"/>
                </a:lnTo>
                <a:lnTo>
                  <a:pt x="3404" y="3405"/>
                </a:lnTo>
                <a:lnTo>
                  <a:pt x="3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77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77"/>
          <p:cNvSpPr/>
          <p:nvPr/>
        </p:nvSpPr>
        <p:spPr>
          <a:xfrm flipH="1" rot="10800000">
            <a:off x="21731487" y="13401826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77"/>
          <p:cNvSpPr/>
          <p:nvPr/>
        </p:nvSpPr>
        <p:spPr>
          <a:xfrm flipH="1" rot="10800000">
            <a:off x="21727350" y="10828621"/>
            <a:ext cx="1286673" cy="1282537"/>
          </a:xfrm>
          <a:custGeom>
            <a:rect b="b" l="l" r="r" t="t"/>
            <a:pathLst>
              <a:path extrusionOk="0" h="9302" w="9332">
                <a:moveTo>
                  <a:pt x="0" y="1"/>
                </a:moveTo>
                <a:lnTo>
                  <a:pt x="0" y="9302"/>
                </a:lnTo>
                <a:lnTo>
                  <a:pt x="9332" y="9302"/>
                </a:lnTo>
                <a:lnTo>
                  <a:pt x="93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77"/>
          <p:cNvSpPr/>
          <p:nvPr/>
        </p:nvSpPr>
        <p:spPr>
          <a:xfrm flipH="1" rot="10800000">
            <a:off x="21727350" y="12115154"/>
            <a:ext cx="1282537" cy="1282537"/>
          </a:xfrm>
          <a:custGeom>
            <a:rect b="b" l="l" r="r" t="t"/>
            <a:pathLst>
              <a:path extrusionOk="0" h="9302" w="9302">
                <a:moveTo>
                  <a:pt x="0" y="0"/>
                </a:moveTo>
                <a:lnTo>
                  <a:pt x="0" y="9301"/>
                </a:lnTo>
                <a:lnTo>
                  <a:pt x="9301" y="9301"/>
                </a:lnTo>
                <a:lnTo>
                  <a:pt x="9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77"/>
          <p:cNvSpPr/>
          <p:nvPr/>
        </p:nvSpPr>
        <p:spPr>
          <a:xfrm flipH="1" rot="10800000">
            <a:off x="21727350" y="14684224"/>
            <a:ext cx="1282537" cy="1286673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77"/>
          <p:cNvSpPr/>
          <p:nvPr/>
        </p:nvSpPr>
        <p:spPr>
          <a:xfrm flipH="1" rot="10800000">
            <a:off x="20440676" y="12111018"/>
            <a:ext cx="1282537" cy="1282537"/>
          </a:xfrm>
          <a:custGeom>
            <a:rect b="b" l="l" r="r" t="t"/>
            <a:pathLst>
              <a:path extrusionOk="0" h="9302" w="9302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77"/>
          <p:cNvSpPr/>
          <p:nvPr/>
        </p:nvSpPr>
        <p:spPr>
          <a:xfrm flipH="1" rot="10800000">
            <a:off x="21727350" y="12111018"/>
            <a:ext cx="1286673" cy="1286673"/>
          </a:xfrm>
          <a:custGeom>
            <a:rect b="b" l="l" r="r" t="t"/>
            <a:pathLst>
              <a:path extrusionOk="0" h="9332" w="9332">
                <a:moveTo>
                  <a:pt x="0" y="0"/>
                </a:moveTo>
                <a:cubicBezTo>
                  <a:pt x="0" y="5167"/>
                  <a:pt x="4195" y="9332"/>
                  <a:pt x="9332" y="9332"/>
                </a:cubicBezTo>
                <a:lnTo>
                  <a:pt x="9332" y="5015"/>
                </a:lnTo>
                <a:cubicBezTo>
                  <a:pt x="6566" y="4955"/>
                  <a:pt x="4347" y="2766"/>
                  <a:pt x="4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77"/>
          <p:cNvSpPr/>
          <p:nvPr/>
        </p:nvSpPr>
        <p:spPr>
          <a:xfrm flipH="1" rot="10800000">
            <a:off x="19560604" y="12513345"/>
            <a:ext cx="477883" cy="477883"/>
          </a:xfrm>
          <a:custGeom>
            <a:rect b="b" l="l" r="r" t="t"/>
            <a:pathLst>
              <a:path extrusionOk="0" h="3466" w="3466">
                <a:moveTo>
                  <a:pt x="1" y="1"/>
                </a:moveTo>
                <a:lnTo>
                  <a:pt x="3466" y="3466"/>
                </a:lnTo>
                <a:lnTo>
                  <a:pt x="34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77"/>
          <p:cNvSpPr/>
          <p:nvPr/>
        </p:nvSpPr>
        <p:spPr>
          <a:xfrm flipH="1" rot="10800000">
            <a:off x="22133814" y="11289545"/>
            <a:ext cx="473747" cy="469611"/>
          </a:xfrm>
          <a:custGeom>
            <a:rect b="b" l="l" r="r" t="t"/>
            <a:pathLst>
              <a:path extrusionOk="0" h="3406" w="3436">
                <a:moveTo>
                  <a:pt x="1" y="1"/>
                </a:moveTo>
                <a:lnTo>
                  <a:pt x="3435" y="3405"/>
                </a:lnTo>
                <a:lnTo>
                  <a:pt x="343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77"/>
          <p:cNvSpPr/>
          <p:nvPr/>
        </p:nvSpPr>
        <p:spPr>
          <a:xfrm flipH="1" rot="10800000">
            <a:off x="19158277" y="13393416"/>
            <a:ext cx="1282537" cy="1290947"/>
          </a:xfrm>
          <a:custGeom>
            <a:rect b="b" l="l" r="r" t="t"/>
            <a:pathLst>
              <a:path extrusionOk="0" h="9363" w="9302">
                <a:moveTo>
                  <a:pt x="1" y="1"/>
                </a:moveTo>
                <a:lnTo>
                  <a:pt x="1" y="9363"/>
                </a:lnTo>
                <a:lnTo>
                  <a:pt x="9302" y="936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77"/>
          <p:cNvSpPr/>
          <p:nvPr/>
        </p:nvSpPr>
        <p:spPr>
          <a:xfrm flipH="1" rot="10800000">
            <a:off x="21727344" y="15975049"/>
            <a:ext cx="1282537" cy="1353677"/>
          </a:xfrm>
          <a:custGeom>
            <a:rect b="b" l="l" r="r" t="t"/>
            <a:pathLst>
              <a:path extrusionOk="0" h="9332" w="9302">
                <a:moveTo>
                  <a:pt x="0" y="0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77"/>
          <p:cNvSpPr/>
          <p:nvPr/>
        </p:nvSpPr>
        <p:spPr>
          <a:xfrm flipH="1" rot="10800000">
            <a:off x="21731478" y="9537821"/>
            <a:ext cx="1282537" cy="1286811"/>
          </a:xfrm>
          <a:custGeom>
            <a:rect b="b" l="l" r="r" t="t"/>
            <a:pathLst>
              <a:path extrusionOk="0" h="9333" w="9302">
                <a:moveTo>
                  <a:pt x="0" y="1"/>
                </a:moveTo>
                <a:lnTo>
                  <a:pt x="0" y="9332"/>
                </a:lnTo>
                <a:lnTo>
                  <a:pt x="9301" y="9332"/>
                </a:lnTo>
                <a:lnTo>
                  <a:pt x="9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8" name="Google Shape;1688;p77"/>
          <p:cNvCxnSpPr/>
          <p:nvPr/>
        </p:nvCxnSpPr>
        <p:spPr>
          <a:xfrm rot="10800000">
            <a:off x="16240575" y="2671300"/>
            <a:ext cx="7457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77"/>
          <p:cNvCxnSpPr/>
          <p:nvPr/>
        </p:nvCxnSpPr>
        <p:spPr>
          <a:xfrm rot="10800000">
            <a:off x="-1079975" y="16136125"/>
            <a:ext cx="8010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/>
          <p:nvPr>
            <p:ph type="title"/>
          </p:nvPr>
        </p:nvSpPr>
        <p:spPr>
          <a:xfrm>
            <a:off x="1584000" y="-52043"/>
            <a:ext cx="20313600" cy="3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200"/>
              <a:buFont typeface="Calibri"/>
              <a:buNone/>
            </a:pPr>
            <a:r>
              <a:rPr b="1" lang="en">
                <a:solidFill>
                  <a:schemeClr val="accent1"/>
                </a:solidFill>
              </a:rPr>
              <a:t>Performance Enhancement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72" name="Google Shape;372;p22"/>
          <p:cNvSpPr txBox="1"/>
          <p:nvPr>
            <p:ph idx="12" type="sldNum"/>
          </p:nvPr>
        </p:nvSpPr>
        <p:spPr>
          <a:xfrm>
            <a:off x="16272000" y="15030510"/>
            <a:ext cx="52992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3" name="Google Shape;373;p22"/>
          <p:cNvGrpSpPr/>
          <p:nvPr/>
        </p:nvGrpSpPr>
        <p:grpSpPr>
          <a:xfrm>
            <a:off x="14986072" y="1485427"/>
            <a:ext cx="7927117" cy="13312669"/>
            <a:chOff x="7930375" y="891382"/>
            <a:chExt cx="4103700" cy="5464971"/>
          </a:xfrm>
        </p:grpSpPr>
        <p:cxnSp>
          <p:nvCxnSpPr>
            <p:cNvPr id="374" name="Google Shape;374;p22"/>
            <p:cNvCxnSpPr>
              <a:stCxn id="375" idx="2"/>
              <a:endCxn id="376" idx="0"/>
            </p:cNvCxnSpPr>
            <p:nvPr/>
          </p:nvCxnSpPr>
          <p:spPr>
            <a:xfrm>
              <a:off x="9982225" y="5070982"/>
              <a:ext cx="0" cy="535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375" name="Google Shape;375;p22"/>
            <p:cNvSpPr/>
            <p:nvPr/>
          </p:nvSpPr>
          <p:spPr>
            <a:xfrm>
              <a:off x="7930375" y="891382"/>
              <a:ext cx="4103700" cy="41796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220307" y="1380040"/>
              <a:ext cx="1505400" cy="19293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10350190" y="1380041"/>
              <a:ext cx="1505400" cy="19125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309516" y="3911368"/>
              <a:ext cx="3546000" cy="8922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2"/>
            <p:cNvSpPr txBox="1"/>
            <p:nvPr/>
          </p:nvSpPr>
          <p:spPr>
            <a:xfrm>
              <a:off x="8409877" y="1792636"/>
              <a:ext cx="1037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x86</a:t>
              </a:r>
              <a:endParaRPr b="1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 txBox="1"/>
            <p:nvPr/>
          </p:nvSpPr>
          <p:spPr>
            <a:xfrm>
              <a:off x="10723286" y="1730961"/>
              <a:ext cx="8973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x86</a:t>
              </a:r>
              <a:endParaRPr sz="29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930375" y="5606353"/>
              <a:ext cx="4103700" cy="7500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379989" y="2563181"/>
              <a:ext cx="1182000" cy="4617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L1 Cache</a:t>
              </a:r>
              <a:endParaRPr b="1"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10448228" y="2576562"/>
              <a:ext cx="1271100" cy="4617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L1 Cache</a:t>
              </a:r>
              <a:endParaRPr b="1"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 txBox="1"/>
            <p:nvPr/>
          </p:nvSpPr>
          <p:spPr>
            <a:xfrm>
              <a:off x="8632902" y="4123241"/>
              <a:ext cx="28659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Shared Cache</a:t>
              </a:r>
              <a:endParaRPr b="1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 txBox="1"/>
            <p:nvPr/>
          </p:nvSpPr>
          <p:spPr>
            <a:xfrm>
              <a:off x="8409877" y="5779161"/>
              <a:ext cx="30888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r>
                <a:rPr b="1"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 Memory</a:t>
              </a:r>
              <a:endParaRPr b="1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6" name="Google Shape;386;p22"/>
            <p:cNvCxnSpPr/>
            <p:nvPr/>
          </p:nvCxnSpPr>
          <p:spPr>
            <a:xfrm>
              <a:off x="9000892" y="3292474"/>
              <a:ext cx="0" cy="618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387" name="Google Shape;387;p22"/>
            <p:cNvCxnSpPr/>
            <p:nvPr/>
          </p:nvCxnSpPr>
          <p:spPr>
            <a:xfrm>
              <a:off x="11083848" y="3292475"/>
              <a:ext cx="0" cy="618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  <p:pic>
        <p:nvPicPr>
          <p:cNvPr id="388" name="Google Shape;3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753" y="6213167"/>
            <a:ext cx="9064500" cy="96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2"/>
          <p:cNvSpPr txBox="1"/>
          <p:nvPr>
            <p:ph idx="1" type="body"/>
          </p:nvPr>
        </p:nvSpPr>
        <p:spPr>
          <a:xfrm>
            <a:off x="1583998" y="3746511"/>
            <a:ext cx="124893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noAutofit/>
          </a:bodyPr>
          <a:lstStyle/>
          <a:p>
            <a:pPr indent="-431800" lvl="0" marL="482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Char char="►"/>
            </a:pPr>
            <a:r>
              <a:rPr lang="en">
                <a:solidFill>
                  <a:srgbClr val="FF0000"/>
                </a:solidFill>
              </a:rPr>
              <a:t>Single thread performance </a:t>
            </a:r>
            <a:r>
              <a:rPr lang="en"/>
              <a:t>is bottleneck</a:t>
            </a:r>
            <a:endParaRPr/>
          </a:p>
          <a:p>
            <a:pPr indent="-431800" lvl="0" marL="482600" rtl="0" algn="l">
              <a:lnSpc>
                <a:spcPct val="7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►"/>
            </a:pPr>
            <a:r>
              <a:rPr lang="en"/>
              <a:t>ISA can help ?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2100"/>
              </a:spcBef>
              <a:spcAft>
                <a:spcPts val="3400"/>
              </a:spcAft>
              <a:buClr>
                <a:schemeClr val="dk1"/>
              </a:buClr>
              <a:buSzPts val="3688"/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 txBox="1"/>
          <p:nvPr/>
        </p:nvSpPr>
        <p:spPr>
          <a:xfrm>
            <a:off x="457650" y="16304750"/>
            <a:ext cx="2211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Slide has been taken from:PhD Defence Presentation, Nirmal Kumar Boran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3"/>
          <p:cNvSpPr txBox="1"/>
          <p:nvPr>
            <p:ph type="title"/>
          </p:nvPr>
        </p:nvSpPr>
        <p:spPr>
          <a:xfrm>
            <a:off x="1584000" y="-52043"/>
            <a:ext cx="20313600" cy="3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200"/>
              <a:buFont typeface="Calibri"/>
              <a:buNone/>
            </a:pPr>
            <a:r>
              <a:rPr b="1" lang="en">
                <a:solidFill>
                  <a:schemeClr val="accent1"/>
                </a:solidFill>
              </a:rPr>
              <a:t>Performance Enhancement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96" name="Google Shape;396;p23"/>
          <p:cNvSpPr txBox="1"/>
          <p:nvPr>
            <p:ph idx="12" type="sldNum"/>
          </p:nvPr>
        </p:nvSpPr>
        <p:spPr>
          <a:xfrm>
            <a:off x="16272000" y="15030510"/>
            <a:ext cx="52992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14986072" y="1485427"/>
            <a:ext cx="7927117" cy="13312669"/>
            <a:chOff x="7930375" y="891382"/>
            <a:chExt cx="4103700" cy="5464971"/>
          </a:xfrm>
        </p:grpSpPr>
        <p:cxnSp>
          <p:nvCxnSpPr>
            <p:cNvPr id="398" name="Google Shape;398;p23"/>
            <p:cNvCxnSpPr>
              <a:stCxn id="399" idx="2"/>
              <a:endCxn id="400" idx="0"/>
            </p:cNvCxnSpPr>
            <p:nvPr/>
          </p:nvCxnSpPr>
          <p:spPr>
            <a:xfrm>
              <a:off x="9982225" y="5070982"/>
              <a:ext cx="0" cy="535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399" name="Google Shape;399;p23"/>
            <p:cNvSpPr/>
            <p:nvPr/>
          </p:nvSpPr>
          <p:spPr>
            <a:xfrm>
              <a:off x="7930375" y="891382"/>
              <a:ext cx="4103700" cy="41796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8220307" y="1380040"/>
              <a:ext cx="1505400" cy="1929300"/>
            </a:xfrm>
            <a:prstGeom prst="rect">
              <a:avLst/>
            </a:prstGeom>
            <a:solidFill>
              <a:srgbClr val="0070C0"/>
            </a:solidFill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0350190" y="1380041"/>
              <a:ext cx="1505400" cy="1912500"/>
            </a:xfrm>
            <a:prstGeom prst="rect">
              <a:avLst/>
            </a:prstGeom>
            <a:solidFill>
              <a:srgbClr val="0070C0"/>
            </a:solidFill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8309516" y="3911368"/>
              <a:ext cx="3546000" cy="8922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3"/>
            <p:cNvSpPr txBox="1"/>
            <p:nvPr/>
          </p:nvSpPr>
          <p:spPr>
            <a:xfrm>
              <a:off x="8409877" y="1792636"/>
              <a:ext cx="1037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ARM</a:t>
              </a:r>
              <a:endParaRPr b="1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3"/>
            <p:cNvSpPr txBox="1"/>
            <p:nvPr/>
          </p:nvSpPr>
          <p:spPr>
            <a:xfrm>
              <a:off x="10500484" y="1803101"/>
              <a:ext cx="11820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ARM</a:t>
              </a:r>
              <a:endParaRPr sz="2900"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7930375" y="5606353"/>
              <a:ext cx="4103700" cy="7500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8320784" y="2573216"/>
              <a:ext cx="1271100" cy="4617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L1 Cache</a:t>
              </a:r>
              <a:endParaRPr b="1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10507236" y="2573221"/>
              <a:ext cx="1271100" cy="4617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L1</a:t>
              </a:r>
              <a:r>
                <a:rPr b="1" lang="en" sz="4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Cache</a:t>
              </a:r>
              <a:endParaRPr b="1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3"/>
            <p:cNvSpPr txBox="1"/>
            <p:nvPr/>
          </p:nvSpPr>
          <p:spPr>
            <a:xfrm>
              <a:off x="8632902" y="4123241"/>
              <a:ext cx="28659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Shared Cache</a:t>
              </a:r>
              <a:endParaRPr b="1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 txBox="1"/>
            <p:nvPr/>
          </p:nvSpPr>
          <p:spPr>
            <a:xfrm>
              <a:off x="8409877" y="5779161"/>
              <a:ext cx="30888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r>
                <a:rPr b="1"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 Memory</a:t>
              </a:r>
              <a:endParaRPr b="1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0" name="Google Shape;410;p23"/>
            <p:cNvCxnSpPr/>
            <p:nvPr/>
          </p:nvCxnSpPr>
          <p:spPr>
            <a:xfrm>
              <a:off x="9000892" y="3292474"/>
              <a:ext cx="0" cy="618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1083848" y="3292475"/>
              <a:ext cx="0" cy="618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  <p:pic>
        <p:nvPicPr>
          <p:cNvPr id="412" name="Google Shape;4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753" y="6213167"/>
            <a:ext cx="9064500" cy="96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3"/>
          <p:cNvSpPr txBox="1"/>
          <p:nvPr>
            <p:ph idx="1" type="body"/>
          </p:nvPr>
        </p:nvSpPr>
        <p:spPr>
          <a:xfrm>
            <a:off x="1583998" y="3746511"/>
            <a:ext cx="124893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noAutofit/>
          </a:bodyPr>
          <a:lstStyle/>
          <a:p>
            <a:pPr indent="-431800" lvl="0" marL="482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Char char="►"/>
            </a:pPr>
            <a:r>
              <a:rPr lang="en">
                <a:solidFill>
                  <a:srgbClr val="FF0000"/>
                </a:solidFill>
              </a:rPr>
              <a:t>Single thread performance </a:t>
            </a:r>
            <a:r>
              <a:rPr lang="en"/>
              <a:t>is bottleneck</a:t>
            </a:r>
            <a:endParaRPr/>
          </a:p>
          <a:p>
            <a:pPr indent="-431800" lvl="0" marL="482600" rtl="0" algn="l">
              <a:lnSpc>
                <a:spcPct val="7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►"/>
            </a:pPr>
            <a:r>
              <a:rPr lang="en"/>
              <a:t>ISA can help ?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2100"/>
              </a:spcBef>
              <a:spcAft>
                <a:spcPts val="3400"/>
              </a:spcAft>
              <a:buClr>
                <a:schemeClr val="dk1"/>
              </a:buClr>
              <a:buSzPts val="3688"/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 txBox="1"/>
          <p:nvPr/>
        </p:nvSpPr>
        <p:spPr>
          <a:xfrm>
            <a:off x="457650" y="16304750"/>
            <a:ext cx="2211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Slide has been taken from:PhD Defence Presentation, Nirmal Kumar Boran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 txBox="1"/>
          <p:nvPr>
            <p:ph type="title"/>
          </p:nvPr>
        </p:nvSpPr>
        <p:spPr>
          <a:xfrm>
            <a:off x="1584000" y="-52043"/>
            <a:ext cx="20313600" cy="3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200"/>
              <a:buFont typeface="Calibri"/>
              <a:buNone/>
            </a:pPr>
            <a:r>
              <a:rPr b="1" lang="en">
                <a:solidFill>
                  <a:schemeClr val="accent1"/>
                </a:solidFill>
              </a:rPr>
              <a:t>Performance Enhancement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20" name="Google Shape;420;p24"/>
          <p:cNvSpPr txBox="1"/>
          <p:nvPr>
            <p:ph idx="1" type="body"/>
          </p:nvPr>
        </p:nvSpPr>
        <p:spPr>
          <a:xfrm>
            <a:off x="1583998" y="3670311"/>
            <a:ext cx="132537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5950" lIns="191975" spcFirstLastPara="1" rIns="191975" wrap="square" tIns="95950">
            <a:normAutofit fontScale="85000" lnSpcReduction="20000"/>
          </a:bodyPr>
          <a:lstStyle/>
          <a:p>
            <a:pPr indent="-458152" lvl="0" marL="482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7999"/>
              <a:buFont typeface="Arial"/>
              <a:buChar char="►"/>
            </a:pPr>
            <a:r>
              <a:rPr lang="en">
                <a:solidFill>
                  <a:srgbClr val="FF0000"/>
                </a:solidFill>
              </a:rPr>
              <a:t>Single thread performance </a:t>
            </a:r>
            <a:r>
              <a:rPr lang="en"/>
              <a:t>is bottleneck</a:t>
            </a:r>
            <a:endParaRPr/>
          </a:p>
          <a:p>
            <a:pPr indent="-458152" lvl="0" marL="482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B050"/>
              </a:buClr>
              <a:buSzPct val="117999"/>
              <a:buFont typeface="Arial"/>
              <a:buChar char="►"/>
            </a:pPr>
            <a:r>
              <a:rPr lang="en">
                <a:solidFill>
                  <a:srgbClr val="00B050"/>
                </a:solidFill>
              </a:rPr>
              <a:t>Yes, ISA helps</a:t>
            </a:r>
            <a:r>
              <a:rPr lang="en"/>
              <a:t>. </a:t>
            </a:r>
            <a:r>
              <a:rPr lang="en">
                <a:solidFill>
                  <a:srgbClr val="FF0000"/>
                </a:solidFill>
              </a:rPr>
              <a:t>Is ARM always the better choice?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3400"/>
              </a:spcAft>
              <a:buClr>
                <a:schemeClr val="dk1"/>
              </a:buClr>
              <a:buSzPct val="117999"/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 txBox="1"/>
          <p:nvPr>
            <p:ph idx="12" type="sldNum"/>
          </p:nvPr>
        </p:nvSpPr>
        <p:spPr>
          <a:xfrm>
            <a:off x="16272000" y="15030510"/>
            <a:ext cx="52992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50" lIns="191975" spcFirstLastPara="1" rIns="191975" wrap="square" tIns="95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2" name="Google Shape;4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753" y="6213167"/>
            <a:ext cx="9064500" cy="965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24"/>
          <p:cNvGrpSpPr/>
          <p:nvPr/>
        </p:nvGrpSpPr>
        <p:grpSpPr>
          <a:xfrm>
            <a:off x="14986072" y="1485427"/>
            <a:ext cx="7927117" cy="13312669"/>
            <a:chOff x="7930375" y="891382"/>
            <a:chExt cx="4103700" cy="5464971"/>
          </a:xfrm>
        </p:grpSpPr>
        <p:cxnSp>
          <p:nvCxnSpPr>
            <p:cNvPr id="424" name="Google Shape;424;p24"/>
            <p:cNvCxnSpPr>
              <a:stCxn id="425" idx="2"/>
              <a:endCxn id="426" idx="0"/>
            </p:cNvCxnSpPr>
            <p:nvPr/>
          </p:nvCxnSpPr>
          <p:spPr>
            <a:xfrm>
              <a:off x="9982225" y="5070982"/>
              <a:ext cx="0" cy="535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25" name="Google Shape;425;p24"/>
            <p:cNvSpPr/>
            <p:nvPr/>
          </p:nvSpPr>
          <p:spPr>
            <a:xfrm>
              <a:off x="7930375" y="891382"/>
              <a:ext cx="4103700" cy="41796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8220307" y="1380040"/>
              <a:ext cx="1505400" cy="1929300"/>
            </a:xfrm>
            <a:prstGeom prst="rect">
              <a:avLst/>
            </a:prstGeom>
            <a:solidFill>
              <a:srgbClr val="0070C0"/>
            </a:solidFill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10350190" y="1380041"/>
              <a:ext cx="1505400" cy="1912500"/>
            </a:xfrm>
            <a:prstGeom prst="rect">
              <a:avLst/>
            </a:prstGeom>
            <a:solidFill>
              <a:srgbClr val="0070C0"/>
            </a:solidFill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8309516" y="3911368"/>
              <a:ext cx="3546000" cy="8922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4"/>
            <p:cNvSpPr txBox="1"/>
            <p:nvPr/>
          </p:nvSpPr>
          <p:spPr>
            <a:xfrm>
              <a:off x="8409877" y="1792636"/>
              <a:ext cx="1037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ARM</a:t>
              </a:r>
              <a:endParaRPr b="1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4"/>
            <p:cNvSpPr txBox="1"/>
            <p:nvPr/>
          </p:nvSpPr>
          <p:spPr>
            <a:xfrm>
              <a:off x="10539931" y="1771821"/>
              <a:ext cx="11820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ARM</a:t>
              </a:r>
              <a:endParaRPr sz="2900"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7930375" y="5606353"/>
              <a:ext cx="4103700" cy="750000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8212641" y="2573216"/>
              <a:ext cx="1505400" cy="4617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L1 Cache</a:t>
              </a:r>
              <a:endParaRPr b="1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10428342" y="2573221"/>
              <a:ext cx="1271100" cy="4617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5950" lIns="191975" spcFirstLastPara="1" rIns="191975" wrap="square" tIns="95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L1</a:t>
              </a:r>
              <a:r>
                <a:rPr b="1" lang="en" sz="4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Cache</a:t>
              </a:r>
              <a:endParaRPr b="1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4"/>
            <p:cNvSpPr txBox="1"/>
            <p:nvPr/>
          </p:nvSpPr>
          <p:spPr>
            <a:xfrm>
              <a:off x="8632902" y="4123241"/>
              <a:ext cx="28659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Shared Cache</a:t>
              </a:r>
              <a:endParaRPr b="1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4"/>
            <p:cNvSpPr txBox="1"/>
            <p:nvPr/>
          </p:nvSpPr>
          <p:spPr>
            <a:xfrm>
              <a:off x="8409877" y="5779161"/>
              <a:ext cx="30888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50" lIns="191975" spcFirstLastPara="1" rIns="191975" wrap="square" tIns="95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r>
                <a:rPr b="1" lang="en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 Memory</a:t>
              </a:r>
              <a:endParaRPr b="1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6" name="Google Shape;436;p24"/>
            <p:cNvCxnSpPr/>
            <p:nvPr/>
          </p:nvCxnSpPr>
          <p:spPr>
            <a:xfrm>
              <a:off x="9000892" y="3292474"/>
              <a:ext cx="0" cy="618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437" name="Google Shape;437;p24"/>
            <p:cNvCxnSpPr/>
            <p:nvPr/>
          </p:nvCxnSpPr>
          <p:spPr>
            <a:xfrm>
              <a:off x="11083848" y="3292475"/>
              <a:ext cx="0" cy="618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  <p:sp>
        <p:nvSpPr>
          <p:cNvPr id="438" name="Google Shape;438;p24"/>
          <p:cNvSpPr txBox="1"/>
          <p:nvPr/>
        </p:nvSpPr>
        <p:spPr>
          <a:xfrm>
            <a:off x="457650" y="16304750"/>
            <a:ext cx="2211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Slide has been taken from:PhD Defence Presentation, Nirmal Kumar Boran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Style Research Poster by Slidesgo">
  <a:themeElements>
    <a:clrScheme name="Simple Light">
      <a:dk1>
        <a:srgbClr val="142360"/>
      </a:dk1>
      <a:lt1>
        <a:srgbClr val="90EFF1"/>
      </a:lt1>
      <a:dk2>
        <a:srgbClr val="FFFFFF"/>
      </a:dk2>
      <a:lt2>
        <a:srgbClr val="D1F4FF"/>
      </a:lt2>
      <a:accent1>
        <a:srgbClr val="0055A5"/>
      </a:accent1>
      <a:accent2>
        <a:srgbClr val="0095D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23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