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337" r:id="rId3"/>
    <p:sldId id="307" r:id="rId4"/>
    <p:sldId id="349" r:id="rId5"/>
    <p:sldId id="347" r:id="rId6"/>
    <p:sldId id="346" r:id="rId7"/>
    <p:sldId id="338" r:id="rId8"/>
    <p:sldId id="339" r:id="rId9"/>
    <p:sldId id="340" r:id="rId10"/>
    <p:sldId id="355" r:id="rId11"/>
    <p:sldId id="348" r:id="rId12"/>
    <p:sldId id="341" r:id="rId13"/>
    <p:sldId id="342" r:id="rId14"/>
    <p:sldId id="350" r:id="rId15"/>
    <p:sldId id="352" r:id="rId16"/>
    <p:sldId id="351" r:id="rId17"/>
    <p:sldId id="353" r:id="rId18"/>
    <p:sldId id="35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1: Syllabus and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46AA-B6B9-44FE-A953-14619F68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8274-F3A0-45CB-B51F-405E47C0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796"/>
            <a:ext cx="8229600" cy="3350575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Mastery Grading: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aid you in learning the material more deeply by allowing you to prove that you have taken the time to really understand the material.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grading style for homework, midterms, and labs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 can redo the assignment once to improve the grade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first grading, NO partial credit (incorrect things get a zero)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Resubmitted work includes a reflection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Why you missed the problem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research that you did to solve the problem correctly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Revised solution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revised submission is also graded for the final grade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WITHOUT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partial credit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Submission must reasonable (no blank and shows work) to qualify for resubmission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5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1"/>
            <a:ext cx="8229600" cy="85725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3394472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Lee Eason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Email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leasson@nevada.unr.edu</a:t>
            </a:r>
            <a:b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Office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SEM323</a:t>
            </a:r>
            <a:b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Office Hours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Wednesdays </a:t>
            </a:r>
            <a:r>
              <a: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-5pm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Fariha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Khondker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Hossain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Email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khondkerfarihah@nevada.unr.edu</a:t>
            </a:r>
            <a:b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Office</a:t>
            </a: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Hours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appointment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Mohammed Farhan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Email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mfarhan@nevada.unr.edu</a:t>
            </a:r>
            <a:b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Office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 SEM323</a:t>
            </a:r>
            <a:b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1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Office</a:t>
            </a:r>
            <a:r>
              <a:rPr lang="en-US" sz="1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Hours</a:t>
            </a:r>
            <a:r>
              <a:rPr lang="en-US" sz="14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Wednesdays 3-5pm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715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1"/>
            <a:ext cx="8229600" cy="8572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Digital vs. Analog</a:t>
            </a:r>
          </a:p>
          <a:p>
            <a:r>
              <a:rPr lang="en-US" sz="2000" dirty="0"/>
              <a:t>Binary</a:t>
            </a:r>
          </a:p>
          <a:p>
            <a:r>
              <a:rPr lang="en-US" sz="2000" dirty="0"/>
              <a:t>Digital Systems vs. Microprocessors</a:t>
            </a:r>
          </a:p>
          <a:p>
            <a:r>
              <a:rPr lang="en-US" sz="2000" dirty="0"/>
              <a:t>Digital Design Example</a:t>
            </a:r>
          </a:p>
          <a:p>
            <a:r>
              <a:rPr lang="en-US" sz="2000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0134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C1D-7A51-4491-8DCA-2D3496C5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47BB-DBEB-405A-80A9-DA2B5AD4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vs Analog</a:t>
            </a:r>
          </a:p>
        </p:txBody>
      </p:sp>
      <p:pic>
        <p:nvPicPr>
          <p:cNvPr id="2052" name="Picture 4" descr="Digital vs. Analog: Looking Towards the Future | Corey's Creative Cogitation">
            <a:extLst>
              <a:ext uri="{FF2B5EF4-FFF2-40B4-BE49-F238E27FC236}">
                <a16:creationId xmlns:a16="http://schemas.microsoft.com/office/drawing/2014/main" id="{83AA86D6-3478-4749-9AC9-145ACE1D0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31" y="1063229"/>
            <a:ext cx="4278705" cy="33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60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C1D-7A51-4491-8DCA-2D3496C5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47BB-DBEB-405A-80A9-DA2B5AD4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On/Off switches to represent states/data</a:t>
            </a:r>
          </a:p>
          <a:p>
            <a:pPr lvl="1"/>
            <a:r>
              <a:rPr lang="en-US" dirty="0"/>
              <a:t>Also a number system</a:t>
            </a:r>
          </a:p>
        </p:txBody>
      </p:sp>
    </p:spTree>
    <p:extLst>
      <p:ext uri="{BB962C8B-B14F-4D97-AF65-F5344CB8AC3E}">
        <p14:creationId xmlns:p14="http://schemas.microsoft.com/office/powerpoint/2010/main" val="192666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C1D-7A51-4491-8DCA-2D3496C5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47BB-DBEB-405A-80A9-DA2B5AD4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Systems</a:t>
            </a:r>
          </a:p>
          <a:p>
            <a:pPr lvl="1"/>
            <a:r>
              <a:rPr lang="en-US" dirty="0"/>
              <a:t>Custom circuits</a:t>
            </a:r>
          </a:p>
          <a:p>
            <a:pPr lvl="2"/>
            <a:r>
              <a:rPr lang="en-US" dirty="0"/>
              <a:t>Gates and </a:t>
            </a:r>
            <a:r>
              <a:rPr lang="en-US" dirty="0" err="1"/>
              <a:t>iCs</a:t>
            </a:r>
            <a:endParaRPr lang="en-US" dirty="0"/>
          </a:p>
          <a:p>
            <a:pPr lvl="1"/>
            <a:r>
              <a:rPr lang="en-US" dirty="0"/>
              <a:t>Microprocessors (µCs)</a:t>
            </a:r>
          </a:p>
          <a:p>
            <a:pPr lvl="2"/>
            <a:r>
              <a:rPr lang="en-US" dirty="0"/>
              <a:t>Programmed</a:t>
            </a:r>
          </a:p>
        </p:txBody>
      </p:sp>
    </p:spTree>
    <p:extLst>
      <p:ext uri="{BB962C8B-B14F-4D97-AF65-F5344CB8AC3E}">
        <p14:creationId xmlns:p14="http://schemas.microsoft.com/office/powerpoint/2010/main" val="338545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Design Example</a:t>
            </a:r>
          </a:p>
          <a:p>
            <a:pPr marL="0" indent="0">
              <a:buNone/>
            </a:pPr>
            <a:endParaRPr lang="en-US" sz="20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if (x==1 &amp;&amp; y==0) {</a:t>
            </a:r>
          </a:p>
          <a:p>
            <a:pPr marL="0" indent="0"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	z=1;</a:t>
            </a:r>
          </a:p>
          <a:p>
            <a:pPr marL="0" indent="0"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5867C-9990-4108-8E8A-2670CEDE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59" y="2010710"/>
            <a:ext cx="4212310" cy="17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9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 1.1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/>
              <a:t>Sections 2.1-2.3, 2.8-2.9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1"/>
            <a:ext cx="8229600" cy="85725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Available in Canvas</a:t>
            </a:r>
          </a:p>
          <a:p>
            <a:endParaRPr lang="en-US" sz="2000" dirty="0"/>
          </a:p>
          <a:p>
            <a:r>
              <a:rPr lang="en-US" sz="2000" dirty="0"/>
              <a:t>Email: bdhaas@unr.edu</a:t>
            </a:r>
          </a:p>
          <a:p>
            <a:r>
              <a:rPr lang="en-US" sz="2000" dirty="0"/>
              <a:t>Office hours: T 2:30-4:30pm (by Zoom)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dirty="0"/>
              <a:t>How I Teach</a:t>
            </a:r>
          </a:p>
          <a:p>
            <a:pPr lvl="1"/>
            <a:r>
              <a:rPr lang="en-US" sz="1200" dirty="0"/>
              <a:t>With examples</a:t>
            </a:r>
          </a:p>
          <a:p>
            <a:pPr lvl="1"/>
            <a:r>
              <a:rPr lang="en-US" sz="1200" dirty="0"/>
              <a:t>Fast, even though I try to go slow</a:t>
            </a:r>
          </a:p>
          <a:p>
            <a:pPr lvl="1"/>
            <a:r>
              <a:rPr lang="en-US" sz="1200" dirty="0"/>
              <a:t>With bad handwriting, ask for clarifications</a:t>
            </a:r>
          </a:p>
        </p:txBody>
      </p:sp>
    </p:spTree>
    <p:extLst>
      <p:ext uri="{BB962C8B-B14F-4D97-AF65-F5344CB8AC3E}">
        <p14:creationId xmlns:p14="http://schemas.microsoft.com/office/powerpoint/2010/main" val="21890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7BA5-39D8-4154-84D2-864F65C4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47D7-8BCD-49F1-B0B6-A70DECD7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lectures per week</a:t>
            </a:r>
          </a:p>
          <a:p>
            <a:pPr lvl="1"/>
            <a:r>
              <a:rPr lang="en-US" dirty="0"/>
              <a:t>Theory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One lab per week</a:t>
            </a:r>
          </a:p>
          <a:p>
            <a:pPr lvl="1"/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89855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1"/>
            <a:ext cx="8229600" cy="85725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During the Semester</a:t>
            </a:r>
          </a:p>
          <a:p>
            <a:pPr lvl="1"/>
            <a:r>
              <a:rPr lang="en-US" sz="1600" dirty="0"/>
              <a:t>Come to class, please</a:t>
            </a:r>
          </a:p>
          <a:p>
            <a:pPr lvl="1"/>
            <a:r>
              <a:rPr lang="en-US" sz="1600" dirty="0"/>
              <a:t>Participate</a:t>
            </a:r>
          </a:p>
          <a:p>
            <a:pPr lvl="1"/>
            <a:r>
              <a:rPr lang="en-US" sz="1600" dirty="0"/>
              <a:t>Take Notes</a:t>
            </a:r>
          </a:p>
          <a:p>
            <a:pPr lvl="1"/>
            <a:r>
              <a:rPr lang="en-US" sz="1600" dirty="0"/>
              <a:t>Ask questions (if you are too shy send an email or come to office hours)</a:t>
            </a:r>
          </a:p>
          <a:p>
            <a:pPr lvl="1"/>
            <a:endParaRPr lang="en-US" sz="1600" dirty="0"/>
          </a:p>
          <a:p>
            <a:r>
              <a:rPr lang="en-US" sz="2000" dirty="0"/>
              <a:t>How You Take Tests</a:t>
            </a:r>
          </a:p>
          <a:p>
            <a:pPr lvl="1"/>
            <a:r>
              <a:rPr lang="en-US" sz="1600" dirty="0"/>
              <a:t>During class time</a:t>
            </a:r>
          </a:p>
          <a:p>
            <a:pPr lvl="1"/>
            <a:r>
              <a:rPr lang="en-US" sz="1600" dirty="0"/>
              <a:t>On paper</a:t>
            </a:r>
          </a:p>
          <a:p>
            <a:pPr lvl="1"/>
            <a:r>
              <a:rPr lang="en-US" sz="1600" dirty="0"/>
              <a:t>Limited materials</a:t>
            </a:r>
          </a:p>
        </p:txBody>
      </p:sp>
    </p:spTree>
    <p:extLst>
      <p:ext uri="{BB962C8B-B14F-4D97-AF65-F5344CB8AC3E}">
        <p14:creationId xmlns:p14="http://schemas.microsoft.com/office/powerpoint/2010/main" val="117581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1"/>
            <a:ext cx="8229600" cy="85725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Book: Digital Fundamentals 11</a:t>
            </a:r>
            <a:r>
              <a:rPr lang="en-US" sz="2000" baseline="30000" dirty="0"/>
              <a:t>th</a:t>
            </a:r>
            <a:r>
              <a:rPr lang="en-US" sz="2000" dirty="0"/>
              <a:t> Ed by Floyd</a:t>
            </a:r>
          </a:p>
        </p:txBody>
      </p:sp>
      <p:pic>
        <p:nvPicPr>
          <p:cNvPr id="1026" name="Picture 2" descr="Digital Fundamentals (11th Edition) Floyd | 9780132737968">
            <a:extLst>
              <a:ext uri="{FF2B5EF4-FFF2-40B4-BE49-F238E27FC236}">
                <a16:creationId xmlns:a16="http://schemas.microsoft.com/office/drawing/2014/main" id="{E114DA37-CBE3-4175-8042-DE67A700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8" y="1289326"/>
            <a:ext cx="2882625" cy="28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7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1"/>
            <a:ext cx="8229600" cy="85725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Grading</a:t>
            </a:r>
          </a:p>
          <a:p>
            <a:pPr lvl="1"/>
            <a:r>
              <a:rPr lang="en-US" sz="1500" dirty="0"/>
              <a:t>Homework (20%)</a:t>
            </a:r>
          </a:p>
          <a:p>
            <a:pPr lvl="1"/>
            <a:r>
              <a:rPr lang="en-US" sz="1500" dirty="0"/>
              <a:t>Midterms (15% each)</a:t>
            </a:r>
          </a:p>
          <a:p>
            <a:pPr lvl="1"/>
            <a:r>
              <a:rPr lang="en-US" sz="1500" dirty="0"/>
              <a:t>Final (20%)</a:t>
            </a:r>
          </a:p>
          <a:p>
            <a:pPr lvl="1"/>
            <a:r>
              <a:rPr lang="en-US" sz="1500" dirty="0"/>
              <a:t>Labs (25%)</a:t>
            </a:r>
          </a:p>
          <a:p>
            <a:pPr lvl="1"/>
            <a:r>
              <a:rPr lang="en-US" sz="1500" dirty="0"/>
              <a:t>Instructor Meeting (5%)</a:t>
            </a:r>
          </a:p>
          <a:p>
            <a:pPr lvl="1"/>
            <a:r>
              <a:rPr lang="en-US" sz="1500" dirty="0"/>
              <a:t>Use +/- grading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618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1"/>
            <a:ext cx="8229600" cy="85725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058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Homework</a:t>
            </a:r>
          </a:p>
          <a:p>
            <a:pPr lvl="1"/>
            <a:r>
              <a:rPr lang="en-US" sz="1300" dirty="0"/>
              <a:t>10-ish Assignments</a:t>
            </a:r>
          </a:p>
          <a:p>
            <a:pPr lvl="1"/>
            <a:r>
              <a:rPr lang="en-US" sz="1300" dirty="0"/>
              <a:t>Will force you to think, so it will cover ideas that are more complex than the examples from class</a:t>
            </a:r>
          </a:p>
          <a:p>
            <a:pPr lvl="1"/>
            <a:r>
              <a:rPr lang="en-US" sz="1300" dirty="0"/>
              <a:t>Homework is due at the beginning of class, homework turned in after the start of class is considered late.  Late homework gets 50% of its normal graded value and is accepted up to 24 hours after the due date.</a:t>
            </a:r>
          </a:p>
          <a:p>
            <a:pPr lvl="1"/>
            <a:r>
              <a:rPr lang="en-US" sz="1300" dirty="0"/>
              <a:t>It has to be a pdf</a:t>
            </a:r>
          </a:p>
          <a:p>
            <a:pPr lvl="1"/>
            <a:r>
              <a:rPr lang="en-US" sz="1300" dirty="0"/>
              <a:t>Put your name and homework number on it</a:t>
            </a:r>
          </a:p>
          <a:p>
            <a:pPr lvl="1"/>
            <a:r>
              <a:rPr lang="en-US" sz="1300" dirty="0"/>
              <a:t>Clearly mark the problem and answer all questions completely.  Put a box around the final solution.  Show your work.  </a:t>
            </a:r>
          </a:p>
          <a:p>
            <a:pPr lvl="1"/>
            <a:r>
              <a:rPr lang="en-US" sz="1300" dirty="0"/>
              <a:t>Attach any computer work for a problem directly behind the other work for the problem.</a:t>
            </a:r>
          </a:p>
          <a:p>
            <a:r>
              <a:rPr lang="en-US" sz="2000" dirty="0"/>
              <a:t>Midterms</a:t>
            </a:r>
          </a:p>
          <a:p>
            <a:pPr lvl="1"/>
            <a:r>
              <a:rPr lang="en-US" sz="1300" dirty="0"/>
              <a:t>Held on Wednesday February 23</a:t>
            </a:r>
            <a:r>
              <a:rPr lang="en-US" sz="1300" baseline="30000" dirty="0"/>
              <a:t>rd</a:t>
            </a:r>
            <a:r>
              <a:rPr lang="en-US" sz="1300" dirty="0"/>
              <a:t> and Wednesday April 6</a:t>
            </a:r>
            <a:r>
              <a:rPr lang="en-US" sz="1300" baseline="30000" dirty="0"/>
              <a:t>th</a:t>
            </a:r>
            <a:r>
              <a:rPr lang="en-US" sz="1300" dirty="0"/>
              <a:t>. Notify the instructor before the exam takes place to make arrangements for makeup exams, otherwise bring a doctor’s note.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3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1"/>
            <a:ext cx="8229600" cy="85725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Final</a:t>
            </a:r>
          </a:p>
          <a:p>
            <a:pPr lvl="1"/>
            <a:r>
              <a:rPr lang="en-US" sz="1600" dirty="0"/>
              <a:t>Friday May 6</a:t>
            </a:r>
            <a:r>
              <a:rPr lang="en-US" sz="1600" baseline="30000" dirty="0"/>
              <a:t>th</a:t>
            </a:r>
            <a:r>
              <a:rPr lang="en-US" sz="1600" dirty="0"/>
              <a:t> 9:50 to 11:50am</a:t>
            </a:r>
          </a:p>
          <a:p>
            <a:r>
              <a:rPr lang="en-US" sz="2000" dirty="0"/>
              <a:t>Labs</a:t>
            </a:r>
          </a:p>
          <a:p>
            <a:pPr lvl="1"/>
            <a:r>
              <a:rPr lang="en-US" sz="1600" dirty="0"/>
              <a:t>Report due the Thursday following the lab</a:t>
            </a:r>
          </a:p>
          <a:p>
            <a:pPr lvl="1"/>
            <a:r>
              <a:rPr lang="en-US" sz="1600" dirty="0"/>
              <a:t>65% in this to pass the class</a:t>
            </a:r>
          </a:p>
          <a:p>
            <a:r>
              <a:rPr lang="en-US" sz="2000" dirty="0"/>
              <a:t>Instructor Meetings</a:t>
            </a:r>
          </a:p>
          <a:p>
            <a:pPr lvl="1"/>
            <a:r>
              <a:rPr lang="en-US" sz="1600" dirty="0"/>
              <a:t>10 minutes</a:t>
            </a:r>
          </a:p>
          <a:p>
            <a:pPr lvl="1"/>
            <a:r>
              <a:rPr lang="en-US" sz="1600" dirty="0"/>
              <a:t>Whatever you want to talk about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53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E901-E5E2-4832-AA14-20E7E22E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EBBE-E9D5-43E5-B4A6-CF0A218F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See syllabus for:</a:t>
            </a:r>
          </a:p>
          <a:p>
            <a:pPr lvl="1"/>
            <a:r>
              <a:rPr lang="en-US" sz="1600" dirty="0"/>
              <a:t>Student Safety and Equality</a:t>
            </a:r>
          </a:p>
          <a:p>
            <a:pPr lvl="1"/>
            <a:r>
              <a:rPr lang="en-US" sz="1600" dirty="0"/>
              <a:t>Statement on Academic Dishonesty</a:t>
            </a:r>
          </a:p>
          <a:p>
            <a:pPr lvl="1"/>
            <a:r>
              <a:rPr lang="en-US" sz="1600" dirty="0"/>
              <a:t>Statement of Disability Services</a:t>
            </a:r>
          </a:p>
          <a:p>
            <a:pPr lvl="1"/>
            <a:r>
              <a:rPr lang="en-US" sz="1600" dirty="0"/>
              <a:t>Statement on Audio and Visual Recordings</a:t>
            </a:r>
          </a:p>
          <a:p>
            <a:pPr lvl="1"/>
            <a:r>
              <a:rPr lang="en-US" sz="1600" dirty="0"/>
              <a:t>Statement for Academic Success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4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6369</TotalTime>
  <Words>610</Words>
  <Application>Microsoft Office PowerPoint</Application>
  <PresentationFormat>On-screen Show (16:9)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Sans Typewriter</vt:lpstr>
      <vt:lpstr>Office Theme</vt:lpstr>
      <vt:lpstr>Custom Design</vt:lpstr>
      <vt:lpstr>CPE201 Digital Design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Introduction</vt:lpstr>
      <vt:lpstr>Introduction</vt:lpstr>
      <vt:lpstr>Introduction</vt:lpstr>
      <vt:lpstr>Introduction</vt:lpstr>
      <vt:lpstr>Introduction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297</cp:revision>
  <dcterms:created xsi:type="dcterms:W3CDTF">2011-02-22T22:01:47Z</dcterms:created>
  <dcterms:modified xsi:type="dcterms:W3CDTF">2022-02-11T20:48:43Z</dcterms:modified>
</cp:coreProperties>
</file>