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9"/>
  </p:notesMasterIdLst>
  <p:sldIdLst>
    <p:sldId id="337" r:id="rId3"/>
    <p:sldId id="356" r:id="rId4"/>
    <p:sldId id="357" r:id="rId5"/>
    <p:sldId id="363" r:id="rId6"/>
    <p:sldId id="359" r:id="rId7"/>
    <p:sldId id="358" r:id="rId8"/>
    <p:sldId id="360" r:id="rId9"/>
    <p:sldId id="361" r:id="rId10"/>
    <p:sldId id="368" r:id="rId11"/>
    <p:sldId id="362" r:id="rId12"/>
    <p:sldId id="369" r:id="rId13"/>
    <p:sldId id="367" r:id="rId14"/>
    <p:sldId id="364" r:id="rId15"/>
    <p:sldId id="366" r:id="rId16"/>
    <p:sldId id="365" r:id="rId17"/>
    <p:sldId id="370" r:id="rId18"/>
    <p:sldId id="371" r:id="rId19"/>
    <p:sldId id="372" r:id="rId20"/>
    <p:sldId id="373" r:id="rId21"/>
    <p:sldId id="374" r:id="rId22"/>
    <p:sldId id="375" r:id="rId23"/>
    <p:sldId id="376" r:id="rId24"/>
    <p:sldId id="378" r:id="rId25"/>
    <p:sldId id="379" r:id="rId26"/>
    <p:sldId id="377" r:id="rId27"/>
    <p:sldId id="354" r:id="rId2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281" autoAdjust="0"/>
    <p:restoredTop sz="94718" autoAdjust="0"/>
  </p:normalViewPr>
  <p:slideViewPr>
    <p:cSldViewPr snapToGrid="0" snapToObjects="1">
      <p:cViewPr varScale="1">
        <p:scale>
          <a:sx n="143" d="100"/>
          <a:sy n="143" d="100"/>
        </p:scale>
        <p:origin x="282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791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1B8E4-85D4-5944-99D3-6E8BBA567C32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33880-2939-3547-96ED-80D56EC616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4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3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9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77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22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72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77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10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5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230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552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5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510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814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702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31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7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7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6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2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0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5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4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4311293"/>
            <a:ext cx="9182100" cy="851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0715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885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CPE201</a:t>
            </a:r>
            <a:br>
              <a:rPr lang="en-US" dirty="0"/>
            </a:br>
            <a:r>
              <a:rPr lang="en-US" dirty="0"/>
              <a:t>Digital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By Benjamin Haas</a:t>
            </a:r>
          </a:p>
          <a:p>
            <a:endParaRPr lang="en-US" dirty="0"/>
          </a:p>
          <a:p>
            <a:r>
              <a:rPr lang="en-US" dirty="0"/>
              <a:t>Class 2</a:t>
            </a:r>
            <a:r>
              <a:rPr lang="en-US"/>
              <a:t>: Number Systems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274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3BDB1-5F1B-47FA-A58E-DA6CA800C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8F466-4FB8-43F4-9698-27F1ADD9E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Same a decimal, but there are only 2 digits (bits)</a:t>
            </a:r>
          </a:p>
          <a:p>
            <a:r>
              <a:rPr lang="en-US" dirty="0"/>
              <a:t>0 then 1 then 10 then 11 then 100</a:t>
            </a:r>
          </a:p>
          <a:p>
            <a:r>
              <a:rPr lang="en-US" dirty="0"/>
              <a:t>Weight increases with each digit to the left</a:t>
            </a:r>
          </a:p>
          <a:p>
            <a:pPr lvl="1"/>
            <a:r>
              <a:rPr lang="en-US" dirty="0"/>
              <a:t>The base is different (2 instead of 10)</a:t>
            </a:r>
          </a:p>
          <a:p>
            <a:pPr marL="0" indent="0" algn="ctr">
              <a:buNone/>
            </a:pPr>
            <a:r>
              <a:rPr lang="en-US" dirty="0"/>
              <a:t>100 = </a:t>
            </a:r>
            <a:r>
              <a:rPr lang="en-US" sz="3200" dirty="0"/>
              <a:t>(1 x 2</a:t>
            </a:r>
            <a:r>
              <a:rPr lang="en-US" sz="3200" baseline="30000" dirty="0"/>
              <a:t>2</a:t>
            </a:r>
            <a:r>
              <a:rPr lang="en-US" sz="3200" dirty="0"/>
              <a:t>)  + (0 x 2</a:t>
            </a:r>
            <a:r>
              <a:rPr lang="en-US" sz="3200" baseline="30000" dirty="0"/>
              <a:t>1</a:t>
            </a:r>
            <a:r>
              <a:rPr lang="en-US" sz="3200" dirty="0"/>
              <a:t>) + (0 x 2</a:t>
            </a:r>
            <a:r>
              <a:rPr lang="en-US" sz="3200" baseline="30000" dirty="0"/>
              <a:t>0</a:t>
            </a:r>
            <a:r>
              <a:rPr lang="en-US" sz="3200" dirty="0"/>
              <a:t>) </a:t>
            </a:r>
          </a:p>
          <a:p>
            <a:pPr marL="0" indent="0" algn="ctr">
              <a:buNone/>
            </a:pPr>
            <a:r>
              <a:rPr lang="en-US" dirty="0"/>
              <a:t>= </a:t>
            </a:r>
            <a:r>
              <a:rPr lang="en-US" sz="3200" dirty="0"/>
              <a:t>(1 x 4)  + (0 x 2) + (0 x 1)</a:t>
            </a:r>
          </a:p>
          <a:p>
            <a:pPr marL="0" indent="0" algn="ctr">
              <a:buNone/>
            </a:pPr>
            <a:r>
              <a:rPr lang="en-US" dirty="0"/>
              <a:t>= 4</a:t>
            </a:r>
          </a:p>
        </p:txBody>
      </p:sp>
    </p:spTree>
    <p:extLst>
      <p:ext uri="{BB962C8B-B14F-4D97-AF65-F5344CB8AC3E}">
        <p14:creationId xmlns:p14="http://schemas.microsoft.com/office/powerpoint/2010/main" val="2852384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BC7E1-69ED-460C-B191-2DF5ACB1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MSB and LSB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D43F0-6370-4FF3-A78B-B8E0D82B7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most bit = Most significant bit</a:t>
            </a:r>
          </a:p>
          <a:p>
            <a:r>
              <a:rPr lang="en-US" dirty="0"/>
              <a:t>Rightmost bit = Least significant bit</a:t>
            </a:r>
          </a:p>
          <a:p>
            <a:pPr marL="0" indent="0" algn="ctr">
              <a:buNone/>
            </a:pPr>
            <a:r>
              <a:rPr lang="en-US" dirty="0"/>
              <a:t>1010</a:t>
            </a:r>
          </a:p>
          <a:p>
            <a:pPr marL="0" indent="0">
              <a:buNone/>
            </a:pPr>
            <a:r>
              <a:rPr lang="en-US" dirty="0"/>
              <a:t>						   MSB      LSB</a:t>
            </a:r>
          </a:p>
        </p:txBody>
      </p:sp>
    </p:spTree>
    <p:extLst>
      <p:ext uri="{BB962C8B-B14F-4D97-AF65-F5344CB8AC3E}">
        <p14:creationId xmlns:p14="http://schemas.microsoft.com/office/powerpoint/2010/main" val="836556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48B80-6606-4AB4-8E52-1742D6423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FD122-A029-466F-89FC-4F9DDF7B9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Weights can continue after binary point</a:t>
            </a:r>
          </a:p>
          <a:p>
            <a:pPr lvl="1"/>
            <a:r>
              <a:rPr lang="en-US" dirty="0"/>
              <a:t>We usually don’t use it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26956E8-BE8D-4BE3-B22D-7EEEEC5D0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584088"/>
              </p:ext>
            </p:extLst>
          </p:nvPr>
        </p:nvGraphicFramePr>
        <p:xfrm>
          <a:off x="1377162" y="2408596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06876160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112321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528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1/2 or 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423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1/4 or 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402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1/8 or 0.125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712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561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72CAD-61BD-4548-92B8-AAA642160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and Decimal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B1BDB82-EDF0-4755-B07F-F37F79DED4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4170426"/>
              </p:ext>
            </p:extLst>
          </p:nvPr>
        </p:nvGraphicFramePr>
        <p:xfrm>
          <a:off x="2019022" y="925830"/>
          <a:ext cx="229935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675">
                  <a:extLst>
                    <a:ext uri="{9D8B030D-6E8A-4147-A177-3AD203B41FA5}">
                      <a16:colId xmlns:a16="http://schemas.microsoft.com/office/drawing/2014/main" val="678456476"/>
                    </a:ext>
                  </a:extLst>
                </a:gridCol>
                <a:gridCol w="1149675">
                  <a:extLst>
                    <a:ext uri="{9D8B030D-6E8A-4147-A177-3AD203B41FA5}">
                      <a16:colId xmlns:a16="http://schemas.microsoft.com/office/drawing/2014/main" val="3644211898"/>
                    </a:ext>
                  </a:extLst>
                </a:gridCol>
              </a:tblGrid>
              <a:tr h="321996"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924025"/>
                  </a:ext>
                </a:extLst>
              </a:tr>
              <a:tr h="32199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332925"/>
                  </a:ext>
                </a:extLst>
              </a:tr>
              <a:tr h="32199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392964"/>
                  </a:ext>
                </a:extLst>
              </a:tr>
              <a:tr h="32199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674627"/>
                  </a:ext>
                </a:extLst>
              </a:tr>
              <a:tr h="321996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034090"/>
                  </a:ext>
                </a:extLst>
              </a:tr>
              <a:tr h="32199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507016"/>
                  </a:ext>
                </a:extLst>
              </a:tr>
              <a:tr h="321996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218243"/>
                  </a:ext>
                </a:extLst>
              </a:tr>
              <a:tr h="321996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061142"/>
                  </a:ext>
                </a:extLst>
              </a:tr>
              <a:tr h="321996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408287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1B61CAE-5003-4140-BE40-9EF3F9B1FC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031328"/>
              </p:ext>
            </p:extLst>
          </p:nvPr>
        </p:nvGraphicFramePr>
        <p:xfrm>
          <a:off x="4825628" y="925830"/>
          <a:ext cx="229935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675">
                  <a:extLst>
                    <a:ext uri="{9D8B030D-6E8A-4147-A177-3AD203B41FA5}">
                      <a16:colId xmlns:a16="http://schemas.microsoft.com/office/drawing/2014/main" val="3570760352"/>
                    </a:ext>
                  </a:extLst>
                </a:gridCol>
                <a:gridCol w="1149675">
                  <a:extLst>
                    <a:ext uri="{9D8B030D-6E8A-4147-A177-3AD203B41FA5}">
                      <a16:colId xmlns:a16="http://schemas.microsoft.com/office/drawing/2014/main" val="1154476097"/>
                    </a:ext>
                  </a:extLst>
                </a:gridCol>
              </a:tblGrid>
              <a:tr h="199121"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152009"/>
                  </a:ext>
                </a:extLst>
              </a:tr>
              <a:tr h="313838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157118"/>
                  </a:ext>
                </a:extLst>
              </a:tr>
              <a:tr h="313838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141536"/>
                  </a:ext>
                </a:extLst>
              </a:tr>
              <a:tr h="313838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588227"/>
                  </a:ext>
                </a:extLst>
              </a:tr>
              <a:tr h="313838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765080"/>
                  </a:ext>
                </a:extLst>
              </a:tr>
              <a:tr h="313838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874005"/>
                  </a:ext>
                </a:extLst>
              </a:tr>
              <a:tr h="313838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869200"/>
                  </a:ext>
                </a:extLst>
              </a:tr>
              <a:tr h="313838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813873"/>
                  </a:ext>
                </a:extLst>
              </a:tr>
              <a:tr h="313838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571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0813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4BDF5-E8A9-4A65-BDBD-760923895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 of 2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71E9DA9-5174-4948-B3D7-8D903B4708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2952701"/>
              </p:ext>
            </p:extLst>
          </p:nvPr>
        </p:nvGraphicFramePr>
        <p:xfrm>
          <a:off x="928862" y="1197786"/>
          <a:ext cx="340730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654">
                  <a:extLst>
                    <a:ext uri="{9D8B030D-6E8A-4147-A177-3AD203B41FA5}">
                      <a16:colId xmlns:a16="http://schemas.microsoft.com/office/drawing/2014/main" val="1728511661"/>
                    </a:ext>
                  </a:extLst>
                </a:gridCol>
                <a:gridCol w="1703654">
                  <a:extLst>
                    <a:ext uri="{9D8B030D-6E8A-4147-A177-3AD203B41FA5}">
                      <a16:colId xmlns:a16="http://schemas.microsoft.com/office/drawing/2014/main" val="2811370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435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683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531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089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894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761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2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63727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E43E79-2944-4A84-95FA-A03E99BFD0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2991953"/>
              </p:ext>
            </p:extLst>
          </p:nvPr>
        </p:nvGraphicFramePr>
        <p:xfrm>
          <a:off x="4807828" y="1197786"/>
          <a:ext cx="387897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227">
                  <a:extLst>
                    <a:ext uri="{9D8B030D-6E8A-4147-A177-3AD203B41FA5}">
                      <a16:colId xmlns:a16="http://schemas.microsoft.com/office/drawing/2014/main" val="1728511661"/>
                    </a:ext>
                  </a:extLst>
                </a:gridCol>
                <a:gridCol w="2352745">
                  <a:extLst>
                    <a:ext uri="{9D8B030D-6E8A-4147-A177-3AD203B41FA5}">
                      <a16:colId xmlns:a16="http://schemas.microsoft.com/office/drawing/2014/main" val="2811370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Power of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435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683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531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089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1,024 = 1k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894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1,048,576 = 1M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761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1,073,741,824 = 1G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2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271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672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0B576-C9A5-4213-9551-8E0F955B4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Bits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D0EB-8385-44B2-BCA7-DBAF9722C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08484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How many bits to represent a decimal number?</a:t>
            </a:r>
          </a:p>
          <a:p>
            <a:r>
              <a:rPr lang="en-US" dirty="0"/>
              <a:t>Largest decimal number = 2</a:t>
            </a:r>
            <a:r>
              <a:rPr lang="en-US" baseline="30000" dirty="0"/>
              <a:t>n</a:t>
            </a:r>
            <a:r>
              <a:rPr lang="en-US" dirty="0"/>
              <a:t> – 1 </a:t>
            </a:r>
          </a:p>
          <a:p>
            <a:pPr lvl="1"/>
            <a:r>
              <a:rPr lang="en-US" dirty="0"/>
              <a:t>Need to include zero</a:t>
            </a:r>
          </a:p>
          <a:p>
            <a:pPr lvl="1"/>
            <a:r>
              <a:rPr lang="en-US" dirty="0"/>
              <a:t>How many bits is n</a:t>
            </a:r>
          </a:p>
          <a:p>
            <a:pPr marL="0" indent="0" algn="ctr">
              <a:buNone/>
            </a:pPr>
            <a:r>
              <a:rPr lang="en-US" dirty="0"/>
              <a:t>2</a:t>
            </a:r>
            <a:r>
              <a:rPr lang="en-US" baseline="30000" dirty="0"/>
              <a:t>2</a:t>
            </a:r>
            <a:r>
              <a:rPr lang="en-US" dirty="0"/>
              <a:t> – 1 = 3</a:t>
            </a:r>
          </a:p>
          <a:p>
            <a:pPr marL="0" indent="0" algn="ctr">
              <a:buNone/>
            </a:pPr>
            <a:r>
              <a:rPr lang="en-US" dirty="0"/>
              <a:t>2</a:t>
            </a:r>
            <a:r>
              <a:rPr lang="en-US" baseline="30000" dirty="0"/>
              <a:t>3</a:t>
            </a:r>
            <a:r>
              <a:rPr lang="en-US" dirty="0"/>
              <a:t> – 1 = 7</a:t>
            </a:r>
          </a:p>
          <a:p>
            <a:pPr marL="0" indent="0" algn="ctr">
              <a:buNone/>
            </a:pPr>
            <a:r>
              <a:rPr lang="en-US" dirty="0"/>
              <a:t>2</a:t>
            </a:r>
            <a:r>
              <a:rPr lang="en-US" baseline="30000" dirty="0"/>
              <a:t>4</a:t>
            </a:r>
            <a:r>
              <a:rPr lang="en-US" dirty="0"/>
              <a:t> – 1 = 15</a:t>
            </a:r>
          </a:p>
        </p:txBody>
      </p:sp>
    </p:spTree>
    <p:extLst>
      <p:ext uri="{BB962C8B-B14F-4D97-AF65-F5344CB8AC3E}">
        <p14:creationId xmlns:p14="http://schemas.microsoft.com/office/powerpoint/2010/main" val="3507494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F185C-5504-4345-9116-F8D2D5B1B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20D43-840E-4A94-825E-8C5451972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 8 number system</a:t>
            </a:r>
          </a:p>
          <a:p>
            <a:pPr lvl="1"/>
            <a:r>
              <a:rPr lang="en-US" dirty="0"/>
              <a:t>Not used a lot these days</a:t>
            </a:r>
          </a:p>
          <a:p>
            <a:pPr lvl="1"/>
            <a:r>
              <a:rPr lang="en-US" dirty="0" err="1"/>
              <a:t>chmod</a:t>
            </a:r>
            <a:r>
              <a:rPr lang="en-US" dirty="0"/>
              <a:t> command</a:t>
            </a:r>
          </a:p>
          <a:p>
            <a:endParaRPr lang="en-US" dirty="0"/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269713D0-4DFC-498A-B24D-483D3608E5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0062918"/>
              </p:ext>
            </p:extLst>
          </p:nvPr>
        </p:nvGraphicFramePr>
        <p:xfrm>
          <a:off x="5890205" y="264391"/>
          <a:ext cx="229935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675">
                  <a:extLst>
                    <a:ext uri="{9D8B030D-6E8A-4147-A177-3AD203B41FA5}">
                      <a16:colId xmlns:a16="http://schemas.microsoft.com/office/drawing/2014/main" val="678456476"/>
                    </a:ext>
                  </a:extLst>
                </a:gridCol>
                <a:gridCol w="1149675">
                  <a:extLst>
                    <a:ext uri="{9D8B030D-6E8A-4147-A177-3AD203B41FA5}">
                      <a16:colId xmlns:a16="http://schemas.microsoft.com/office/drawing/2014/main" val="3644211898"/>
                    </a:ext>
                  </a:extLst>
                </a:gridCol>
              </a:tblGrid>
              <a:tr h="321996"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924025"/>
                  </a:ext>
                </a:extLst>
              </a:tr>
              <a:tr h="32199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332925"/>
                  </a:ext>
                </a:extLst>
              </a:tr>
              <a:tr h="32199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392964"/>
                  </a:ext>
                </a:extLst>
              </a:tr>
              <a:tr h="32199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674627"/>
                  </a:ext>
                </a:extLst>
              </a:tr>
              <a:tr h="321996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034090"/>
                  </a:ext>
                </a:extLst>
              </a:tr>
              <a:tr h="32199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507016"/>
                  </a:ext>
                </a:extLst>
              </a:tr>
              <a:tr h="321996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218243"/>
                  </a:ext>
                </a:extLst>
              </a:tr>
              <a:tr h="321996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061142"/>
                  </a:ext>
                </a:extLst>
              </a:tr>
              <a:tr h="321996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408287"/>
                  </a:ext>
                </a:extLst>
              </a:tr>
              <a:tr h="321996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866094"/>
                  </a:ext>
                </a:extLst>
              </a:tr>
              <a:tr h="321996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143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887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1553C-996C-4212-82E1-FBBD4180B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4399F-E1DD-4039-8CA3-0A2448C75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3280493" cy="3394472"/>
          </a:xfrm>
        </p:spPr>
        <p:txBody>
          <a:bodyPr/>
          <a:lstStyle/>
          <a:p>
            <a:r>
              <a:rPr lang="en-US" dirty="0"/>
              <a:t>Base 16 Number System</a:t>
            </a:r>
          </a:p>
          <a:p>
            <a:r>
              <a:rPr lang="en-US" dirty="0"/>
              <a:t>Need extra digits that aren’t in decimal system</a:t>
            </a: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9AAF6B8A-6EF4-4032-B84B-24F103DCF5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2281411"/>
              </p:ext>
            </p:extLst>
          </p:nvPr>
        </p:nvGraphicFramePr>
        <p:xfrm>
          <a:off x="6387450" y="949965"/>
          <a:ext cx="22993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675">
                  <a:extLst>
                    <a:ext uri="{9D8B030D-6E8A-4147-A177-3AD203B41FA5}">
                      <a16:colId xmlns:a16="http://schemas.microsoft.com/office/drawing/2014/main" val="678456476"/>
                    </a:ext>
                  </a:extLst>
                </a:gridCol>
                <a:gridCol w="1149675">
                  <a:extLst>
                    <a:ext uri="{9D8B030D-6E8A-4147-A177-3AD203B41FA5}">
                      <a16:colId xmlns:a16="http://schemas.microsoft.com/office/drawing/2014/main" val="36442118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924025"/>
                  </a:ext>
                </a:extLst>
              </a:tr>
              <a:tr h="321996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332925"/>
                  </a:ext>
                </a:extLst>
              </a:tr>
              <a:tr h="321996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392964"/>
                  </a:ext>
                </a:extLst>
              </a:tr>
              <a:tr h="321996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674627"/>
                  </a:ext>
                </a:extLst>
              </a:tr>
              <a:tr h="321996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034090"/>
                  </a:ext>
                </a:extLst>
              </a:tr>
              <a:tr h="321996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507016"/>
                  </a:ext>
                </a:extLst>
              </a:tr>
              <a:tr h="321996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218243"/>
                  </a:ext>
                </a:extLst>
              </a:tr>
              <a:tr h="321996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061142"/>
                  </a:ext>
                </a:extLst>
              </a:tr>
              <a:tr h="321996"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408287"/>
                  </a:ext>
                </a:extLst>
              </a:tr>
              <a:tr h="321996"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866094"/>
                  </a:ext>
                </a:extLst>
              </a:tr>
            </a:tbl>
          </a:graphicData>
        </a:graphic>
      </p:graphicFrame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74628A82-80CD-4738-9962-6A8AE971F9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6785977"/>
              </p:ext>
            </p:extLst>
          </p:nvPr>
        </p:nvGraphicFramePr>
        <p:xfrm>
          <a:off x="3954613" y="948929"/>
          <a:ext cx="22993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675">
                  <a:extLst>
                    <a:ext uri="{9D8B030D-6E8A-4147-A177-3AD203B41FA5}">
                      <a16:colId xmlns:a16="http://schemas.microsoft.com/office/drawing/2014/main" val="678456476"/>
                    </a:ext>
                  </a:extLst>
                </a:gridCol>
                <a:gridCol w="1149675">
                  <a:extLst>
                    <a:ext uri="{9D8B030D-6E8A-4147-A177-3AD203B41FA5}">
                      <a16:colId xmlns:a16="http://schemas.microsoft.com/office/drawing/2014/main" val="3644211898"/>
                    </a:ext>
                  </a:extLst>
                </a:gridCol>
              </a:tblGrid>
              <a:tr h="321996"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924025"/>
                  </a:ext>
                </a:extLst>
              </a:tr>
              <a:tr h="32199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332925"/>
                  </a:ext>
                </a:extLst>
              </a:tr>
              <a:tr h="32199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392964"/>
                  </a:ext>
                </a:extLst>
              </a:tr>
              <a:tr h="321996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674627"/>
                  </a:ext>
                </a:extLst>
              </a:tr>
              <a:tr h="321996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034090"/>
                  </a:ext>
                </a:extLst>
              </a:tr>
              <a:tr h="321996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507016"/>
                  </a:ext>
                </a:extLst>
              </a:tr>
              <a:tr h="321996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218243"/>
                  </a:ext>
                </a:extLst>
              </a:tr>
              <a:tr h="321996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061142"/>
                  </a:ext>
                </a:extLst>
              </a:tr>
              <a:tr h="321996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408287"/>
                  </a:ext>
                </a:extLst>
              </a:tr>
              <a:tr h="321996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540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6938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F2E5E-F92A-41D8-BBF5-06138E10D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Converions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E370F-AA04-4164-9B91-68FA5D122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Binary, Octal, Hex, and Decimal</a:t>
            </a:r>
          </a:p>
          <a:p>
            <a:pPr marL="0" indent="0" algn="ctr">
              <a:buNone/>
            </a:pPr>
            <a:r>
              <a:rPr lang="en-US" dirty="0"/>
              <a:t>101100111110</a:t>
            </a:r>
            <a:r>
              <a:rPr lang="en-US" baseline="-25000" dirty="0"/>
              <a:t>2</a:t>
            </a:r>
            <a:r>
              <a:rPr lang="en-US" dirty="0"/>
              <a:t>=5476</a:t>
            </a:r>
            <a:r>
              <a:rPr lang="en-US" baseline="-25000" dirty="0"/>
              <a:t>8</a:t>
            </a:r>
            <a:r>
              <a:rPr lang="en-US" dirty="0"/>
              <a:t>=B3E</a:t>
            </a:r>
            <a:r>
              <a:rPr lang="en-US" baseline="-25000" dirty="0"/>
              <a:t>16</a:t>
            </a:r>
            <a:r>
              <a:rPr lang="en-US" dirty="0"/>
              <a:t>=2878</a:t>
            </a:r>
            <a:r>
              <a:rPr lang="en-US" baseline="-25000" dirty="0"/>
              <a:t>10</a:t>
            </a:r>
          </a:p>
          <a:p>
            <a:pPr marL="0" indent="0" algn="ctr">
              <a:buNone/>
            </a:pPr>
            <a:r>
              <a:rPr lang="en-US" dirty="0"/>
              <a:t>also</a:t>
            </a:r>
          </a:p>
          <a:p>
            <a:pPr marL="0" indent="0" algn="ctr">
              <a:buNone/>
            </a:pPr>
            <a:r>
              <a:rPr lang="en-US" dirty="0"/>
              <a:t>0b101100111110=0o5476=0xB3E=2878</a:t>
            </a:r>
          </a:p>
        </p:txBody>
      </p:sp>
    </p:spTree>
    <p:extLst>
      <p:ext uri="{BB962C8B-B14F-4D97-AF65-F5344CB8AC3E}">
        <p14:creationId xmlns:p14="http://schemas.microsoft.com/office/powerpoint/2010/main" val="3042781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CA556-1D05-455F-A88E-D8D588F63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 Octal/Hex and vice versa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85B8-10A7-41B2-9E34-B063570A8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Easiest</a:t>
            </a:r>
          </a:p>
          <a:p>
            <a:r>
              <a:rPr lang="en-US" dirty="0"/>
              <a:t>Hex is a grouping of 4 bits (2</a:t>
            </a:r>
            <a:r>
              <a:rPr lang="en-US" baseline="30000" dirty="0"/>
              <a:t>4</a:t>
            </a:r>
            <a:r>
              <a:rPr lang="en-US" dirty="0"/>
              <a:t> = 16)</a:t>
            </a:r>
          </a:p>
          <a:p>
            <a:r>
              <a:rPr lang="en-US" dirty="0"/>
              <a:t>Octal is a grouping of 3 bits (2</a:t>
            </a:r>
            <a:r>
              <a:rPr lang="en-US" baseline="30000" dirty="0"/>
              <a:t>3</a:t>
            </a:r>
            <a:r>
              <a:rPr lang="en-US" dirty="0"/>
              <a:t> = 8)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209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C6B53-CBE4-4CAC-9A72-87A186D4D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2D0DC-B872-44E6-9E1C-47704B1F4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partial credit for either submission of assignments</a:t>
            </a:r>
          </a:p>
        </p:txBody>
      </p:sp>
    </p:spTree>
    <p:extLst>
      <p:ext uri="{BB962C8B-B14F-4D97-AF65-F5344CB8AC3E}">
        <p14:creationId xmlns:p14="http://schemas.microsoft.com/office/powerpoint/2010/main" val="2172188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CD11B-8E9E-48F1-ABC0-9A98360A6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EFAD3-44CA-4A63-BBEA-EB4DF126A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0981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101100111110</a:t>
            </a:r>
            <a:r>
              <a:rPr lang="en-US" baseline="-25000" dirty="0"/>
              <a:t>2</a:t>
            </a:r>
            <a:r>
              <a:rPr lang="en-US" dirty="0"/>
              <a:t>  	= 101  100  111  110</a:t>
            </a:r>
          </a:p>
          <a:p>
            <a:pPr marL="0" indent="0">
              <a:buNone/>
            </a:pPr>
            <a:r>
              <a:rPr lang="en-US" dirty="0"/>
              <a:t>						= 5       4      7       6</a:t>
            </a:r>
          </a:p>
          <a:p>
            <a:pPr marL="0" indent="0">
              <a:buNone/>
            </a:pPr>
            <a:r>
              <a:rPr lang="en-US" dirty="0"/>
              <a:t>						= 5476</a:t>
            </a:r>
            <a:r>
              <a:rPr lang="en-US" baseline="-25000" dirty="0"/>
              <a:t>8</a:t>
            </a:r>
          </a:p>
          <a:p>
            <a:pPr marL="0" indent="0">
              <a:buNone/>
            </a:pPr>
            <a:r>
              <a:rPr lang="en-US" dirty="0"/>
              <a:t>101100111110</a:t>
            </a:r>
            <a:r>
              <a:rPr lang="en-US" baseline="-25000" dirty="0"/>
              <a:t>2</a:t>
            </a:r>
            <a:r>
              <a:rPr lang="en-US" dirty="0"/>
              <a:t> 	= 1011  0011  1110</a:t>
            </a:r>
          </a:p>
          <a:p>
            <a:pPr marL="0" indent="0">
              <a:buNone/>
            </a:pPr>
            <a:r>
              <a:rPr lang="en-US" dirty="0"/>
              <a:t>						= B         3         E</a:t>
            </a:r>
          </a:p>
          <a:p>
            <a:pPr marL="0" indent="0">
              <a:buNone/>
            </a:pPr>
            <a:r>
              <a:rPr lang="en-US" dirty="0"/>
              <a:t>						= B3E</a:t>
            </a:r>
            <a:r>
              <a:rPr lang="en-US" baseline="-25000" dirty="0"/>
              <a:t>16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269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DE785-95CC-4804-A577-86F6342C2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DEFFF-6BFC-4CEF-8612-66C5EA5DD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0714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A49</a:t>
            </a:r>
            <a:r>
              <a:rPr lang="en-US" baseline="-25000" dirty="0"/>
              <a:t>16</a:t>
            </a:r>
            <a:r>
              <a:rPr lang="en-US" dirty="0"/>
              <a:t>  				= A		4		9</a:t>
            </a:r>
          </a:p>
          <a:p>
            <a:pPr marL="0" indent="0">
              <a:buNone/>
            </a:pPr>
            <a:r>
              <a:rPr lang="en-US" dirty="0"/>
              <a:t>						= 1010	0100	1001</a:t>
            </a:r>
          </a:p>
          <a:p>
            <a:pPr marL="0" indent="0">
              <a:buNone/>
            </a:pPr>
            <a:r>
              <a:rPr lang="en-US" dirty="0"/>
              <a:t>						= 101001001001</a:t>
            </a:r>
            <a:r>
              <a:rPr lang="en-US" baseline="-25000" dirty="0"/>
              <a:t>2</a:t>
            </a:r>
          </a:p>
          <a:p>
            <a:pPr marL="0" indent="0">
              <a:buNone/>
            </a:pPr>
            <a:r>
              <a:rPr lang="en-US" dirty="0"/>
              <a:t>713</a:t>
            </a:r>
            <a:r>
              <a:rPr lang="en-US" baseline="-25000" dirty="0"/>
              <a:t>8</a:t>
            </a:r>
            <a:r>
              <a:rPr lang="en-US" dirty="0"/>
              <a:t> 					= 7		1		3</a:t>
            </a:r>
          </a:p>
          <a:p>
            <a:pPr marL="0" indent="0">
              <a:buNone/>
            </a:pPr>
            <a:r>
              <a:rPr lang="en-US" dirty="0"/>
              <a:t>						= 111		001	011</a:t>
            </a:r>
          </a:p>
          <a:p>
            <a:pPr marL="0" indent="0">
              <a:buNone/>
            </a:pPr>
            <a:r>
              <a:rPr lang="en-US" dirty="0"/>
              <a:t>						= 111001011</a:t>
            </a:r>
            <a:r>
              <a:rPr lang="en-US" baseline="-25000" dirty="0"/>
              <a:t>2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071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43F3D-729C-4A71-843D-989EB95A2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C9A17-5B1A-49E2-AF68-75441DE9E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11822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Use your powers of 2 and add</a:t>
            </a:r>
          </a:p>
          <a:p>
            <a:pPr marL="0" indent="0">
              <a:buNone/>
            </a:pPr>
            <a:r>
              <a:rPr lang="en-US" dirty="0"/>
              <a:t>11001010</a:t>
            </a:r>
            <a:r>
              <a:rPr lang="en-US" baseline="-25000" dirty="0"/>
              <a:t>2</a:t>
            </a:r>
            <a:r>
              <a:rPr lang="en-US" dirty="0"/>
              <a:t> 	-7 bits</a:t>
            </a:r>
          </a:p>
          <a:p>
            <a:pPr marL="0" indent="0">
              <a:buNone/>
            </a:pPr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2</a:t>
            </a:r>
            <a:r>
              <a:rPr lang="en-US" baseline="30000" dirty="0"/>
              <a:t>6</a:t>
            </a:r>
            <a:r>
              <a:rPr lang="en-US" dirty="0"/>
              <a:t>2</a:t>
            </a:r>
            <a:r>
              <a:rPr lang="en-US" baseline="30000" dirty="0"/>
              <a:t>5</a:t>
            </a:r>
            <a:r>
              <a:rPr lang="en-US" dirty="0"/>
              <a:t>2</a:t>
            </a:r>
            <a:r>
              <a:rPr lang="en-US" baseline="30000" dirty="0"/>
              <a:t>4</a:t>
            </a:r>
            <a:r>
              <a:rPr lang="en-US" dirty="0"/>
              <a:t>2</a:t>
            </a:r>
            <a:r>
              <a:rPr lang="en-US" baseline="30000" dirty="0"/>
              <a:t>3</a:t>
            </a:r>
            <a:r>
              <a:rPr lang="en-US" dirty="0"/>
              <a:t>2</a:t>
            </a:r>
            <a:r>
              <a:rPr lang="en-US" baseline="30000" dirty="0"/>
              <a:t>2</a:t>
            </a:r>
            <a:r>
              <a:rPr lang="en-US" dirty="0"/>
              <a:t>2</a:t>
            </a:r>
            <a:r>
              <a:rPr lang="en-US" baseline="30000" dirty="0"/>
              <a:t>1</a:t>
            </a:r>
            <a:r>
              <a:rPr lang="en-US" dirty="0"/>
              <a:t>2</a:t>
            </a:r>
            <a:r>
              <a:rPr lang="en-US" baseline="30000" dirty="0"/>
              <a:t>0</a:t>
            </a:r>
          </a:p>
          <a:p>
            <a:pPr marL="0" indent="0">
              <a:buNone/>
            </a:pPr>
            <a:r>
              <a:rPr lang="en-US" dirty="0"/>
              <a:t>1  1 0  0 1  0 1  0</a:t>
            </a:r>
          </a:p>
          <a:p>
            <a:pPr marL="0" indent="0">
              <a:buNone/>
            </a:pPr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+2</a:t>
            </a:r>
            <a:r>
              <a:rPr lang="en-US" baseline="30000" dirty="0"/>
              <a:t>6</a:t>
            </a:r>
            <a:r>
              <a:rPr lang="en-US" dirty="0"/>
              <a:t>+2</a:t>
            </a:r>
            <a:r>
              <a:rPr lang="en-US" baseline="30000" dirty="0"/>
              <a:t>3</a:t>
            </a:r>
            <a:r>
              <a:rPr lang="en-US" dirty="0"/>
              <a:t>+2</a:t>
            </a:r>
            <a:r>
              <a:rPr lang="en-US" baseline="30000" dirty="0"/>
              <a:t>1</a:t>
            </a:r>
          </a:p>
          <a:p>
            <a:pPr marL="0" indent="0">
              <a:buNone/>
            </a:pPr>
            <a:r>
              <a:rPr lang="en-US" dirty="0"/>
              <a:t>128+64+8+2 = 202</a:t>
            </a:r>
          </a:p>
        </p:txBody>
      </p:sp>
    </p:spTree>
    <p:extLst>
      <p:ext uri="{BB962C8B-B14F-4D97-AF65-F5344CB8AC3E}">
        <p14:creationId xmlns:p14="http://schemas.microsoft.com/office/powerpoint/2010/main" val="3905666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9FB7-F066-4870-9A9B-ECA3EE6C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CFCC6-A8A5-4993-BA6E-4B6009544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09152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Sum of Weights Method</a:t>
            </a:r>
          </a:p>
          <a:p>
            <a:pPr lvl="1"/>
            <a:r>
              <a:rPr lang="en-US" dirty="0"/>
              <a:t>Use largest weight that is smaller than you #, then subtract and repeat until zero is left</a:t>
            </a:r>
          </a:p>
          <a:p>
            <a:pPr marL="0" indent="0">
              <a:buNone/>
            </a:pPr>
            <a:r>
              <a:rPr lang="en-US" dirty="0"/>
              <a:t>102 		next smallest weight is 64=2</a:t>
            </a:r>
            <a:r>
              <a:rPr lang="en-US" baseline="30000" dirty="0"/>
              <a:t>6</a:t>
            </a:r>
          </a:p>
          <a:p>
            <a:pPr marL="0" indent="0">
              <a:buNone/>
            </a:pPr>
            <a:r>
              <a:rPr lang="en-US" dirty="0"/>
              <a:t>102-64=38 	next smallest weight is 32=2</a:t>
            </a:r>
            <a:r>
              <a:rPr lang="en-US" baseline="30000" dirty="0"/>
              <a:t>5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38-32=6 	next smallest weight is 4=2</a:t>
            </a:r>
            <a:r>
              <a:rPr lang="en-US" baseline="30000" dirty="0"/>
              <a:t>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6-4=2 		next smallest weight is 2=2</a:t>
            </a:r>
            <a:r>
              <a:rPr lang="en-US" baseline="30000" dirty="0"/>
              <a:t>1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2-2=0 		DONE</a:t>
            </a:r>
          </a:p>
          <a:p>
            <a:pPr marL="0" indent="0">
              <a:buNone/>
            </a:pPr>
            <a:r>
              <a:rPr lang="en-US" dirty="0"/>
              <a:t>102=2</a:t>
            </a:r>
            <a:r>
              <a:rPr lang="en-US" baseline="30000" dirty="0"/>
              <a:t>6</a:t>
            </a:r>
            <a:r>
              <a:rPr lang="en-US" dirty="0"/>
              <a:t>2</a:t>
            </a:r>
            <a:r>
              <a:rPr lang="en-US" baseline="30000" dirty="0"/>
              <a:t>5</a:t>
            </a:r>
            <a:r>
              <a:rPr lang="en-US" dirty="0"/>
              <a:t>2</a:t>
            </a:r>
            <a:r>
              <a:rPr lang="en-US" baseline="30000" dirty="0"/>
              <a:t>2</a:t>
            </a:r>
            <a:r>
              <a:rPr lang="en-US" dirty="0"/>
              <a:t>2</a:t>
            </a:r>
            <a:r>
              <a:rPr lang="en-US" baseline="30000" dirty="0"/>
              <a:t>1</a:t>
            </a:r>
            <a:r>
              <a:rPr lang="en-US" dirty="0"/>
              <a:t>=1100110</a:t>
            </a:r>
            <a:r>
              <a:rPr lang="en-U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93892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4F1BD-7DA0-4315-AB1B-F7EFCB231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B6B96-E780-4FF3-8255-823E2D673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13824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Divide by 2 Method</a:t>
            </a:r>
          </a:p>
          <a:p>
            <a:pPr lvl="1"/>
            <a:r>
              <a:rPr lang="en-US" dirty="0"/>
              <a:t>Divide number by 2 repeatedly (whole #s and remainders until zero is left)</a:t>
            </a:r>
          </a:p>
          <a:p>
            <a:pPr marL="0" indent="0">
              <a:buNone/>
            </a:pPr>
            <a:r>
              <a:rPr lang="en-US" dirty="0"/>
              <a:t>102/2=51 		even # to start, so no remainder	= 0</a:t>
            </a:r>
            <a:endParaRPr lang="en-US" baseline="30000" dirty="0"/>
          </a:p>
          <a:p>
            <a:pPr marL="0" indent="0">
              <a:buNone/>
            </a:pPr>
            <a:r>
              <a:rPr lang="en-US" dirty="0"/>
              <a:t>51/2=25	 		odd # to start, so remainder		= 1</a:t>
            </a:r>
          </a:p>
          <a:p>
            <a:pPr marL="0" indent="0">
              <a:buNone/>
            </a:pPr>
            <a:r>
              <a:rPr lang="en-US" dirty="0"/>
              <a:t>25/2=12 			odd # to start, so remainder		= 1</a:t>
            </a:r>
          </a:p>
          <a:p>
            <a:pPr marL="0" indent="0">
              <a:buNone/>
            </a:pPr>
            <a:r>
              <a:rPr lang="en-US" dirty="0"/>
              <a:t>12/2=6 			even # to start, so no remainder	= 0</a:t>
            </a:r>
          </a:p>
          <a:p>
            <a:pPr marL="0" indent="0">
              <a:buNone/>
            </a:pPr>
            <a:r>
              <a:rPr lang="en-US" dirty="0"/>
              <a:t>6/2=3 			even # to start, so no remainder	= 0</a:t>
            </a:r>
          </a:p>
          <a:p>
            <a:pPr marL="0" indent="0">
              <a:buNone/>
            </a:pPr>
            <a:r>
              <a:rPr lang="en-US" dirty="0"/>
              <a:t>3/2=1 			odd # to start, so remainder		= 1</a:t>
            </a:r>
          </a:p>
          <a:p>
            <a:pPr marL="0" indent="0">
              <a:buNone/>
            </a:pPr>
            <a:r>
              <a:rPr lang="en-US" dirty="0"/>
              <a:t>1/2=0 			odd # to start, so remainder		= 1	DONE</a:t>
            </a:r>
          </a:p>
          <a:p>
            <a:pPr marL="0" indent="0">
              <a:buNone/>
            </a:pPr>
            <a:r>
              <a:rPr lang="en-US" dirty="0"/>
              <a:t>Put the numbers together backwards (first division was LSB, last one was MSB)</a:t>
            </a:r>
          </a:p>
          <a:p>
            <a:pPr marL="0" indent="0">
              <a:buNone/>
            </a:pPr>
            <a:r>
              <a:rPr lang="en-US" dirty="0"/>
              <a:t>102 = 1100110</a:t>
            </a:r>
            <a:r>
              <a:rPr lang="en-US" baseline="-25000" dirty="0"/>
              <a:t>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297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027D9-95A4-41C0-BE40-217A33FE6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Octal/Hex and vice versa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2531F-A18F-4B4F-85D2-C437C2020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Decimal -&gt; Binary -&gt; Octal/Hex</a:t>
            </a:r>
          </a:p>
          <a:p>
            <a:r>
              <a:rPr lang="en-US" dirty="0"/>
              <a:t>Octal/Hex -&gt; Binary -&gt; Decimal</a:t>
            </a:r>
          </a:p>
          <a:p>
            <a:r>
              <a:rPr lang="en-US" dirty="0"/>
              <a:t>You already know all of these steps</a:t>
            </a:r>
          </a:p>
        </p:txBody>
      </p:sp>
    </p:spTree>
    <p:extLst>
      <p:ext uri="{BB962C8B-B14F-4D97-AF65-F5344CB8AC3E}">
        <p14:creationId xmlns:p14="http://schemas.microsoft.com/office/powerpoint/2010/main" val="30195582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EE22-A97B-472A-9236-D2EB670B7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08BC7-4A03-437E-883F-B7AFAE3B6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lecture</a:t>
            </a:r>
          </a:p>
          <a:p>
            <a:pPr lvl="1"/>
            <a:r>
              <a:rPr lang="en-US"/>
              <a:t>Sections </a:t>
            </a:r>
            <a:r>
              <a:rPr lang="en-US" dirty="0"/>
              <a:t>2.1-2.3, 2.8-2.9</a:t>
            </a:r>
          </a:p>
          <a:p>
            <a:r>
              <a:rPr lang="en-US" dirty="0"/>
              <a:t>Next lecture</a:t>
            </a:r>
          </a:p>
          <a:p>
            <a:pPr lvl="1"/>
            <a:r>
              <a:rPr lang="en-US" dirty="0"/>
              <a:t>Sections 2.4-2.7</a:t>
            </a:r>
          </a:p>
        </p:txBody>
      </p:sp>
    </p:spTree>
    <p:extLst>
      <p:ext uri="{BB962C8B-B14F-4D97-AF65-F5344CB8AC3E}">
        <p14:creationId xmlns:p14="http://schemas.microsoft.com/office/powerpoint/2010/main" val="2924287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45A29-1484-46CA-9210-A8145894A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04D03-5EB3-49F2-9835-C96E2E408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Discord server for this course – see Syllabus</a:t>
            </a:r>
          </a:p>
          <a:p>
            <a:r>
              <a:rPr lang="en-US" dirty="0"/>
              <a:t>Labs start this week</a:t>
            </a:r>
          </a:p>
          <a:p>
            <a:r>
              <a:rPr lang="en-US" dirty="0"/>
              <a:t>First homework due next Wednesday</a:t>
            </a:r>
          </a:p>
          <a:p>
            <a:r>
              <a:rPr lang="en-US" dirty="0"/>
              <a:t>When </a:t>
            </a:r>
            <a:r>
              <a:rPr lang="en-US"/>
              <a:t>HW is posted</a:t>
            </a:r>
            <a:endParaRPr lang="en-US" dirty="0"/>
          </a:p>
          <a:p>
            <a:r>
              <a:rPr lang="en-US" dirty="0"/>
              <a:t>Makeup and resubmission lab</a:t>
            </a:r>
          </a:p>
          <a:p>
            <a:pPr lvl="1"/>
            <a:r>
              <a:rPr lang="en-US" dirty="0"/>
              <a:t>Thursdays 1-5pm</a:t>
            </a:r>
          </a:p>
        </p:txBody>
      </p:sp>
    </p:spTree>
    <p:extLst>
      <p:ext uri="{BB962C8B-B14F-4D97-AF65-F5344CB8AC3E}">
        <p14:creationId xmlns:p14="http://schemas.microsoft.com/office/powerpoint/2010/main" val="101822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0391C-69F1-4598-A2C7-804C1E7F0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the Experts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D6CEF-CC2A-4FF2-84FF-158F37BA0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“What were we put here to do if not help each other through?”	-Mark Horstman</a:t>
            </a:r>
          </a:p>
        </p:txBody>
      </p:sp>
    </p:spTree>
    <p:extLst>
      <p:ext uri="{BB962C8B-B14F-4D97-AF65-F5344CB8AC3E}">
        <p14:creationId xmlns:p14="http://schemas.microsoft.com/office/powerpoint/2010/main" val="1864102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5BB81-5C02-406D-98BA-2D6279FDB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CD44-ADAB-45A1-BF47-434775238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representations (number systems)</a:t>
            </a:r>
          </a:p>
          <a:p>
            <a:r>
              <a:rPr lang="en-US" dirty="0"/>
              <a:t>Conversions+</a:t>
            </a:r>
          </a:p>
        </p:txBody>
      </p:sp>
    </p:spTree>
    <p:extLst>
      <p:ext uri="{BB962C8B-B14F-4D97-AF65-F5344CB8AC3E}">
        <p14:creationId xmlns:p14="http://schemas.microsoft.com/office/powerpoint/2010/main" val="735748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8287E-48A7-49E8-B4E4-3457C8E46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CD8B3-C4ED-4C9B-B5C3-23EF86FAC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1182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system you are used to</a:t>
            </a:r>
          </a:p>
          <a:p>
            <a:pPr lvl="1"/>
            <a:r>
              <a:rPr lang="en-US" dirty="0"/>
              <a:t>There are 10 digits (0 [the first] to 9 [the tenth])</a:t>
            </a:r>
          </a:p>
          <a:p>
            <a:r>
              <a:rPr lang="en-US" dirty="0"/>
              <a:t>When you use all the digits, a new digit goes in the next position up</a:t>
            </a:r>
          </a:p>
          <a:p>
            <a:pPr marL="0" indent="0" algn="ctr">
              <a:buNone/>
            </a:pPr>
            <a:r>
              <a:rPr lang="en-US" dirty="0"/>
              <a:t>42 = (4 x 10) + (2 x 1)</a:t>
            </a:r>
          </a:p>
          <a:p>
            <a:r>
              <a:rPr lang="en-US" dirty="0"/>
              <a:t>The new position has added weight</a:t>
            </a:r>
          </a:p>
        </p:txBody>
      </p:sp>
    </p:spTree>
    <p:extLst>
      <p:ext uri="{BB962C8B-B14F-4D97-AF65-F5344CB8AC3E}">
        <p14:creationId xmlns:p14="http://schemas.microsoft.com/office/powerpoint/2010/main" val="2464979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0FE94-A189-4EFA-994A-44BB0BE21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D3B0F-0185-4824-8273-EC0F6E463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digit to the left has increasing weight</a:t>
            </a:r>
          </a:p>
          <a:p>
            <a:pPr marL="0" indent="0" algn="ctr">
              <a:buNone/>
            </a:pPr>
            <a:r>
              <a:rPr lang="en-US" dirty="0"/>
              <a:t>10</a:t>
            </a:r>
            <a:r>
              <a:rPr lang="en-US" baseline="30000" dirty="0"/>
              <a:t>5</a:t>
            </a:r>
            <a:r>
              <a:rPr lang="en-US" dirty="0"/>
              <a:t> 10</a:t>
            </a:r>
            <a:r>
              <a:rPr lang="en-US" baseline="30000" dirty="0"/>
              <a:t>4 </a:t>
            </a:r>
            <a:r>
              <a:rPr lang="en-US" dirty="0"/>
              <a:t>10</a:t>
            </a:r>
            <a:r>
              <a:rPr lang="en-US" baseline="30000" dirty="0"/>
              <a:t>3</a:t>
            </a:r>
            <a:r>
              <a:rPr lang="en-US" dirty="0"/>
              <a:t> 10</a:t>
            </a:r>
            <a:r>
              <a:rPr lang="en-US" baseline="30000" dirty="0"/>
              <a:t>2</a:t>
            </a:r>
            <a:r>
              <a:rPr lang="en-US" dirty="0"/>
              <a:t> 10</a:t>
            </a:r>
            <a:r>
              <a:rPr lang="en-US" baseline="30000" dirty="0"/>
              <a:t>1</a:t>
            </a:r>
            <a:r>
              <a:rPr lang="en-US" dirty="0"/>
              <a:t> 10</a:t>
            </a:r>
            <a:r>
              <a:rPr lang="en-US" baseline="30000" dirty="0"/>
              <a:t>0</a:t>
            </a:r>
            <a:endParaRPr lang="en-US" dirty="0"/>
          </a:p>
          <a:p>
            <a:r>
              <a:rPr lang="en-US" dirty="0"/>
              <a:t>Weights continue to work after a decimal point</a:t>
            </a:r>
          </a:p>
          <a:p>
            <a:pPr marL="0" indent="0" algn="ctr">
              <a:buNone/>
            </a:pPr>
            <a:r>
              <a:rPr lang="en-US" dirty="0"/>
              <a:t>10</a:t>
            </a:r>
            <a:r>
              <a:rPr lang="en-US" baseline="30000" dirty="0"/>
              <a:t>2</a:t>
            </a:r>
            <a:r>
              <a:rPr lang="en-US" dirty="0"/>
              <a:t> 10</a:t>
            </a:r>
            <a:r>
              <a:rPr lang="en-US" baseline="30000" dirty="0"/>
              <a:t>1</a:t>
            </a:r>
            <a:r>
              <a:rPr lang="en-US" dirty="0"/>
              <a:t> 10</a:t>
            </a:r>
            <a:r>
              <a:rPr lang="en-US" baseline="30000" dirty="0"/>
              <a:t>0</a:t>
            </a:r>
            <a:r>
              <a:rPr lang="en-US" dirty="0"/>
              <a:t> . 10</a:t>
            </a:r>
            <a:r>
              <a:rPr lang="en-US" baseline="30000" dirty="0"/>
              <a:t>-1</a:t>
            </a:r>
            <a:r>
              <a:rPr lang="en-US" dirty="0"/>
              <a:t> 10</a:t>
            </a:r>
            <a:r>
              <a:rPr lang="en-US" baseline="30000" dirty="0"/>
              <a:t>-2</a:t>
            </a:r>
            <a:r>
              <a:rPr lang="en-US" dirty="0"/>
              <a:t> 10</a:t>
            </a:r>
            <a:r>
              <a:rPr lang="en-US" baseline="30000" dirty="0"/>
              <a:t>-3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83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F918C-FEA1-4C1D-A925-E6C9FE6AE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A8BE4-1AC4-4651-A9AE-F17795B5E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851.96</a:t>
            </a:r>
          </a:p>
          <a:p>
            <a:pPr marL="0" indent="0" algn="just">
              <a:buNone/>
            </a:pPr>
            <a:r>
              <a:rPr lang="en-US" sz="2800" dirty="0"/>
              <a:t>(8 x 10</a:t>
            </a:r>
            <a:r>
              <a:rPr lang="en-US" sz="2800" baseline="30000" dirty="0"/>
              <a:t>2</a:t>
            </a:r>
            <a:r>
              <a:rPr lang="en-US" sz="2800" dirty="0"/>
              <a:t>)  + (5 x 10</a:t>
            </a:r>
            <a:r>
              <a:rPr lang="en-US" sz="2800" baseline="30000" dirty="0"/>
              <a:t>1</a:t>
            </a:r>
            <a:r>
              <a:rPr lang="en-US" sz="2800" dirty="0"/>
              <a:t>) + (1 x 10</a:t>
            </a:r>
            <a:r>
              <a:rPr lang="en-US" sz="2800" baseline="30000" dirty="0"/>
              <a:t>0</a:t>
            </a:r>
            <a:r>
              <a:rPr lang="en-US" sz="2800" dirty="0"/>
              <a:t>) + (9 x 10</a:t>
            </a:r>
            <a:r>
              <a:rPr lang="en-US" sz="2800" baseline="30000" dirty="0"/>
              <a:t>-1</a:t>
            </a:r>
            <a:r>
              <a:rPr lang="en-US" sz="2800" dirty="0"/>
              <a:t>) + (6 x 10</a:t>
            </a:r>
            <a:r>
              <a:rPr lang="en-US" sz="2800" baseline="30000" dirty="0"/>
              <a:t>-2</a:t>
            </a:r>
            <a:r>
              <a:rPr lang="en-US" sz="2800" dirty="0"/>
              <a:t>)</a:t>
            </a:r>
          </a:p>
          <a:p>
            <a:pPr marL="0" indent="0" algn="just">
              <a:buNone/>
            </a:pPr>
            <a:r>
              <a:rPr lang="en-US" sz="2800" dirty="0"/>
              <a:t>(8 x 100) + (5 x 10)   + (1 x 1)    + (9 x 0.1)   + (6 x 0.01)</a:t>
            </a:r>
          </a:p>
          <a:p>
            <a:pPr marL="514350" indent="-514350" algn="just">
              <a:buAutoNum type="arabicPlain" startAt="800"/>
            </a:pPr>
            <a:r>
              <a:rPr lang="en-US" sz="2800" dirty="0"/>
              <a:t>          + 50           + 1             + 0.9            + 0.06</a:t>
            </a:r>
          </a:p>
          <a:p>
            <a:pPr algn="just"/>
            <a:r>
              <a:rPr lang="en-US" sz="2800" dirty="0"/>
              <a:t>The weight on the 6 is 0.01 (or 1/100)</a:t>
            </a:r>
          </a:p>
        </p:txBody>
      </p:sp>
    </p:spTree>
    <p:extLst>
      <p:ext uri="{BB962C8B-B14F-4D97-AF65-F5344CB8AC3E}">
        <p14:creationId xmlns:p14="http://schemas.microsoft.com/office/powerpoint/2010/main" val="2617244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86BCE-883B-4334-91DA-4B71BE7D5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B82DCC7-1E79-48E8-954E-6F11B93686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7648105"/>
              </p:ext>
            </p:extLst>
          </p:nvPr>
        </p:nvGraphicFramePr>
        <p:xfrm>
          <a:off x="768675" y="1191808"/>
          <a:ext cx="340730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475">
                  <a:extLst>
                    <a:ext uri="{9D8B030D-6E8A-4147-A177-3AD203B41FA5}">
                      <a16:colId xmlns:a16="http://schemas.microsoft.com/office/drawing/2014/main" val="1728511661"/>
                    </a:ext>
                  </a:extLst>
                </a:gridCol>
                <a:gridCol w="2046833">
                  <a:extLst>
                    <a:ext uri="{9D8B030D-6E8A-4147-A177-3AD203B41FA5}">
                      <a16:colId xmlns:a16="http://schemas.microsoft.com/office/drawing/2014/main" val="2811370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Power of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435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683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r>
                        <a:rPr lang="en-US" baseline="30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531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089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r>
                        <a:rPr lang="en-US" baseline="30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Thousand or Kilo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894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r>
                        <a:rPr lang="en-US" baseline="30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Million or Mega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761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r>
                        <a:rPr lang="en-US" baseline="30000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Billion or Giga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2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</a:t>
                      </a:r>
                      <a:r>
                        <a:rPr lang="en-US" baseline="30000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Trillion or Tera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63727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693A28-E644-458A-BD48-1525500ED6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8631386"/>
              </p:ext>
            </p:extLst>
          </p:nvPr>
        </p:nvGraphicFramePr>
        <p:xfrm>
          <a:off x="4807830" y="1193058"/>
          <a:ext cx="340730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015">
                  <a:extLst>
                    <a:ext uri="{9D8B030D-6E8A-4147-A177-3AD203B41FA5}">
                      <a16:colId xmlns:a16="http://schemas.microsoft.com/office/drawing/2014/main" val="1728511661"/>
                    </a:ext>
                  </a:extLst>
                </a:gridCol>
                <a:gridCol w="2061293">
                  <a:extLst>
                    <a:ext uri="{9D8B030D-6E8A-4147-A177-3AD203B41FA5}">
                      <a16:colId xmlns:a16="http://schemas.microsoft.com/office/drawing/2014/main" val="2811370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Power of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435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r>
                        <a:rPr lang="en-US" baseline="300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683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r>
                        <a:rPr lang="en-US" baseline="30000" dirty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Hundredth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531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r>
                        <a:rPr lang="en-US" baseline="30000" dirty="0"/>
                        <a:t>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Thousandth or Milli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089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r>
                        <a:rPr lang="en-US" baseline="30000" dirty="0"/>
                        <a:t>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894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r>
                        <a:rPr lang="en-US" baseline="30000" dirty="0"/>
                        <a:t>-9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761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r>
                        <a:rPr lang="en-US" baseline="30000" dirty="0"/>
                        <a:t>-12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2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8617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6551</TotalTime>
  <Words>1085</Words>
  <Application>Microsoft Office PowerPoint</Application>
  <PresentationFormat>On-screen Show (16:9)</PresentationFormat>
  <Paragraphs>297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Office Theme</vt:lpstr>
      <vt:lpstr>Custom Design</vt:lpstr>
      <vt:lpstr>CPE201 Digital Design</vt:lpstr>
      <vt:lpstr>Corrections</vt:lpstr>
      <vt:lpstr>Announcements</vt:lpstr>
      <vt:lpstr>To the Experts here</vt:lpstr>
      <vt:lpstr>Outline</vt:lpstr>
      <vt:lpstr>Decimal</vt:lpstr>
      <vt:lpstr>Decimal</vt:lpstr>
      <vt:lpstr>Example</vt:lpstr>
      <vt:lpstr>Decimal</vt:lpstr>
      <vt:lpstr>Binary</vt:lpstr>
      <vt:lpstr>MSB and LSB</vt:lpstr>
      <vt:lpstr>Binary</vt:lpstr>
      <vt:lpstr>Binary and Decimal</vt:lpstr>
      <vt:lpstr>Powers of 2</vt:lpstr>
      <vt:lpstr>Bits needed</vt:lpstr>
      <vt:lpstr>Octal</vt:lpstr>
      <vt:lpstr>Hexadecimal</vt:lpstr>
      <vt:lpstr>Converions</vt:lpstr>
      <vt:lpstr>Binary to Octal/Hex and vice versa</vt:lpstr>
      <vt:lpstr>Example</vt:lpstr>
      <vt:lpstr>Example</vt:lpstr>
      <vt:lpstr>Binary to Decimal</vt:lpstr>
      <vt:lpstr>Decimal to Binary</vt:lpstr>
      <vt:lpstr>Decimal to Binary</vt:lpstr>
      <vt:lpstr>Decimal to Octal/Hex and vice versa</vt:lpstr>
      <vt:lpstr>Reading</vt:lpstr>
    </vt:vector>
  </TitlesOfParts>
  <Company>University of Nevada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Kupiec;Integrated Marketing</dc:creator>
  <cp:lastModifiedBy>Benjamin Haas</cp:lastModifiedBy>
  <cp:revision>328</cp:revision>
  <dcterms:created xsi:type="dcterms:W3CDTF">2011-02-22T22:01:47Z</dcterms:created>
  <dcterms:modified xsi:type="dcterms:W3CDTF">2022-02-20T01:29:46Z</dcterms:modified>
</cp:coreProperties>
</file>