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7"/>
  </p:notesMasterIdLst>
  <p:sldIdLst>
    <p:sldId id="337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72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3" r:id="rId22"/>
    <p:sldId id="375" r:id="rId23"/>
    <p:sldId id="374" r:id="rId24"/>
    <p:sldId id="376" r:id="rId25"/>
    <p:sldId id="354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281" autoAdjust="0"/>
    <p:restoredTop sz="94718" autoAdjust="0"/>
  </p:normalViewPr>
  <p:slideViewPr>
    <p:cSldViewPr snapToGrid="0" snapToObjects="1">
      <p:cViewPr varScale="1">
        <p:scale>
          <a:sx n="143" d="100"/>
          <a:sy n="143" d="100"/>
        </p:scale>
        <p:origin x="282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791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1B8E4-85D4-5944-99D3-6E8BBA567C32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33880-2939-3547-96ED-80D56EC61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3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9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7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22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72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77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10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5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23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55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5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51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81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70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3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7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6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2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0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4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4311293"/>
            <a:ext cx="9182100" cy="85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71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85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CPE201</a:t>
            </a:r>
            <a:br>
              <a:rPr lang="en-US" dirty="0"/>
            </a:br>
            <a:r>
              <a:rPr lang="en-US" dirty="0"/>
              <a:t>Digital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By Benjamin Haas</a:t>
            </a:r>
          </a:p>
          <a:p>
            <a:endParaRPr lang="en-US" dirty="0"/>
          </a:p>
          <a:p>
            <a:r>
              <a:rPr lang="en-US" dirty="0"/>
              <a:t>Class 3: Arithmetic and Complements</a:t>
            </a:r>
          </a:p>
        </p:txBody>
      </p:sp>
    </p:spTree>
    <p:extLst>
      <p:ext uri="{BB962C8B-B14F-4D97-AF65-F5344CB8AC3E}">
        <p14:creationId xmlns:p14="http://schemas.microsoft.com/office/powerpoint/2010/main" val="366527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1117-E81C-4749-8ED7-D13B51EA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Subtraction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7D1CF-2B2E-4D02-9103-E067724D8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rules work well for a small subset of arithmetic problems</a:t>
            </a:r>
          </a:p>
          <a:p>
            <a:pPr lvl="1"/>
            <a:r>
              <a:rPr lang="en-US" dirty="0"/>
              <a:t>What about negative numbers?</a:t>
            </a:r>
          </a:p>
          <a:p>
            <a:pPr lvl="1"/>
            <a:r>
              <a:rPr lang="en-US" dirty="0"/>
              <a:t>What about subtracting a larger # from a smaller one?</a:t>
            </a:r>
          </a:p>
          <a:p>
            <a:r>
              <a:rPr lang="en-US" dirty="0"/>
              <a:t>Complements!</a:t>
            </a:r>
          </a:p>
        </p:txBody>
      </p:sp>
    </p:spTree>
    <p:extLst>
      <p:ext uri="{BB962C8B-B14F-4D97-AF65-F5344CB8AC3E}">
        <p14:creationId xmlns:p14="http://schemas.microsoft.com/office/powerpoint/2010/main" val="118811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6EC52-A668-4576-8845-F61BADD7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BA76A-102C-417B-9B56-ED02CC507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decimal, same as the other operators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9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3B3E-E063-4820-ABDC-EF810A2E4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D79CC-CF89-418F-A143-EB80106A0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0981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number of bits n used to store the # determine the max value, 2</a:t>
            </a:r>
            <a:r>
              <a:rPr lang="en-US" baseline="30000" dirty="0"/>
              <a:t>n</a:t>
            </a:r>
            <a:r>
              <a:rPr lang="en-US" dirty="0"/>
              <a:t> - 1</a:t>
            </a:r>
          </a:p>
          <a:p>
            <a:r>
              <a:rPr lang="en-US" dirty="0"/>
              <a:t>For 4 bits, max value = 2</a:t>
            </a:r>
            <a:r>
              <a:rPr lang="en-US" baseline="30000" dirty="0"/>
              <a:t>4</a:t>
            </a:r>
            <a:r>
              <a:rPr lang="en-US" dirty="0"/>
              <a:t> = 15 </a:t>
            </a:r>
          </a:p>
          <a:p>
            <a:pPr lvl="1"/>
            <a:r>
              <a:rPr lang="en-US" dirty="0"/>
              <a:t>Not 16 because of including zero</a:t>
            </a:r>
          </a:p>
          <a:p>
            <a:r>
              <a:rPr lang="en-US" dirty="0"/>
              <a:t>For 8 bits, max value = 255</a:t>
            </a:r>
          </a:p>
          <a:p>
            <a:r>
              <a:rPr lang="en-US" dirty="0"/>
              <a:t>For 16 bits, max value = 65,535</a:t>
            </a:r>
          </a:p>
        </p:txBody>
      </p:sp>
    </p:spTree>
    <p:extLst>
      <p:ext uri="{BB962C8B-B14F-4D97-AF65-F5344CB8AC3E}">
        <p14:creationId xmlns:p14="http://schemas.microsoft.com/office/powerpoint/2010/main" val="1757960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5FAAF-EC69-4BF2-AF6A-2400CF4A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DF1FA-980B-42CA-BE81-4FE8C4264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express or store negative numbers</a:t>
            </a:r>
          </a:p>
          <a:p>
            <a:r>
              <a:rPr lang="en-US" dirty="0"/>
              <a:t>Turns subtraction into addition, which is easier</a:t>
            </a:r>
          </a:p>
          <a:p>
            <a:r>
              <a:rPr lang="en-US" dirty="0"/>
              <a:t>In general, there are 2 types of complements</a:t>
            </a:r>
          </a:p>
          <a:p>
            <a:pPr lvl="1"/>
            <a:r>
              <a:rPr lang="en-US" dirty="0"/>
              <a:t>Diminished radix complement (1’s complement)</a:t>
            </a:r>
          </a:p>
          <a:p>
            <a:pPr lvl="1"/>
            <a:r>
              <a:rPr lang="en-US" dirty="0"/>
              <a:t>Radix complement (2’s complement)</a:t>
            </a:r>
          </a:p>
        </p:txBody>
      </p:sp>
    </p:spTree>
    <p:extLst>
      <p:ext uri="{BB962C8B-B14F-4D97-AF65-F5344CB8AC3E}">
        <p14:creationId xmlns:p14="http://schemas.microsoft.com/office/powerpoint/2010/main" val="984923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B45E6-7B90-4350-91BE-A721597D0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1’s Complement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3314A-84F0-49D2-B12C-239199B262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Invert every bit (1 to 0, 0 to 1)</a:t>
                </a:r>
              </a:p>
              <a:p>
                <a:pPr lvl="1"/>
                <a:r>
                  <a:rPr lang="en-US" dirty="0"/>
                  <a:t>Keep the same number of bits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Bodoni MT" panose="02070603080606020203" pitchFamily="18" charset="0"/>
                  </a:rPr>
                  <a:t>								11000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Bodoni MT" panose="02070603080606020203" pitchFamily="18" charset="0"/>
                  </a:rPr>
                  <a:t>								00111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3314A-84F0-49D2-B12C-239199B262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936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FBFE4-594D-4942-B93C-D203393D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2’s Complement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5C63F8-9856-4D4A-AEBE-15347316D9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Take a 1’s Complement of a # and add 1</a:t>
                </a:r>
              </a:p>
              <a:p>
                <a:r>
                  <a:rPr lang="en-US" dirty="0"/>
                  <a:t>2’s Complement = (1’s Complement) + 1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Bodoni MT" panose="02070603080606020203" pitchFamily="18" charset="0"/>
                  </a:rPr>
                  <a:t>								11000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Bodoni MT" panose="02070603080606020203" pitchFamily="18" charset="0"/>
                  </a:rPr>
                  <a:t>								00111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Bodoni MT" panose="02070603080606020203" pitchFamily="18" charset="0"/>
                  </a:rPr>
                  <a:t>								+     1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Bodoni MT" panose="02070603080606020203" pitchFamily="18" charset="0"/>
                  </a:rPr>
                  <a:t>								01000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5C63F8-9856-4D4A-AEBE-15347316D9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4668" b="-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08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F9691-AE57-4621-8A6F-0F8F61057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2’s </a:t>
            </a:r>
            <a:r>
              <a:rPr lang="en-US" dirty="0" err="1"/>
              <a:t>Complment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12237-2B84-48D6-810A-212605922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1382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Another way to get it is to start at the LSB and move left</a:t>
            </a:r>
          </a:p>
          <a:p>
            <a:r>
              <a:rPr lang="en-US" dirty="0"/>
              <a:t>When you get to the first 1, invert all bits to the left of it</a:t>
            </a:r>
          </a:p>
          <a:p>
            <a:pPr marL="0" indent="0">
              <a:buNone/>
            </a:pPr>
            <a:r>
              <a:rPr lang="en-US" dirty="0">
                <a:latin typeface="Bodoni MT" panose="02070603080606020203" pitchFamily="18" charset="0"/>
              </a:rPr>
              <a:t>		</a:t>
            </a:r>
            <a:r>
              <a:rPr lang="en-US" dirty="0">
                <a:solidFill>
                  <a:srgbClr val="FF0000"/>
                </a:solidFill>
                <a:latin typeface="Bodoni MT" panose="02070603080606020203" pitchFamily="18" charset="0"/>
              </a:rPr>
              <a:t>Invert</a:t>
            </a:r>
            <a:r>
              <a:rPr lang="en-US" dirty="0">
                <a:latin typeface="Bodoni MT" panose="02070603080606020203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Bodoni MT" panose="02070603080606020203" pitchFamily="18" charset="0"/>
              </a:rPr>
              <a:t>1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Bodoni MT" panose="02070603080606020203" pitchFamily="18" charset="0"/>
              </a:rPr>
              <a:t>1000  No inversion</a:t>
            </a:r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Bodoni MT" panose="02070603080606020203" pitchFamily="18" charset="0"/>
              </a:rPr>
              <a:t>				   </a:t>
            </a:r>
            <a:r>
              <a:rPr lang="en-US" dirty="0">
                <a:latin typeface="Bodoni MT" panose="02070603080606020203" pitchFamily="18" charset="0"/>
              </a:rPr>
              <a:t>01000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71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ACB76-F559-4AD2-A6B9-DB59A8DA8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2’s Complement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3F32F-5F65-492B-AB40-66BC53B62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111</a:t>
            </a:r>
          </a:p>
          <a:p>
            <a:pPr marL="0" indent="0">
              <a:buNone/>
            </a:pPr>
            <a:r>
              <a:rPr lang="en-US" dirty="0"/>
              <a:t>10101</a:t>
            </a:r>
          </a:p>
          <a:p>
            <a:pPr marL="0" indent="0">
              <a:buNone/>
            </a:pPr>
            <a:r>
              <a:rPr lang="en-US" dirty="0"/>
              <a:t>10111</a:t>
            </a:r>
          </a:p>
          <a:p>
            <a:pPr marL="0" indent="0">
              <a:buNone/>
            </a:pPr>
            <a:r>
              <a:rPr lang="en-US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231264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8FA25-51DA-410C-8E12-24B2C613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9’s and 10’s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CC86C-FD63-4AED-B6D4-160C58E13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1’s and 2’s Complement, but for decimal</a:t>
            </a:r>
          </a:p>
          <a:p>
            <a:pPr lvl="1"/>
            <a:r>
              <a:rPr lang="en-US" dirty="0"/>
              <a:t>Feel free to look at it</a:t>
            </a:r>
          </a:p>
          <a:p>
            <a:pPr lvl="1"/>
            <a:r>
              <a:rPr lang="en-US" dirty="0"/>
              <a:t>Not used in this class</a:t>
            </a:r>
          </a:p>
        </p:txBody>
      </p:sp>
    </p:spTree>
    <p:extLst>
      <p:ext uri="{BB962C8B-B14F-4D97-AF65-F5344CB8AC3E}">
        <p14:creationId xmlns:p14="http://schemas.microsoft.com/office/powerpoint/2010/main" val="4168109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3116-D8F6-4325-96BD-B9F1E5B2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720CD-AEB8-49FD-BE17-B01A4DE3F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1449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Splits the value range for neg and pos #’s</a:t>
            </a:r>
          </a:p>
          <a:p>
            <a:pPr lvl="1"/>
            <a:r>
              <a:rPr lang="en-US" dirty="0"/>
              <a:t>Max value = 2</a:t>
            </a:r>
            <a:r>
              <a:rPr lang="en-US" baseline="30000" dirty="0"/>
              <a:t>n-1</a:t>
            </a:r>
            <a:r>
              <a:rPr lang="en-US" dirty="0"/>
              <a:t> - 1</a:t>
            </a:r>
          </a:p>
          <a:p>
            <a:pPr lvl="1"/>
            <a:r>
              <a:rPr lang="en-US" dirty="0"/>
              <a:t>Min value = -(2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r>
              <a:rPr lang="en-US" dirty="0"/>
              <a:t>For 4 bits, -8 to 7</a:t>
            </a:r>
          </a:p>
          <a:p>
            <a:r>
              <a:rPr lang="en-US" dirty="0"/>
              <a:t>For 8 bits, max value = -128 to 127</a:t>
            </a:r>
          </a:p>
          <a:p>
            <a:r>
              <a:rPr lang="en-US" dirty="0"/>
              <a:t>For 16 bits, max value = -32,768 to 32,767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28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F34D-F56A-4B2C-BC3C-6CDC7FCD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C53D-3A6C-4F56-9808-1A4D43456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hand, it uses all the same rules you know for decimal arithmetic</a:t>
            </a:r>
          </a:p>
        </p:txBody>
      </p:sp>
    </p:spTree>
    <p:extLst>
      <p:ext uri="{BB962C8B-B14F-4D97-AF65-F5344CB8AC3E}">
        <p14:creationId xmlns:p14="http://schemas.microsoft.com/office/powerpoint/2010/main" val="2394545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687B-6783-4827-826B-51BBDEF66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07EF1-C463-48D0-B6F6-E915E6A9D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12489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Highest bit (MSB) is a sign bit</a:t>
            </a:r>
          </a:p>
          <a:p>
            <a:pPr lvl="1"/>
            <a:r>
              <a:rPr lang="en-US" dirty="0"/>
              <a:t>0 is positive</a:t>
            </a:r>
          </a:p>
          <a:p>
            <a:pPr lvl="1"/>
            <a:r>
              <a:rPr lang="en-US" dirty="0"/>
              <a:t>1 is negative</a:t>
            </a:r>
          </a:p>
          <a:p>
            <a:r>
              <a:rPr lang="en-US" dirty="0"/>
              <a:t>Negative #’s are the 2’s complement of the equivalent positive #</a:t>
            </a:r>
          </a:p>
          <a:p>
            <a:pPr marL="0" indent="0">
              <a:buNone/>
            </a:pPr>
            <a:r>
              <a:rPr lang="en-US" dirty="0"/>
              <a:t>-1 = 1 = 0000 0001 = 1111 1110 = 1111 1111 = -1</a:t>
            </a:r>
          </a:p>
          <a:p>
            <a:pPr marL="0" indent="0">
              <a:buNone/>
            </a:pPr>
            <a:r>
              <a:rPr lang="en-US" dirty="0"/>
              <a:t>			Pos #			1’s Comp		2’s Comp</a:t>
            </a:r>
          </a:p>
        </p:txBody>
      </p:sp>
    </p:spTree>
    <p:extLst>
      <p:ext uri="{BB962C8B-B14F-4D97-AF65-F5344CB8AC3E}">
        <p14:creationId xmlns:p14="http://schemas.microsoft.com/office/powerpoint/2010/main" val="1010612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8D06-8C5D-409B-9AC6-3B9CAF49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AB30E-6FCB-4277-8626-DD705DB8C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11822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Weights are slightly modified</a:t>
            </a:r>
          </a:p>
          <a:p>
            <a:pPr lvl="1"/>
            <a:r>
              <a:rPr lang="en-US" dirty="0"/>
              <a:t>MSB is negative</a:t>
            </a:r>
          </a:p>
          <a:p>
            <a:r>
              <a:rPr lang="en-US" dirty="0"/>
              <a:t> 2</a:t>
            </a:r>
            <a:r>
              <a:rPr lang="en-US" baseline="30000" dirty="0"/>
              <a:t>7 </a:t>
            </a:r>
            <a:r>
              <a:rPr lang="en-US" dirty="0"/>
              <a:t>2</a:t>
            </a:r>
            <a:r>
              <a:rPr lang="en-US" baseline="30000" dirty="0"/>
              <a:t>6 </a:t>
            </a:r>
            <a:r>
              <a:rPr lang="en-US" dirty="0"/>
              <a:t>2</a:t>
            </a:r>
            <a:r>
              <a:rPr lang="en-US" baseline="30000" dirty="0"/>
              <a:t>5 </a:t>
            </a:r>
            <a:r>
              <a:rPr lang="en-US" dirty="0"/>
              <a:t>2</a:t>
            </a:r>
            <a:r>
              <a:rPr lang="en-US" baseline="30000" dirty="0"/>
              <a:t>4  </a:t>
            </a:r>
            <a:r>
              <a:rPr lang="en-US" dirty="0"/>
              <a:t>2</a:t>
            </a:r>
            <a:r>
              <a:rPr lang="en-US" baseline="30000" dirty="0"/>
              <a:t>3 </a:t>
            </a:r>
            <a:r>
              <a:rPr lang="en-US" dirty="0"/>
              <a:t>2</a:t>
            </a:r>
            <a:r>
              <a:rPr lang="en-US" baseline="30000" dirty="0"/>
              <a:t>2 </a:t>
            </a:r>
            <a:r>
              <a:rPr lang="en-US" dirty="0"/>
              <a:t>2</a:t>
            </a:r>
            <a:r>
              <a:rPr lang="en-US" baseline="30000" dirty="0"/>
              <a:t>1 </a:t>
            </a:r>
            <a:r>
              <a:rPr lang="en-US" dirty="0"/>
              <a:t>2</a:t>
            </a:r>
            <a:r>
              <a:rPr lang="en-US" baseline="30000" dirty="0"/>
              <a:t>0</a:t>
            </a:r>
            <a:r>
              <a:rPr lang="en-US" dirty="0"/>
              <a:t> for unsigned becomes</a:t>
            </a:r>
          </a:p>
          <a:p>
            <a:r>
              <a:rPr lang="en-US" dirty="0"/>
              <a:t>-2</a:t>
            </a:r>
            <a:r>
              <a:rPr lang="en-US" baseline="30000" dirty="0"/>
              <a:t>7 </a:t>
            </a:r>
            <a:r>
              <a:rPr lang="en-US" dirty="0"/>
              <a:t>2</a:t>
            </a:r>
            <a:r>
              <a:rPr lang="en-US" baseline="30000" dirty="0"/>
              <a:t>6 </a:t>
            </a:r>
            <a:r>
              <a:rPr lang="en-US" dirty="0"/>
              <a:t>2</a:t>
            </a:r>
            <a:r>
              <a:rPr lang="en-US" baseline="30000" dirty="0"/>
              <a:t>5 </a:t>
            </a:r>
            <a:r>
              <a:rPr lang="en-US" dirty="0"/>
              <a:t>2</a:t>
            </a:r>
            <a:r>
              <a:rPr lang="en-US" baseline="30000" dirty="0"/>
              <a:t>4  </a:t>
            </a:r>
            <a:r>
              <a:rPr lang="en-US" dirty="0"/>
              <a:t>2</a:t>
            </a:r>
            <a:r>
              <a:rPr lang="en-US" baseline="30000" dirty="0"/>
              <a:t>3 </a:t>
            </a:r>
            <a:r>
              <a:rPr lang="en-US" dirty="0"/>
              <a:t>2</a:t>
            </a:r>
            <a:r>
              <a:rPr lang="en-US" baseline="30000" dirty="0"/>
              <a:t>2 </a:t>
            </a:r>
            <a:r>
              <a:rPr lang="en-US" dirty="0"/>
              <a:t>2</a:t>
            </a:r>
            <a:r>
              <a:rPr lang="en-US" baseline="30000" dirty="0"/>
              <a:t>1 </a:t>
            </a:r>
            <a:r>
              <a:rPr lang="en-US" dirty="0"/>
              <a:t>2</a:t>
            </a:r>
            <a:r>
              <a:rPr lang="en-US" baseline="30000" dirty="0"/>
              <a:t>0</a:t>
            </a:r>
            <a:r>
              <a:rPr lang="en-US" dirty="0"/>
              <a:t> for signed</a:t>
            </a:r>
            <a:endParaRPr lang="en-US" baseline="30000" dirty="0"/>
          </a:p>
          <a:p>
            <a:r>
              <a:rPr lang="en-US" dirty="0"/>
              <a:t>1011 is -2</a:t>
            </a:r>
            <a:r>
              <a:rPr lang="en-US" baseline="30000" dirty="0"/>
              <a:t>3</a:t>
            </a:r>
            <a:r>
              <a:rPr lang="en-US" dirty="0"/>
              <a:t> + 2</a:t>
            </a:r>
            <a:r>
              <a:rPr lang="en-US" baseline="30000" dirty="0"/>
              <a:t>1</a:t>
            </a:r>
            <a:r>
              <a:rPr lang="en-US" dirty="0"/>
              <a:t> + 2</a:t>
            </a:r>
            <a:r>
              <a:rPr lang="en-US" baseline="30000" dirty="0"/>
              <a:t>0</a:t>
            </a:r>
            <a:r>
              <a:rPr lang="en-US" dirty="0"/>
              <a:t> = -8 + 2 + 1 = -5</a:t>
            </a:r>
          </a:p>
          <a:p>
            <a:r>
              <a:rPr lang="en-US" dirty="0"/>
              <a:t>1111 is -2</a:t>
            </a:r>
            <a:r>
              <a:rPr lang="en-US" baseline="30000" dirty="0"/>
              <a:t>3</a:t>
            </a:r>
            <a:r>
              <a:rPr lang="en-US" dirty="0"/>
              <a:t> + 2</a:t>
            </a:r>
            <a:r>
              <a:rPr lang="en-US" baseline="30000" dirty="0"/>
              <a:t>2</a:t>
            </a:r>
            <a:r>
              <a:rPr lang="en-US" dirty="0"/>
              <a:t> + 2</a:t>
            </a:r>
            <a:r>
              <a:rPr lang="en-US" baseline="30000" dirty="0"/>
              <a:t>1</a:t>
            </a:r>
            <a:r>
              <a:rPr lang="en-US" dirty="0"/>
              <a:t> + 2</a:t>
            </a:r>
            <a:r>
              <a:rPr lang="en-US" baseline="30000" dirty="0"/>
              <a:t>0</a:t>
            </a:r>
            <a:r>
              <a:rPr lang="en-US" dirty="0"/>
              <a:t> = -8 + 4 + 2 + 1 = -1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10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8AB4E-2C93-4311-9EE7-9FC8F88F7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Number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77396-DD09-44FD-A37E-A144CC796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Pad with leading zeros to fill the bit size </a:t>
            </a:r>
          </a:p>
          <a:p>
            <a:r>
              <a:rPr lang="en-US" dirty="0"/>
              <a:t>Add the two numbers</a:t>
            </a:r>
          </a:p>
          <a:p>
            <a:r>
              <a:rPr lang="en-US" dirty="0"/>
              <a:t>Throw away carry</a:t>
            </a:r>
          </a:p>
          <a:p>
            <a:pPr marL="0" indent="0">
              <a:buNone/>
            </a:pPr>
            <a:r>
              <a:rPr lang="en-US" dirty="0">
                <a:latin typeface="Bodoni MT" panose="02070603080606020203" pitchFamily="18" charset="0"/>
              </a:rPr>
              <a:t>   0000 1111	     15			  0100 1010	      74</a:t>
            </a:r>
          </a:p>
          <a:p>
            <a:pPr marL="0" indent="0">
              <a:buNone/>
            </a:pPr>
            <a:r>
              <a:rPr lang="en-US" u="sng" dirty="0">
                <a:latin typeface="Bodoni MT" panose="02070603080606020203" pitchFamily="18" charset="0"/>
              </a:rPr>
              <a:t>+1111 0001	+(-15)</a:t>
            </a:r>
            <a:r>
              <a:rPr lang="en-US" dirty="0">
                <a:latin typeface="Bodoni MT" panose="02070603080606020203" pitchFamily="18" charset="0"/>
              </a:rPr>
              <a:t>	    </a:t>
            </a:r>
            <a:r>
              <a:rPr lang="en-US" u="sng" dirty="0">
                <a:latin typeface="Bodoni MT" panose="02070603080606020203" pitchFamily="18" charset="0"/>
              </a:rPr>
              <a:t>+1000 1111   +(-113)</a:t>
            </a:r>
          </a:p>
          <a:p>
            <a:pPr marL="0" indent="0">
              <a:buNone/>
            </a:pPr>
            <a:r>
              <a:rPr lang="en-US" dirty="0">
                <a:latin typeface="Bodoni MT" panose="02070603080606020203" pitchFamily="18" charset="0"/>
              </a:rPr>
              <a:t>1 0000 0000 		   0		  1101 1001	     -39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283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0A8AE-A115-4157-AD5A-532AEDEBC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Signed Number Subtraction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0BF07-2EF8-4959-8DB4-148792328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the 2’s complement of the 2</a:t>
            </a:r>
            <a:r>
              <a:rPr lang="en-US" baseline="30000" dirty="0"/>
              <a:t>nd</a:t>
            </a:r>
            <a:r>
              <a:rPr lang="en-US" dirty="0"/>
              <a:t> #, then add</a:t>
            </a:r>
          </a:p>
          <a:p>
            <a:pPr marL="0" indent="0">
              <a:buNone/>
            </a:pPr>
            <a:r>
              <a:rPr lang="en-US" dirty="0">
                <a:latin typeface="Bodoni MT" panose="02070603080606020203" pitchFamily="18" charset="0"/>
              </a:rPr>
              <a:t> 	0000 1111	     15			 	0100 1010	      74</a:t>
            </a:r>
          </a:p>
          <a:p>
            <a:pPr marL="0" indent="0">
              <a:buNone/>
            </a:pPr>
            <a:r>
              <a:rPr lang="en-US" u="sng" dirty="0">
                <a:latin typeface="Bodoni MT" panose="02070603080606020203" pitchFamily="18" charset="0"/>
              </a:rPr>
              <a:t>-	0000 1111		-15</a:t>
            </a:r>
            <a:r>
              <a:rPr lang="en-US" dirty="0">
                <a:latin typeface="Bodoni MT" panose="02070603080606020203" pitchFamily="18" charset="0"/>
              </a:rPr>
              <a:t>	    </a:t>
            </a:r>
            <a:r>
              <a:rPr lang="en-US" u="sng" dirty="0">
                <a:latin typeface="Bodoni MT" panose="02070603080606020203" pitchFamily="18" charset="0"/>
              </a:rPr>
              <a:t>-	0111 0001    -113</a:t>
            </a:r>
          </a:p>
          <a:p>
            <a:pPr marL="0" indent="0">
              <a:buNone/>
            </a:pPr>
            <a:r>
              <a:rPr lang="en-US" dirty="0">
                <a:latin typeface="Bodoni MT" panose="02070603080606020203" pitchFamily="18" charset="0"/>
              </a:rPr>
              <a:t> 	0000 0000        0		      	1101 1001	     -39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86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EE22-A97B-472A-9236-D2EB670B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8BC7-4A03-437E-883F-B7AFAE3B6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</a:t>
            </a:r>
          </a:p>
          <a:p>
            <a:pPr lvl="1"/>
            <a:r>
              <a:rPr lang="en-US"/>
              <a:t>Sections </a:t>
            </a:r>
            <a:r>
              <a:rPr lang="en-US" dirty="0"/>
              <a:t>2.4-2.7</a:t>
            </a:r>
          </a:p>
          <a:p>
            <a:r>
              <a:rPr lang="en-US" dirty="0"/>
              <a:t>Next lecture</a:t>
            </a:r>
          </a:p>
          <a:p>
            <a:pPr lvl="1"/>
            <a:r>
              <a:rPr lang="en-US" dirty="0"/>
              <a:t>Sections 2.10-2.12</a:t>
            </a:r>
          </a:p>
        </p:txBody>
      </p:sp>
    </p:spTree>
    <p:extLst>
      <p:ext uri="{BB962C8B-B14F-4D97-AF65-F5344CB8AC3E}">
        <p14:creationId xmlns:p14="http://schemas.microsoft.com/office/powerpoint/2010/main" val="292428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8E6A-47FE-4ADC-BF97-344BAF2CD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1CA8A-2E1B-4CE5-A807-754096DDD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 Rules</a:t>
            </a:r>
          </a:p>
          <a:p>
            <a:pPr marL="0" indent="0">
              <a:buNone/>
            </a:pPr>
            <a:r>
              <a:rPr lang="en-US" dirty="0"/>
              <a:t>0 + 0 = 0</a:t>
            </a:r>
          </a:p>
          <a:p>
            <a:pPr marL="0" indent="0">
              <a:buNone/>
            </a:pPr>
            <a:r>
              <a:rPr lang="en-US" dirty="0"/>
              <a:t>0 + 1 = 1</a:t>
            </a:r>
          </a:p>
          <a:p>
            <a:pPr marL="0" indent="0">
              <a:buNone/>
            </a:pPr>
            <a:r>
              <a:rPr lang="en-US" dirty="0"/>
              <a:t>1 + 0 = 1</a:t>
            </a:r>
          </a:p>
          <a:p>
            <a:pPr marL="0" indent="0">
              <a:buNone/>
            </a:pPr>
            <a:r>
              <a:rPr lang="en-US" dirty="0"/>
              <a:t>1 + 1 = 10		The sum is 0 and the carry is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459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5E76-9A81-4D99-97D6-2AEE4B2CD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9D639-83D3-4177-9111-68CBE7175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Carry is the same as for decimal</a:t>
            </a:r>
          </a:p>
          <a:p>
            <a:pPr marL="0" indent="0">
              <a:buNone/>
            </a:pPr>
            <a:r>
              <a:rPr lang="en-US" dirty="0"/>
              <a:t> 19									1</a:t>
            </a:r>
            <a:r>
              <a:rPr lang="en-US" baseline="30000" dirty="0"/>
              <a:t>1</a:t>
            </a:r>
            <a:r>
              <a:rPr lang="en-US" dirty="0"/>
              <a:t>9	Put carry here</a:t>
            </a:r>
          </a:p>
          <a:p>
            <a:pPr marL="0" indent="0">
              <a:buNone/>
            </a:pPr>
            <a:r>
              <a:rPr lang="en-US" u="sng" dirty="0"/>
              <a:t>+ 1</a:t>
            </a:r>
            <a:r>
              <a:rPr lang="en-US" dirty="0"/>
              <a:t>									</a:t>
            </a:r>
            <a:r>
              <a:rPr lang="en-US" u="sng" dirty="0"/>
              <a:t>+ 1</a:t>
            </a:r>
          </a:p>
          <a:p>
            <a:pPr marL="0" indent="0">
              <a:buNone/>
            </a:pPr>
            <a:r>
              <a:rPr lang="en-US" dirty="0"/>
              <a:t>    0 First col adds to 10		 20</a:t>
            </a:r>
          </a:p>
        </p:txBody>
      </p:sp>
    </p:spTree>
    <p:extLst>
      <p:ext uri="{BB962C8B-B14F-4D97-AF65-F5344CB8AC3E}">
        <p14:creationId xmlns:p14="http://schemas.microsoft.com/office/powerpoint/2010/main" val="331394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7915-FD2B-48D6-945D-C015EDC95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96FB5-8CB2-416E-9CC4-77BEB714B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 + 110</a:t>
            </a:r>
          </a:p>
          <a:p>
            <a:r>
              <a:rPr lang="en-US" dirty="0"/>
              <a:t>010 + 1</a:t>
            </a:r>
          </a:p>
          <a:p>
            <a:r>
              <a:rPr lang="en-US" dirty="0"/>
              <a:t>11 + 111</a:t>
            </a:r>
          </a:p>
          <a:p>
            <a:r>
              <a:rPr lang="en-US" dirty="0"/>
              <a:t>011.1 + 111.01</a:t>
            </a:r>
          </a:p>
        </p:txBody>
      </p:sp>
    </p:spTree>
    <p:extLst>
      <p:ext uri="{BB962C8B-B14F-4D97-AF65-F5344CB8AC3E}">
        <p14:creationId xmlns:p14="http://schemas.microsoft.com/office/powerpoint/2010/main" val="838388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30FD4-ED1E-43AE-BDB4-7F9DF2B9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2D966-675D-400D-8903-A4D9E6DD9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Easiest multiplication table ever!</a:t>
            </a:r>
          </a:p>
          <a:p>
            <a:pPr marL="0" indent="0">
              <a:buNone/>
            </a:pPr>
            <a:r>
              <a:rPr lang="en-US" dirty="0"/>
              <a:t>0 x 0 = 0</a:t>
            </a:r>
          </a:p>
          <a:p>
            <a:pPr marL="0" indent="0">
              <a:buNone/>
            </a:pPr>
            <a:r>
              <a:rPr lang="en-US" dirty="0"/>
              <a:t>0 x 1 = 0</a:t>
            </a:r>
          </a:p>
          <a:p>
            <a:pPr marL="0" indent="0">
              <a:buNone/>
            </a:pPr>
            <a:r>
              <a:rPr lang="en-US" dirty="0"/>
              <a:t>1 x 0 = 0</a:t>
            </a:r>
          </a:p>
          <a:p>
            <a:pPr marL="0" indent="0">
              <a:buNone/>
            </a:pPr>
            <a:r>
              <a:rPr lang="en-US" dirty="0"/>
              <a:t>1 x 1 = 1</a:t>
            </a:r>
          </a:p>
        </p:txBody>
      </p:sp>
    </p:spTree>
    <p:extLst>
      <p:ext uri="{BB962C8B-B14F-4D97-AF65-F5344CB8AC3E}">
        <p14:creationId xmlns:p14="http://schemas.microsoft.com/office/powerpoint/2010/main" val="3004810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C655-CCAC-464D-901C-0E132187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C15AB-CB9B-4A18-982F-0463EB2A1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Makes partial products a breeze</a:t>
            </a:r>
          </a:p>
          <a:p>
            <a:pPr marL="0" indent="0">
              <a:buNone/>
            </a:pPr>
            <a:r>
              <a:rPr lang="en-US" dirty="0">
                <a:latin typeface="Bodoni MT" panose="02070603080606020203" pitchFamily="18" charset="0"/>
              </a:rPr>
              <a:t>       100				 11.1</a:t>
            </a:r>
          </a:p>
          <a:p>
            <a:pPr marL="0" indent="0">
              <a:buNone/>
            </a:pPr>
            <a:r>
              <a:rPr lang="en-US" dirty="0">
                <a:latin typeface="Bodoni MT" panose="02070603080606020203" pitchFamily="18" charset="0"/>
              </a:rPr>
              <a:t>     </a:t>
            </a:r>
            <a:r>
              <a:rPr lang="en-US" u="sng" dirty="0">
                <a:latin typeface="Bodoni MT" panose="02070603080606020203" pitchFamily="18" charset="0"/>
              </a:rPr>
              <a:t>x110</a:t>
            </a:r>
            <a:r>
              <a:rPr lang="en-US" dirty="0">
                <a:latin typeface="Bodoni MT" panose="02070603080606020203" pitchFamily="18" charset="0"/>
              </a:rPr>
              <a:t>				</a:t>
            </a:r>
            <a:r>
              <a:rPr lang="en-US" u="sng" dirty="0">
                <a:latin typeface="Bodoni MT" panose="02070603080606020203" pitchFamily="18" charset="0"/>
              </a:rPr>
              <a:t>x 11</a:t>
            </a:r>
          </a:p>
          <a:p>
            <a:pPr marL="0" indent="0">
              <a:buNone/>
            </a:pPr>
            <a:r>
              <a:rPr lang="en-US" dirty="0">
                <a:latin typeface="Bodoni MT" panose="02070603080606020203" pitchFamily="18" charset="0"/>
              </a:rPr>
              <a:t>       000				 111		</a:t>
            </a:r>
          </a:p>
          <a:p>
            <a:pPr marL="0" indent="0">
              <a:buNone/>
            </a:pPr>
            <a:r>
              <a:rPr lang="en-US" dirty="0">
                <a:latin typeface="Bodoni MT" panose="02070603080606020203" pitchFamily="18" charset="0"/>
              </a:rPr>
              <a:t>     100			 </a:t>
            </a:r>
            <a:r>
              <a:rPr lang="en-US" u="sng" dirty="0">
                <a:latin typeface="Bodoni MT" panose="02070603080606020203" pitchFamily="18" charset="0"/>
              </a:rPr>
              <a:t>+111</a:t>
            </a:r>
          </a:p>
          <a:p>
            <a:pPr marL="0" indent="0">
              <a:buNone/>
            </a:pPr>
            <a:r>
              <a:rPr lang="en-US" u="sng" dirty="0">
                <a:latin typeface="Bodoni MT" panose="02070603080606020203" pitchFamily="18" charset="0"/>
              </a:rPr>
              <a:t>+100	</a:t>
            </a:r>
            <a:r>
              <a:rPr lang="en-US" dirty="0">
                <a:latin typeface="Bodoni MT" panose="02070603080606020203" pitchFamily="18" charset="0"/>
              </a:rPr>
              <a:t>			  1010.1</a:t>
            </a:r>
          </a:p>
          <a:p>
            <a:pPr marL="0" indent="0">
              <a:buNone/>
            </a:pPr>
            <a:r>
              <a:rPr lang="en-US" dirty="0">
                <a:latin typeface="Bodoni MT" panose="02070603080606020203" pitchFamily="18" charset="0"/>
              </a:rPr>
              <a:t>   11000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705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D27A-2F8A-4BE7-A148-6B8E8E1D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Subtraction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97C3D-B4FA-4E76-9AFA-4A4351367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usual rules for positive numbers where you subtract a smaller number from a bigger number</a:t>
            </a:r>
          </a:p>
          <a:p>
            <a:r>
              <a:rPr lang="en-US" dirty="0"/>
              <a:t>Subtract each column and do a borrow, if necessary</a:t>
            </a:r>
          </a:p>
        </p:txBody>
      </p:sp>
    </p:spTree>
    <p:extLst>
      <p:ext uri="{BB962C8B-B14F-4D97-AF65-F5344CB8AC3E}">
        <p14:creationId xmlns:p14="http://schemas.microsoft.com/office/powerpoint/2010/main" val="292754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627EE-26DB-4274-9532-9CD1D413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Subtraction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10A25-D551-4004-91D3-EA03DB1E3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Bodoni MT" panose="02070603080606020203" pitchFamily="18" charset="0"/>
              </a:rPr>
              <a:t> 11000			1010</a:t>
            </a:r>
          </a:p>
          <a:p>
            <a:pPr marL="0" indent="0">
              <a:buNone/>
            </a:pPr>
            <a:r>
              <a:rPr lang="en-US" u="sng" dirty="0">
                <a:latin typeface="Bodoni MT" panose="02070603080606020203" pitchFamily="18" charset="0"/>
              </a:rPr>
              <a:t>-    100</a:t>
            </a:r>
            <a:r>
              <a:rPr lang="en-US" dirty="0">
                <a:latin typeface="Bodoni MT" panose="02070603080606020203" pitchFamily="18" charset="0"/>
              </a:rPr>
              <a:t>			</a:t>
            </a:r>
            <a:r>
              <a:rPr lang="en-US" u="sng" dirty="0">
                <a:latin typeface="Bodoni MT" panose="02070603080606020203" pitchFamily="18" charset="0"/>
              </a:rPr>
              <a:t>- 111</a:t>
            </a:r>
          </a:p>
          <a:p>
            <a:pPr marL="0" indent="0">
              <a:buNone/>
            </a:pPr>
            <a:r>
              <a:rPr lang="en-US" dirty="0">
                <a:latin typeface="Bodoni MT" panose="02070603080606020203" pitchFamily="18" charset="0"/>
              </a:rPr>
              <a:t> 10100			0011</a:t>
            </a:r>
          </a:p>
        </p:txBody>
      </p:sp>
    </p:spTree>
    <p:extLst>
      <p:ext uri="{BB962C8B-B14F-4D97-AF65-F5344CB8AC3E}">
        <p14:creationId xmlns:p14="http://schemas.microsoft.com/office/powerpoint/2010/main" val="1486537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6524</TotalTime>
  <Words>880</Words>
  <Application>Microsoft Office PowerPoint</Application>
  <PresentationFormat>On-screen Show (16:9)</PresentationFormat>
  <Paragraphs>128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Bodoni MT</vt:lpstr>
      <vt:lpstr>Calibri</vt:lpstr>
      <vt:lpstr>Cambria Math</vt:lpstr>
      <vt:lpstr>Office Theme</vt:lpstr>
      <vt:lpstr>Custom Design</vt:lpstr>
      <vt:lpstr>CPE201 Digital Design</vt:lpstr>
      <vt:lpstr>Binary Arithmetic</vt:lpstr>
      <vt:lpstr>Binary Addition</vt:lpstr>
      <vt:lpstr>Binary Addition</vt:lpstr>
      <vt:lpstr>Binary Addition Examples</vt:lpstr>
      <vt:lpstr>Binary Multiplication</vt:lpstr>
      <vt:lpstr>Binary Multiplication</vt:lpstr>
      <vt:lpstr>Binary Subtraction</vt:lpstr>
      <vt:lpstr>Binary Subtraction</vt:lpstr>
      <vt:lpstr>Binary Subtraction</vt:lpstr>
      <vt:lpstr>Binary Division</vt:lpstr>
      <vt:lpstr>Unsigned Numbers</vt:lpstr>
      <vt:lpstr>Complements</vt:lpstr>
      <vt:lpstr>1’s Complement</vt:lpstr>
      <vt:lpstr>2’s Complement</vt:lpstr>
      <vt:lpstr>2’s Complment</vt:lpstr>
      <vt:lpstr>2’s Complement Examples</vt:lpstr>
      <vt:lpstr>9’s and 10’s Complement</vt:lpstr>
      <vt:lpstr>Signed Numbers</vt:lpstr>
      <vt:lpstr>Signed Numbers</vt:lpstr>
      <vt:lpstr>Signed Numbers</vt:lpstr>
      <vt:lpstr>Signed Number Addition</vt:lpstr>
      <vt:lpstr>Signed Number Subtraction</vt:lpstr>
      <vt:lpstr>Reading</vt:lpstr>
    </vt:vector>
  </TitlesOfParts>
  <Company>University of Nevada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Kupiec;Integrated Marketing</dc:creator>
  <cp:lastModifiedBy>Benjamin Haas</cp:lastModifiedBy>
  <cp:revision>317</cp:revision>
  <dcterms:created xsi:type="dcterms:W3CDTF">2011-02-22T22:01:47Z</dcterms:created>
  <dcterms:modified xsi:type="dcterms:W3CDTF">2022-02-20T01:29:38Z</dcterms:modified>
</cp:coreProperties>
</file>