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337" r:id="rId3"/>
    <p:sldId id="369" r:id="rId4"/>
    <p:sldId id="355" r:id="rId5"/>
    <p:sldId id="364" r:id="rId6"/>
    <p:sldId id="365" r:id="rId7"/>
    <p:sldId id="366" r:id="rId8"/>
    <p:sldId id="356" r:id="rId9"/>
    <p:sldId id="367" r:id="rId10"/>
    <p:sldId id="357" r:id="rId11"/>
    <p:sldId id="358" r:id="rId12"/>
    <p:sldId id="359" r:id="rId13"/>
    <p:sldId id="368" r:id="rId14"/>
    <p:sldId id="360" r:id="rId15"/>
    <p:sldId id="361" r:id="rId16"/>
    <p:sldId id="362" r:id="rId17"/>
    <p:sldId id="363" r:id="rId18"/>
    <p:sldId id="35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4: Floats, Text,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D3EF-CA98-4B00-A246-4DC60E5C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F634-ED38-4894-B4DD-BAF4E1A3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that what you sent is what is received</a:t>
            </a:r>
          </a:p>
          <a:p>
            <a:r>
              <a:rPr lang="en-US" dirty="0"/>
              <a:t>Creates data overhead</a:t>
            </a:r>
          </a:p>
          <a:p>
            <a:r>
              <a:rPr lang="en-US" dirty="0"/>
              <a:t>Ensures data integrity</a:t>
            </a:r>
          </a:p>
          <a:p>
            <a:r>
              <a:rPr lang="en-US" dirty="0"/>
              <a:t>Errors can happen over any transmission</a:t>
            </a:r>
          </a:p>
        </p:txBody>
      </p:sp>
    </p:spTree>
    <p:extLst>
      <p:ext uri="{BB962C8B-B14F-4D97-AF65-F5344CB8AC3E}">
        <p14:creationId xmlns:p14="http://schemas.microsoft.com/office/powerpoint/2010/main" val="303491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2BF9-3E18-4B39-A283-54551346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4D78-DA85-4D69-B6B1-180BE1F8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way to detect if there is an error</a:t>
            </a:r>
          </a:p>
          <a:p>
            <a:r>
              <a:rPr lang="en-US" dirty="0"/>
              <a:t>Usually add a byte to make the message total equal zero</a:t>
            </a:r>
          </a:p>
        </p:txBody>
      </p:sp>
    </p:spTree>
    <p:extLst>
      <p:ext uri="{BB962C8B-B14F-4D97-AF65-F5344CB8AC3E}">
        <p14:creationId xmlns:p14="http://schemas.microsoft.com/office/powerpoint/2010/main" val="15706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A73E-E711-42F4-8661-FF355A45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F2F8-5259-41F0-AEDF-CFD9C8B1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81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ASCII Encoded string “Hi There!”</a:t>
            </a:r>
          </a:p>
          <a:p>
            <a:r>
              <a:rPr lang="en-US" sz="2800" dirty="0"/>
              <a:t>0x48 0x69 0x20 0x54 0x68 0x65 0x72 0x65 0x21</a:t>
            </a:r>
          </a:p>
          <a:p>
            <a:r>
              <a:rPr lang="en-US" sz="2800" dirty="0"/>
              <a:t>Add these together to get 0x2EA (truncated to 0xEA)</a:t>
            </a:r>
          </a:p>
          <a:p>
            <a:r>
              <a:rPr lang="en-US" sz="2800" dirty="0"/>
              <a:t>Number to add to 0xEA to get 0x00 is 0x16)</a:t>
            </a:r>
          </a:p>
          <a:p>
            <a:r>
              <a:rPr lang="en-US" sz="2800" dirty="0"/>
              <a:t>Or take 2’s complement of 0xEA (also get 0x16)</a:t>
            </a:r>
          </a:p>
          <a:p>
            <a:r>
              <a:rPr lang="en-US" sz="2800" dirty="0"/>
              <a:t>Send original 9 bytes with 0x16 at the end</a:t>
            </a:r>
          </a:p>
          <a:p>
            <a:r>
              <a:rPr lang="en-US" sz="2800" dirty="0"/>
              <a:t>Add together all 10 bytes, if you don’t get 0x00, there is an error in the message (usually throw it away and retry)</a:t>
            </a:r>
          </a:p>
        </p:txBody>
      </p:sp>
    </p:spTree>
    <p:extLst>
      <p:ext uri="{BB962C8B-B14F-4D97-AF65-F5344CB8AC3E}">
        <p14:creationId xmlns:p14="http://schemas.microsoft.com/office/powerpoint/2010/main" val="348871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C6A7-D40E-4550-9DC4-4913F039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F1B3-AF4E-4768-9724-20B4342F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checksum, but more complicated</a:t>
            </a:r>
          </a:p>
          <a:p>
            <a:pPr lvl="1"/>
            <a:r>
              <a:rPr lang="en-US" dirty="0"/>
              <a:t>Better able to identify errors because the order of the data matters</a:t>
            </a:r>
          </a:p>
          <a:p>
            <a:pPr lvl="1"/>
            <a:r>
              <a:rPr lang="en-US" dirty="0"/>
              <a:t>More computationally intensive</a:t>
            </a:r>
          </a:p>
          <a:p>
            <a:pPr lvl="1"/>
            <a:r>
              <a:rPr lang="en-US" dirty="0"/>
              <a:t>More CRC bytes = better error detection capability at the cost of more transmission overhead</a:t>
            </a:r>
          </a:p>
        </p:txBody>
      </p:sp>
    </p:spTree>
    <p:extLst>
      <p:ext uri="{BB962C8B-B14F-4D97-AF65-F5344CB8AC3E}">
        <p14:creationId xmlns:p14="http://schemas.microsoft.com/office/powerpoint/2010/main" val="158678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681-F3F1-43AC-B1A2-EECC2B1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65EF-B187-4F4D-A96E-B9E553E7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(USART)</a:t>
            </a:r>
          </a:p>
          <a:p>
            <a:endParaRPr lang="en-US" dirty="0"/>
          </a:p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13321-12A4-4824-83CC-C68A1BE8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84" y="1183833"/>
            <a:ext cx="5286166" cy="54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transfer sequence">
            <a:extLst>
              <a:ext uri="{FF2B5EF4-FFF2-40B4-BE49-F238E27FC236}">
                <a16:creationId xmlns:a16="http://schemas.microsoft.com/office/drawing/2014/main" id="{F2AF105C-C9C1-436B-BEA3-E0B18414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14" y="3563948"/>
            <a:ext cx="4552811" cy="75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ED3218-EAFD-4481-92C9-B864EA70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28" y="3334944"/>
            <a:ext cx="2095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BFA0CD-BD9F-4518-B590-424206B6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52" y="2112103"/>
            <a:ext cx="33337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058EE3-2C76-4AC9-84BC-F8510BE67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0" y="1804049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6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7D29-E48B-47CF-9A68-D6D10C5F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98D8-6BA7-47A6-9B74-CD0E0CAC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71DA6C7-3B43-49AB-BAE6-A16C93461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04" y="962149"/>
            <a:ext cx="4956894" cy="363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5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8B14-C1E9-4EEC-94A5-09AC28E4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85DA-3F7B-4DC0-8702-9E06D92F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0487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active low UART (3.3V transmission)</a:t>
            </a:r>
          </a:p>
          <a:p>
            <a:r>
              <a:rPr lang="en-US" dirty="0"/>
              <a:t>2 bytes transmitted</a:t>
            </a:r>
          </a:p>
          <a:p>
            <a:r>
              <a:rPr lang="en-US" dirty="0"/>
              <a:t>Values “1010011110” and “1111100110”</a:t>
            </a:r>
          </a:p>
          <a:p>
            <a:r>
              <a:rPr lang="en-US" dirty="0"/>
              <a:t>Removing START and STOP bits leaves</a:t>
            </a:r>
          </a:p>
          <a:p>
            <a:pPr lvl="1"/>
            <a:r>
              <a:rPr lang="en-US" dirty="0"/>
              <a:t>“01001111” and “11110011”</a:t>
            </a:r>
          </a:p>
          <a:p>
            <a:r>
              <a:rPr lang="en-US" dirty="0"/>
              <a:t>Reversing the bits (UART send LSB first)</a:t>
            </a:r>
          </a:p>
          <a:p>
            <a:pPr lvl="1"/>
            <a:r>
              <a:rPr lang="en-US" dirty="0"/>
              <a:t>“11110010” and “11001111”</a:t>
            </a:r>
          </a:p>
          <a:p>
            <a:r>
              <a:rPr lang="en-US" dirty="0"/>
              <a:t>Convert to hex 0xF2 and 0xCF</a:t>
            </a:r>
          </a:p>
          <a:p>
            <a:r>
              <a:rPr lang="en-US" dirty="0"/>
              <a:t>Reversing byte order to make reading left to right (first byte of </a:t>
            </a:r>
            <a:r>
              <a:rPr lang="en-US" dirty="0" err="1"/>
              <a:t>meesage</a:t>
            </a:r>
            <a:r>
              <a:rPr lang="en-US" dirty="0"/>
              <a:t> sent first) makes the message 0xCF 0xF2</a:t>
            </a:r>
          </a:p>
          <a:p>
            <a:r>
              <a:rPr lang="en-US" dirty="0"/>
              <a:t>ASCII encoding, message reads as 0 [CR]</a:t>
            </a:r>
          </a:p>
        </p:txBody>
      </p:sp>
    </p:spTree>
    <p:extLst>
      <p:ext uri="{BB962C8B-B14F-4D97-AF65-F5344CB8AC3E}">
        <p14:creationId xmlns:p14="http://schemas.microsoft.com/office/powerpoint/2010/main" val="219178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/>
              <a:t>Sections </a:t>
            </a:r>
            <a:r>
              <a:rPr lang="en-US" dirty="0"/>
              <a:t>2.6, 2.10-2.11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3.1-3.3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8B86-D02E-4853-9DAB-9C620771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E948-9688-4B69-8D33-5B4319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 Lab</a:t>
            </a:r>
          </a:p>
          <a:p>
            <a:pPr lvl="1"/>
            <a:r>
              <a:rPr lang="en-US" dirty="0"/>
              <a:t>Makeups</a:t>
            </a:r>
          </a:p>
          <a:p>
            <a:pPr lvl="1"/>
            <a:r>
              <a:rPr lang="en-US"/>
              <a:t>Drop-in</a:t>
            </a:r>
          </a:p>
        </p:txBody>
      </p:sp>
    </p:spTree>
    <p:extLst>
      <p:ext uri="{BB962C8B-B14F-4D97-AF65-F5344CB8AC3E}">
        <p14:creationId xmlns:p14="http://schemas.microsoft.com/office/powerpoint/2010/main" val="135369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numbers that are not whole</a:t>
            </a:r>
          </a:p>
          <a:p>
            <a:pPr lvl="1"/>
            <a:r>
              <a:rPr lang="en-US" sz="2400" dirty="0"/>
              <a:t>230,879,521 = 2.30879521 x 10</a:t>
            </a:r>
            <a:r>
              <a:rPr lang="en-US" sz="2400" baseline="30000" dirty="0"/>
              <a:t>9</a:t>
            </a:r>
            <a:r>
              <a:rPr lang="en-US" sz="2400" dirty="0"/>
              <a:t> in decimal</a:t>
            </a:r>
          </a:p>
          <a:p>
            <a:pPr lvl="1"/>
            <a:r>
              <a:rPr lang="en-US" sz="2400" dirty="0"/>
              <a:t>Sign = positive, Exponent = 9, mantissa = 2.30879521</a:t>
            </a:r>
          </a:p>
          <a:p>
            <a:pPr lvl="1"/>
            <a:r>
              <a:rPr lang="en-US" sz="2400" dirty="0"/>
              <a:t>-152.49536 = -1.5249536 x 10</a:t>
            </a:r>
            <a:r>
              <a:rPr lang="en-US" sz="2400" baseline="30000" dirty="0"/>
              <a:t>2</a:t>
            </a:r>
            <a:r>
              <a:rPr lang="en-US" sz="2400" dirty="0"/>
              <a:t> in decimal</a:t>
            </a:r>
          </a:p>
          <a:p>
            <a:pPr lvl="1"/>
            <a:r>
              <a:rPr lang="en-US" sz="2400" dirty="0"/>
              <a:t>.00034789 = 3.4789 x 10</a:t>
            </a:r>
            <a:r>
              <a:rPr lang="en-US" sz="2400" baseline="30000" dirty="0"/>
              <a:t>-4</a:t>
            </a:r>
            <a:r>
              <a:rPr lang="en-US" sz="2400" dirty="0"/>
              <a:t> in decimal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1C14-4538-4752-8C74-9CFBDB8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78AE-4C5B-42D8-891D-3F6C88F1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Sign, exponent, mantissa</a:t>
            </a:r>
          </a:p>
          <a:p>
            <a:pPr lvl="1"/>
            <a:r>
              <a:rPr lang="en-US" dirty="0"/>
              <a:t>1 bit, 8 bits      , 23 bits       = 32 bits (4 bytes)</a:t>
            </a:r>
          </a:p>
          <a:p>
            <a:pPr lvl="1"/>
            <a:r>
              <a:rPr lang="en-US" dirty="0"/>
              <a:t>Sign (0 = positive, 1 = negative)</a:t>
            </a:r>
          </a:p>
          <a:p>
            <a:pPr lvl="1"/>
            <a:r>
              <a:rPr lang="en-US" dirty="0"/>
              <a:t>Exponent (subtract 127)</a:t>
            </a:r>
          </a:p>
          <a:p>
            <a:pPr lvl="2"/>
            <a:r>
              <a:rPr lang="en-US" dirty="0"/>
              <a:t>Makes the range -126 to +128</a:t>
            </a:r>
          </a:p>
          <a:p>
            <a:pPr lvl="1"/>
            <a:r>
              <a:rPr lang="en-US" dirty="0"/>
              <a:t>Mantissa always starts with non-zero number (1) so leave it out (subtract the first 1 bit)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F09-DFDD-4CE5-9FF0-DBD802C5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F532-E8C7-4657-80D3-6A7B4611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154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Number = (-1)</a:t>
            </a:r>
            <a:r>
              <a:rPr lang="en-US" sz="2400" baseline="30000" dirty="0"/>
              <a:t>S</a:t>
            </a:r>
            <a:r>
              <a:rPr lang="en-US" sz="2400" dirty="0"/>
              <a:t>(1+F)(2</a:t>
            </a:r>
            <a:r>
              <a:rPr lang="en-US" sz="2400" baseline="30000" dirty="0"/>
              <a:t>E-127</a:t>
            </a:r>
            <a:r>
              <a:rPr lang="en-US" sz="2400" dirty="0"/>
              <a:t>)</a:t>
            </a:r>
          </a:p>
          <a:p>
            <a:r>
              <a:rPr lang="en-US" sz="2400" dirty="0"/>
              <a:t>Convert 56,231 to floating point</a:t>
            </a:r>
          </a:p>
          <a:p>
            <a:r>
              <a:rPr lang="en-US" sz="2400" dirty="0"/>
              <a:t>56,231 = 1101 1011 1010 0111</a:t>
            </a:r>
            <a:r>
              <a:rPr lang="en-US" sz="2400" baseline="-25000" dirty="0"/>
              <a:t>2</a:t>
            </a:r>
          </a:p>
          <a:p>
            <a:r>
              <a:rPr lang="en-US" sz="2400" dirty="0"/>
              <a:t>S = positive = 0</a:t>
            </a:r>
          </a:p>
          <a:p>
            <a:r>
              <a:rPr lang="en-US" sz="2400" dirty="0"/>
              <a:t>F = 1.101 1011 1010 0111 x 2</a:t>
            </a:r>
            <a:r>
              <a:rPr lang="en-US" sz="2400" baseline="30000" dirty="0"/>
              <a:t>15</a:t>
            </a:r>
          </a:p>
          <a:p>
            <a:r>
              <a:rPr lang="en-US" sz="2400" dirty="0"/>
              <a:t>                    1+F                         (E-127)</a:t>
            </a:r>
          </a:p>
          <a:p>
            <a:r>
              <a:rPr lang="en-US" sz="2400" dirty="0"/>
              <a:t>E - 127 = 15 → E = 15 + 127 = 142 = 1000 1110</a:t>
            </a:r>
          </a:p>
          <a:p>
            <a:r>
              <a:rPr lang="en-US" sz="2400" dirty="0"/>
              <a:t>Number = 0  1000 1110  101 1011 1010 0111 0000 0000</a:t>
            </a:r>
          </a:p>
          <a:p>
            <a:r>
              <a:rPr lang="en-US" sz="2400" dirty="0"/>
              <a:t>Rearrange: 0100 0111 0101 1011 1010 0111 0000 0000</a:t>
            </a:r>
          </a:p>
          <a:p>
            <a:r>
              <a:rPr lang="en-US" sz="2400" dirty="0"/>
              <a:t>Convert: 0x   4         7        5       B        A       7       0        0</a:t>
            </a:r>
          </a:p>
          <a:p>
            <a:r>
              <a:rPr lang="en-US" sz="2400" dirty="0"/>
              <a:t>In hex: 0x47 5B A7 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76438-CFC6-4B98-AC60-F1121169DE8F}"/>
              </a:ext>
            </a:extLst>
          </p:cNvPr>
          <p:cNvSpPr txBox="1"/>
          <p:nvPr/>
        </p:nvSpPr>
        <p:spPr>
          <a:xfrm>
            <a:off x="4114800" y="21224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8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E9E4-2EAA-4811-9F8F-B3775193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6716-58B7-41DC-BEF6-978268BE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Ability to represent non-while numbers</a:t>
            </a:r>
          </a:p>
          <a:p>
            <a:pPr lvl="1"/>
            <a:r>
              <a:rPr lang="en-US" dirty="0"/>
              <a:t>Large range of values 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Math is a pain (and slow without an FPU)</a:t>
            </a:r>
          </a:p>
          <a:p>
            <a:pPr lvl="1"/>
            <a:r>
              <a:rPr lang="en-US" dirty="0"/>
              <a:t>Precision can be lost</a:t>
            </a:r>
          </a:p>
        </p:txBody>
      </p:sp>
    </p:spTree>
    <p:extLst>
      <p:ext uri="{BB962C8B-B14F-4D97-AF65-F5344CB8AC3E}">
        <p14:creationId xmlns:p14="http://schemas.microsoft.com/office/powerpoint/2010/main" val="253418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51CE-2795-4D1D-A2CB-27E57797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5699-12AF-41D9-A796-E708C8C3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bit code for characters and symbols</a:t>
            </a:r>
          </a:p>
          <a:p>
            <a:pPr lvl="1"/>
            <a:r>
              <a:rPr lang="en-US" dirty="0"/>
              <a:t>Usually represent w/8bits and MSB=0</a:t>
            </a:r>
          </a:p>
          <a:p>
            <a:r>
              <a:rPr lang="en-US" dirty="0"/>
              <a:t>For ‘simple’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12779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EC19-48F0-4EC5-A6E0-2C6D950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4454-5CAA-43A9-ABD7-3ED81E8B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th + CS: Cracking The Secret Code">
            <a:extLst>
              <a:ext uri="{FF2B5EF4-FFF2-40B4-BE49-F238E27FC236}">
                <a16:creationId xmlns:a16="http://schemas.microsoft.com/office/drawing/2014/main" id="{794F8046-877F-4A14-8710-5FF33CFB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0"/>
            <a:ext cx="5821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7C92-B247-4396-B1DA-FDD8DAEE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8AE-E531-4995-BBD3-A94A4CEB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represent 2</a:t>
            </a:r>
            <a:r>
              <a:rPr lang="en-US" baseline="30000" dirty="0"/>
              <a:t>32</a:t>
            </a:r>
            <a:r>
              <a:rPr lang="en-US" dirty="0"/>
              <a:t> characters (4  </a:t>
            </a:r>
            <a:r>
              <a:rPr lang="en-US" dirty="0" err="1"/>
              <a:t>Gchars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144,697 chars used in Unicode 14.0</a:t>
            </a:r>
          </a:p>
          <a:p>
            <a:r>
              <a:rPr lang="en-US" dirty="0"/>
              <a:t>Typically encoded in UTF-8</a:t>
            </a:r>
          </a:p>
          <a:p>
            <a:pPr lvl="1"/>
            <a:r>
              <a:rPr lang="en-US" dirty="0"/>
              <a:t>Sends 1 to 4 bytes per character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582</Words>
  <Application>Microsoft Office PowerPoint</Application>
  <PresentationFormat>On-screen Show (16:9)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Custom Design</vt:lpstr>
      <vt:lpstr>CPE201 Digital Design</vt:lpstr>
      <vt:lpstr>Clarification</vt:lpstr>
      <vt:lpstr>Floating Point</vt:lpstr>
      <vt:lpstr>Floating Point</vt:lpstr>
      <vt:lpstr>Example</vt:lpstr>
      <vt:lpstr>Floating Point</vt:lpstr>
      <vt:lpstr>ASCII</vt:lpstr>
      <vt:lpstr>PowerPoint Presentation</vt:lpstr>
      <vt:lpstr>Unicode</vt:lpstr>
      <vt:lpstr>Errors</vt:lpstr>
      <vt:lpstr>Checksums</vt:lpstr>
      <vt:lpstr>Example</vt:lpstr>
      <vt:lpstr>CRCs</vt:lpstr>
      <vt:lpstr>Transmission</vt:lpstr>
      <vt:lpstr>Example</vt:lpstr>
      <vt:lpstr>Explanation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318</cp:revision>
  <dcterms:created xsi:type="dcterms:W3CDTF">2011-02-22T22:01:47Z</dcterms:created>
  <dcterms:modified xsi:type="dcterms:W3CDTF">2022-02-20T01:29:30Z</dcterms:modified>
</cp:coreProperties>
</file>